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10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1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009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16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06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15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2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65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6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1C281-100F-4367-A2E2-11EFE2DACA7F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B6171-C857-4BBE-9D60-B3A9F21E6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4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CC82F71-CB0B-80D3-BF49-C99F94FB006A}"/>
              </a:ext>
            </a:extLst>
          </p:cNvPr>
          <p:cNvSpPr txBox="1">
            <a:spLocks/>
          </p:cNvSpPr>
          <p:nvPr/>
        </p:nvSpPr>
        <p:spPr bwMode="auto">
          <a:xfrm>
            <a:off x="3181349" y="2248628"/>
            <a:ext cx="5829300" cy="82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Resource</a:t>
            </a:r>
            <a:endParaRPr lang="en-GB" altLang="en-US" sz="33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pic>
        <p:nvPicPr>
          <p:cNvPr id="7" name="Picture 17">
            <a:extLst>
              <a:ext uri="{FF2B5EF4-FFF2-40B4-BE49-F238E27FC236}">
                <a16:creationId xmlns:a16="http://schemas.microsoft.com/office/drawing/2014/main" id="{64B3023C-3B8C-DE3F-5817-63584C8E061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246" y="1546164"/>
            <a:ext cx="810815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5401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414" y="982864"/>
            <a:ext cx="3363199" cy="30496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21" y="2218764"/>
            <a:ext cx="4726643" cy="39214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86099" y="1210714"/>
            <a:ext cx="5741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Why do solids hold their shape?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22376" y="4294319"/>
            <a:ext cx="5513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Why do liquids flow?</a:t>
            </a:r>
          </a:p>
        </p:txBody>
      </p:sp>
    </p:spTree>
    <p:extLst>
      <p:ext uri="{BB962C8B-B14F-4D97-AF65-F5344CB8AC3E}">
        <p14:creationId xmlns:p14="http://schemas.microsoft.com/office/powerpoint/2010/main" val="76456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5046" y="1573306"/>
            <a:ext cx="96415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Materials are made of tiny particles that are far too small to see.  Particles are made of atoms.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833" y="3099269"/>
            <a:ext cx="2163295" cy="221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25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41891" y="360121"/>
            <a:ext cx="403084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Solids</a:t>
            </a:r>
          </a:p>
          <a:p>
            <a:pPr algn="ctr"/>
            <a:r>
              <a:rPr lang="en-GB" sz="2400" dirty="0"/>
              <a:t>In a solid, the particles are held tightly together with strong bonds between them. These particles do not move easily so a solid keeps its shape.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669570" y="5006320"/>
            <a:ext cx="2962734" cy="939982"/>
            <a:chOff x="1953045" y="4186707"/>
            <a:chExt cx="2962734" cy="939982"/>
          </a:xfrm>
        </p:grpSpPr>
        <p:grpSp>
          <p:nvGrpSpPr>
            <p:cNvPr id="31" name="Group 30"/>
            <p:cNvGrpSpPr/>
            <p:nvPr/>
          </p:nvGrpSpPr>
          <p:grpSpPr>
            <a:xfrm>
              <a:off x="1953045" y="4195483"/>
              <a:ext cx="1475955" cy="931206"/>
              <a:chOff x="1589974" y="2164977"/>
              <a:chExt cx="2068189" cy="1367115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589974" y="2164977"/>
                <a:ext cx="2050260" cy="316005"/>
                <a:chOff x="1589974" y="2164977"/>
                <a:chExt cx="2050260" cy="316005"/>
              </a:xfrm>
            </p:grpSpPr>
            <p:sp>
              <p:nvSpPr>
                <p:cNvPr id="3" name="Oval 2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" name="Oval 3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1589974" y="2505636"/>
                <a:ext cx="2050260" cy="316005"/>
                <a:chOff x="1589974" y="2164977"/>
                <a:chExt cx="2050260" cy="316005"/>
              </a:xfrm>
            </p:grpSpPr>
            <p:sp>
              <p:nvSpPr>
                <p:cNvPr id="11" name="Oval 10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1589974" y="2861982"/>
                <a:ext cx="2050260" cy="316005"/>
                <a:chOff x="1589974" y="2164977"/>
                <a:chExt cx="2050260" cy="316005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1607903" y="3216087"/>
                <a:ext cx="2050260" cy="316005"/>
                <a:chOff x="1589974" y="2164977"/>
                <a:chExt cx="2050260" cy="316005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53" name="Group 52"/>
            <p:cNvGrpSpPr/>
            <p:nvPr/>
          </p:nvGrpSpPr>
          <p:grpSpPr>
            <a:xfrm>
              <a:off x="3439824" y="4186707"/>
              <a:ext cx="1475955" cy="931206"/>
              <a:chOff x="1589974" y="2164977"/>
              <a:chExt cx="2068189" cy="1367115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1589974" y="2164977"/>
                <a:ext cx="2050260" cy="316005"/>
                <a:chOff x="1589974" y="2164977"/>
                <a:chExt cx="2050260" cy="316005"/>
              </a:xfrm>
            </p:grpSpPr>
            <p:sp>
              <p:nvSpPr>
                <p:cNvPr id="76" name="Oval 75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8" name="Oval 77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" name="Group 54"/>
              <p:cNvGrpSpPr/>
              <p:nvPr/>
            </p:nvGrpSpPr>
            <p:grpSpPr>
              <a:xfrm>
                <a:off x="1589974" y="2505636"/>
                <a:ext cx="2050260" cy="316005"/>
                <a:chOff x="1589974" y="2164977"/>
                <a:chExt cx="2050260" cy="316005"/>
              </a:xfrm>
            </p:grpSpPr>
            <p:sp>
              <p:nvSpPr>
                <p:cNvPr id="70" name="Oval 69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" name="Oval 70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" name="Oval 72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6" name="Group 55"/>
              <p:cNvGrpSpPr/>
              <p:nvPr/>
            </p:nvGrpSpPr>
            <p:grpSpPr>
              <a:xfrm>
                <a:off x="1589974" y="2861982"/>
                <a:ext cx="2050260" cy="316005"/>
                <a:chOff x="1589974" y="2164977"/>
                <a:chExt cx="2050260" cy="316005"/>
              </a:xfrm>
            </p:grpSpPr>
            <p:sp>
              <p:nvSpPr>
                <p:cNvPr id="64" name="Oval 63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" name="Group 56"/>
              <p:cNvGrpSpPr/>
              <p:nvPr/>
            </p:nvGrpSpPr>
            <p:grpSpPr>
              <a:xfrm>
                <a:off x="1607903" y="3216087"/>
                <a:ext cx="2050260" cy="316005"/>
                <a:chOff x="1589974" y="2164977"/>
                <a:chExt cx="2050260" cy="316005"/>
              </a:xfrm>
            </p:grpSpPr>
            <p:sp>
              <p:nvSpPr>
                <p:cNvPr id="58" name="Oval 57"/>
                <p:cNvSpPr/>
                <p:nvPr/>
              </p:nvSpPr>
              <p:spPr>
                <a:xfrm>
                  <a:off x="158997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1940859" y="2169459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229174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2642629" y="2164977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/>
                <p:nvPr/>
              </p:nvSpPr>
              <p:spPr>
                <a:xfrm>
                  <a:off x="2993514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3344399" y="2171700"/>
                  <a:ext cx="295835" cy="309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114" name="Group 113"/>
          <p:cNvGrpSpPr/>
          <p:nvPr/>
        </p:nvGrpSpPr>
        <p:grpSpPr>
          <a:xfrm>
            <a:off x="5116412" y="4530342"/>
            <a:ext cx="2300000" cy="1736574"/>
            <a:chOff x="6683913" y="4047565"/>
            <a:chExt cx="2300000" cy="1736574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683913" y="4047565"/>
              <a:ext cx="538526" cy="17156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207623" y="5763184"/>
              <a:ext cx="120420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8414263" y="4047565"/>
              <a:ext cx="569650" cy="173657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/>
            <p:nvPr/>
          </p:nvSpPr>
          <p:spPr>
            <a:xfrm>
              <a:off x="8162994" y="5228662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7507940" y="512668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7137166" y="5064494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8321924" y="5322009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7915835" y="551777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7736540" y="525331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7328645" y="546286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7581264" y="5520016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7167280" y="530990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>
              <a:off x="8232535" y="493954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8011225" y="490295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>
              <a:off x="7665453" y="4933949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7910437" y="5086346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8370859" y="510427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8076250" y="4673689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8318929" y="4663323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8220323" y="552898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/>
          </p:nvSpPr>
          <p:spPr>
            <a:xfrm>
              <a:off x="7889253" y="479695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7491616" y="4784480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/>
          </p:nvSpPr>
          <p:spPr>
            <a:xfrm>
              <a:off x="7036863" y="484103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/>
          </p:nvSpPr>
          <p:spPr>
            <a:xfrm>
              <a:off x="7338414" y="4997535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/>
          </p:nvSpPr>
          <p:spPr>
            <a:xfrm>
              <a:off x="8467163" y="479695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/>
          </p:nvSpPr>
          <p:spPr>
            <a:xfrm>
              <a:off x="7716684" y="461756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/>
          </p:nvSpPr>
          <p:spPr>
            <a:xfrm>
              <a:off x="7812740" y="543148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84953" y="461756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/>
          </p:nvSpPr>
          <p:spPr>
            <a:xfrm>
              <a:off x="7229082" y="4739240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Flowchart: Manual Operation 101"/>
            <p:cNvSpPr/>
            <p:nvPr/>
          </p:nvSpPr>
          <p:spPr>
            <a:xfrm>
              <a:off x="6838077" y="4622644"/>
              <a:ext cx="1936507" cy="1136840"/>
            </a:xfrm>
            <a:prstGeom prst="flowChartManualOperation">
              <a:avLst/>
            </a:prstGeom>
            <a:solidFill>
              <a:srgbClr val="BDD7EE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/>
            <p:cNvSpPr/>
            <p:nvPr/>
          </p:nvSpPr>
          <p:spPr>
            <a:xfrm>
              <a:off x="7985386" y="4595642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/>
            <p:cNvSpPr/>
            <p:nvPr/>
          </p:nvSpPr>
          <p:spPr>
            <a:xfrm>
              <a:off x="7451910" y="5431488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8556810" y="462719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/>
            <p:cNvSpPr/>
            <p:nvPr/>
          </p:nvSpPr>
          <p:spPr>
            <a:xfrm>
              <a:off x="7393287" y="4635311"/>
              <a:ext cx="179295" cy="1860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4289475" y="289253"/>
            <a:ext cx="372978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Liquids</a:t>
            </a:r>
          </a:p>
          <a:p>
            <a:pPr algn="ctr"/>
            <a:r>
              <a:rPr lang="en-GB" sz="2400" dirty="0"/>
              <a:t>In a liquid, the particles are not held so tightly together because they have weaker bonds between them. This makes them more free to move around so liquids can flow. But a liquid can’t hold its shape unless it is in a container. </a:t>
            </a:r>
          </a:p>
          <a:p>
            <a:pPr algn="ctr"/>
            <a:endParaRPr lang="en-GB" sz="2800" b="1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22A3942-00FF-40F1-848C-0F2E4A25570B}"/>
              </a:ext>
            </a:extLst>
          </p:cNvPr>
          <p:cNvSpPr txBox="1"/>
          <p:nvPr/>
        </p:nvSpPr>
        <p:spPr>
          <a:xfrm>
            <a:off x="8091236" y="252248"/>
            <a:ext cx="372978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Gases</a:t>
            </a:r>
          </a:p>
          <a:p>
            <a:pPr algn="ctr"/>
            <a:r>
              <a:rPr lang="en-GB" sz="2400" dirty="0">
                <a:solidFill>
                  <a:srgbClr val="0070C0"/>
                </a:solidFill>
              </a:rPr>
              <a:t>Describe how you think the particles in a gas behave.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dirty="0">
                <a:solidFill>
                  <a:srgbClr val="0070C0"/>
                </a:solidFill>
              </a:rPr>
              <a:t>Then have a go at drawing what you think gas particles look like. </a:t>
            </a:r>
          </a:p>
          <a:p>
            <a:pPr algn="ctr"/>
            <a:endParaRPr lang="en-GB" sz="2400" dirty="0">
              <a:solidFill>
                <a:srgbClr val="0070C0"/>
              </a:solidFill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</a:rPr>
              <a:t>Then check your understanding by having a look online at gas particles. 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04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6923</TotalTime>
  <Words>151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Searson</dc:creator>
  <cp:lastModifiedBy>Desk</cp:lastModifiedBy>
  <cp:revision>11</cp:revision>
  <dcterms:created xsi:type="dcterms:W3CDTF">2017-11-22T16:10:57Z</dcterms:created>
  <dcterms:modified xsi:type="dcterms:W3CDTF">2022-06-10T22:15:19Z</dcterms:modified>
</cp:coreProperties>
</file>