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75" r:id="rId3"/>
    <p:sldId id="276" r:id="rId4"/>
    <p:sldId id="277" r:id="rId5"/>
    <p:sldId id="278" r:id="rId6"/>
    <p:sldId id="279" r:id="rId7"/>
    <p:sldId id="280" r:id="rId8"/>
    <p:sldId id="281" r:id="rId9"/>
    <p:sldId id="282" r:id="rId10"/>
    <p:sldId id="283" r:id="rId11"/>
    <p:sldId id="284" r:id="rId12"/>
    <p:sldId id="285" r:id="rId13"/>
    <p:sldId id="267" r:id="rId14"/>
  </p:sldIdLst>
  <p:sldSz cx="9144000" cy="6858000" type="screen4x3"/>
  <p:notesSz cx="6858000" cy="9144000"/>
  <p:embeddedFontLst>
    <p:embeddedFont>
      <p:font typeface="Twinkl"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D42"/>
    <a:srgbClr val="B9D36E"/>
    <a:srgbClr val="F9B000"/>
    <a:srgbClr val="FDD182"/>
    <a:srgbClr val="E6E6E6"/>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447" autoAdjust="0"/>
  </p:normalViewPr>
  <p:slideViewPr>
    <p:cSldViewPr snapToGrid="0" showGuides="1">
      <p:cViewPr varScale="1">
        <p:scale>
          <a:sx n="63" d="100"/>
          <a:sy n="63" d="100"/>
        </p:scale>
        <p:origin x="1864" y="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30/01/2024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1" Type="http://schemas.openxmlformats.org/officeDocument/2006/relationships/slideLayout" Target="../slideLayouts/slideLayout3.xml"/><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7" Type="http://schemas.openxmlformats.org/officeDocument/2006/relationships/image" Target="../media/image15.tiff"/><Relationship Id="rId2" Type="http://schemas.openxmlformats.org/officeDocument/2006/relationships/image" Target="../media/image11.tiff"/><Relationship Id="rId1" Type="http://schemas.openxmlformats.org/officeDocument/2006/relationships/slideLayout" Target="../slideLayouts/slideLayout3.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1" Type="http://schemas.openxmlformats.org/officeDocument/2006/relationships/slideLayout" Target="../slideLayouts/slideLayout3.xml"/><Relationship Id="rId4" Type="http://schemas.openxmlformats.org/officeDocument/2006/relationships/image" Target="../media/image17.tiff"/></Relationships>
</file>

<file path=ppt/slides/_rels/slide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1" Type="http://schemas.openxmlformats.org/officeDocument/2006/relationships/slideLayout" Target="../slideLayouts/slideLayout3.xml"/><Relationship Id="rId4" Type="http://schemas.openxmlformats.org/officeDocument/2006/relationships/image" Target="../media/image19.tiff"/></Relationships>
</file>

<file path=ppt/slides/_rels/slide7.xml.rels><?xml version="1.0" encoding="UTF-8" standalone="yes"?>
<Relationships xmlns="http://schemas.openxmlformats.org/package/2006/relationships"><Relationship Id="rId2"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lower-ks2-science-2014-year4/lower-ks2-science-2014-year-4-animals-including-humans/lower-ks2-science-2014-year-4-animals-including-humans-identify-the-different-types-of-teeth-in-humans-and-their-simple-functions" TargetMode="External"/><Relationship Id="rId2" Type="http://schemas.openxmlformats.org/officeDocument/2006/relationships/image" Target="../media/image21.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54C23239-347A-4EBE-9A82-7C6C60974057}"/>
              </a:ext>
            </a:extLst>
          </p:cNvPr>
          <p:cNvSpPr/>
          <p:nvPr/>
        </p:nvSpPr>
        <p:spPr>
          <a:xfrm>
            <a:off x="3951215" y="5343787"/>
            <a:ext cx="1224792" cy="90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FA2ADB7F-9608-4D1F-A3CA-2B27247E0855}"/>
              </a:ext>
            </a:extLst>
          </p:cNvPr>
          <p:cNvSpPr/>
          <p:nvPr/>
        </p:nvSpPr>
        <p:spPr>
          <a:xfrm>
            <a:off x="8430936" y="6157519"/>
            <a:ext cx="696286" cy="697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3CE631F2-60DE-4F57-8E6B-409DADEAC038}"/>
              </a:ext>
            </a:extLst>
          </p:cNvPr>
          <p:cNvSpPr txBox="1">
            <a:spLocks noChangeArrowheads="1"/>
          </p:cNvSpPr>
          <p:nvPr/>
        </p:nvSpPr>
        <p:spPr bwMode="auto">
          <a:xfrm>
            <a:off x="446502" y="922338"/>
            <a:ext cx="8255000" cy="982662"/>
          </a:xfrm>
          <a:prstGeom prst="rect">
            <a:avLst/>
          </a:prstGeom>
          <a:solidFill>
            <a:srgbClr val="F9B000"/>
          </a:solid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endParaRPr lang="en-GB" altLang="en-GB">
              <a:solidFill>
                <a:schemeClr val="tx1"/>
              </a:solidFill>
            </a:endParaRPr>
          </a:p>
        </p:txBody>
      </p:sp>
      <p:sp>
        <p:nvSpPr>
          <p:cNvPr id="4" name="Rectangle 3">
            <a:extLst>
              <a:ext uri="{FF2B5EF4-FFF2-40B4-BE49-F238E27FC236}">
                <a16:creationId xmlns:a16="http://schemas.microsoft.com/office/drawing/2014/main" id="{E501D097-623C-453A-8E33-11AC7633C577}"/>
              </a:ext>
            </a:extLst>
          </p:cNvPr>
          <p:cNvSpPr>
            <a:spLocks noChangeArrowheads="1"/>
          </p:cNvSpPr>
          <p:nvPr/>
        </p:nvSpPr>
        <p:spPr bwMode="auto">
          <a:xfrm>
            <a:off x="868363" y="1058863"/>
            <a:ext cx="7407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a:lnSpc>
                <a:spcPct val="100000"/>
              </a:lnSpc>
              <a:spcBef>
                <a:spcPct val="0"/>
              </a:spcBef>
              <a:buFontTx/>
              <a:buNone/>
            </a:pPr>
            <a:r>
              <a:rPr lang="en-AU" altLang="en-GB" sz="4000" b="1" dirty="0">
                <a:solidFill>
                  <a:schemeClr val="bg1"/>
                </a:solidFill>
              </a:rPr>
              <a:t>What Animal Am I?</a:t>
            </a:r>
            <a:endParaRPr lang="en-GB" altLang="en-GB" sz="4000" b="1" dirty="0">
              <a:solidFill>
                <a:schemeClr val="bg1"/>
              </a:solidFill>
            </a:endParaRPr>
          </a:p>
        </p:txBody>
      </p:sp>
      <p:sp>
        <p:nvSpPr>
          <p:cNvPr id="5" name="Rectangle 4">
            <a:hlinkClick r:id="rId2"/>
            <a:extLst>
              <a:ext uri="{FF2B5EF4-FFF2-40B4-BE49-F238E27FC236}">
                <a16:creationId xmlns:a16="http://schemas.microsoft.com/office/drawing/2014/main" id="{38799756-37E1-4548-B4AB-1456F8370206}"/>
              </a:ext>
            </a:extLst>
          </p:cNvPr>
          <p:cNvSpPr/>
          <p:nvPr/>
        </p:nvSpPr>
        <p:spPr>
          <a:xfrm>
            <a:off x="8447714" y="6604933"/>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8CD60E1-97C6-457A-925A-4996D99BD228}"/>
              </a:ext>
            </a:extLst>
          </p:cNvPr>
          <p:cNvSpPr/>
          <p:nvPr/>
        </p:nvSpPr>
        <p:spPr>
          <a:xfrm>
            <a:off x="5055059" y="2416175"/>
            <a:ext cx="3446462" cy="877888"/>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You’re an omnivore: a human.</a:t>
            </a:r>
          </a:p>
        </p:txBody>
      </p:sp>
      <p:sp>
        <p:nvSpPr>
          <p:cNvPr id="7" name="Rectangle 6">
            <a:extLst>
              <a:ext uri="{FF2B5EF4-FFF2-40B4-BE49-F238E27FC236}">
                <a16:creationId xmlns:a16="http://schemas.microsoft.com/office/drawing/2014/main" id="{25B3E725-3555-4BF7-B237-3C9F8E717914}"/>
              </a:ext>
            </a:extLst>
          </p:cNvPr>
          <p:cNvSpPr/>
          <p:nvPr/>
        </p:nvSpPr>
        <p:spPr>
          <a:xfrm>
            <a:off x="5055059" y="3563938"/>
            <a:ext cx="3446462" cy="877887"/>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You’re a carnivore: a dog.</a:t>
            </a:r>
          </a:p>
        </p:txBody>
      </p:sp>
      <p:sp>
        <p:nvSpPr>
          <p:cNvPr id="8" name="Rectangle 7">
            <a:extLst>
              <a:ext uri="{FF2B5EF4-FFF2-40B4-BE49-F238E27FC236}">
                <a16:creationId xmlns:a16="http://schemas.microsoft.com/office/drawing/2014/main" id="{F0765DF2-F4E4-477C-BE2C-18467EB1002A}"/>
              </a:ext>
            </a:extLst>
          </p:cNvPr>
          <p:cNvSpPr/>
          <p:nvPr/>
        </p:nvSpPr>
        <p:spPr>
          <a:xfrm>
            <a:off x="5037596" y="4641850"/>
            <a:ext cx="3448050" cy="879475"/>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You’re a herbivore: an elephant.</a:t>
            </a:r>
            <a:endParaRPr lang="en-GB" dirty="0"/>
          </a:p>
        </p:txBody>
      </p:sp>
      <p:sp>
        <p:nvSpPr>
          <p:cNvPr id="9" name="Rectangle 8">
            <a:extLst>
              <a:ext uri="{FF2B5EF4-FFF2-40B4-BE49-F238E27FC236}">
                <a16:creationId xmlns:a16="http://schemas.microsoft.com/office/drawing/2014/main" id="{EF97E1CB-558C-4820-AD35-87FF22231EB5}"/>
              </a:ext>
            </a:extLst>
          </p:cNvPr>
          <p:cNvSpPr/>
          <p:nvPr/>
        </p:nvSpPr>
        <p:spPr>
          <a:xfrm>
            <a:off x="5037596" y="4643438"/>
            <a:ext cx="3448050" cy="877887"/>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Try again!</a:t>
            </a:r>
          </a:p>
        </p:txBody>
      </p:sp>
      <p:sp>
        <p:nvSpPr>
          <p:cNvPr id="10" name="Rectangle 9">
            <a:extLst>
              <a:ext uri="{FF2B5EF4-FFF2-40B4-BE49-F238E27FC236}">
                <a16:creationId xmlns:a16="http://schemas.microsoft.com/office/drawing/2014/main" id="{8158CF4C-D576-43B1-B04B-83B414A639F3}"/>
              </a:ext>
            </a:extLst>
          </p:cNvPr>
          <p:cNvSpPr/>
          <p:nvPr/>
        </p:nvSpPr>
        <p:spPr>
          <a:xfrm>
            <a:off x="5055059" y="3563938"/>
            <a:ext cx="3448050" cy="879475"/>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t>Try again!</a:t>
            </a:r>
            <a:endParaRPr lang="en-GB" b="1" dirty="0"/>
          </a:p>
        </p:txBody>
      </p:sp>
      <p:sp>
        <p:nvSpPr>
          <p:cNvPr id="11" name="Rectangle 10">
            <a:extLst>
              <a:ext uri="{FF2B5EF4-FFF2-40B4-BE49-F238E27FC236}">
                <a16:creationId xmlns:a16="http://schemas.microsoft.com/office/drawing/2014/main" id="{34F0F947-188A-42DE-94A5-B3400FCC4C53}"/>
              </a:ext>
            </a:extLst>
          </p:cNvPr>
          <p:cNvSpPr/>
          <p:nvPr/>
        </p:nvSpPr>
        <p:spPr>
          <a:xfrm>
            <a:off x="5037596" y="2405858"/>
            <a:ext cx="3446462" cy="895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t>That's right!</a:t>
            </a:r>
            <a:endParaRPr lang="en-GB" b="1" dirty="0"/>
          </a:p>
        </p:txBody>
      </p:sp>
      <p:grpSp>
        <p:nvGrpSpPr>
          <p:cNvPr id="21" name="Group 20">
            <a:extLst>
              <a:ext uri="{FF2B5EF4-FFF2-40B4-BE49-F238E27FC236}">
                <a16:creationId xmlns:a16="http://schemas.microsoft.com/office/drawing/2014/main" id="{9707F984-1298-4D66-B113-72107E86F1CA}"/>
              </a:ext>
            </a:extLst>
          </p:cNvPr>
          <p:cNvGrpSpPr/>
          <p:nvPr/>
        </p:nvGrpSpPr>
        <p:grpSpPr>
          <a:xfrm>
            <a:off x="1048391" y="2944283"/>
            <a:ext cx="2839597" cy="2008718"/>
            <a:chOff x="1063050" y="844815"/>
            <a:chExt cx="2839597" cy="2008718"/>
          </a:xfrm>
        </p:grpSpPr>
        <p:pic>
          <p:nvPicPr>
            <p:cNvPr id="16" name="Picture 15">
              <a:extLst>
                <a:ext uri="{FF2B5EF4-FFF2-40B4-BE49-F238E27FC236}">
                  <a16:creationId xmlns:a16="http://schemas.microsoft.com/office/drawing/2014/main" id="{1BA8A1FD-4276-4E43-A67E-04BB37E5EF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050" y="844815"/>
              <a:ext cx="2839597" cy="2008718"/>
            </a:xfrm>
            <a:prstGeom prst="rect">
              <a:avLst/>
            </a:prstGeom>
          </p:spPr>
        </p:pic>
        <p:sp>
          <p:nvSpPr>
            <p:cNvPr id="17" name="TextBox 16">
              <a:extLst>
                <a:ext uri="{FF2B5EF4-FFF2-40B4-BE49-F238E27FC236}">
                  <a16:creationId xmlns:a16="http://schemas.microsoft.com/office/drawing/2014/main" id="{0435BAB5-F63B-4573-A7E7-C6AB4E51C814}"/>
                </a:ext>
              </a:extLst>
            </p:cNvPr>
            <p:cNvSpPr txBox="1"/>
            <p:nvPr/>
          </p:nvSpPr>
          <p:spPr>
            <a:xfrm>
              <a:off x="1179149" y="1893819"/>
              <a:ext cx="1303699" cy="261610"/>
            </a:xfrm>
            <a:prstGeom prst="rect">
              <a:avLst/>
            </a:prstGeom>
            <a:noFill/>
          </p:spPr>
          <p:txBody>
            <a:bodyPr wrap="square" rtlCol="0">
              <a:spAutoFit/>
            </a:bodyPr>
            <a:lstStyle/>
            <a:p>
              <a:r>
                <a:rPr lang="en-GB" altLang="en-US" sz="1050" dirty="0"/>
                <a:t>incisors</a:t>
              </a:r>
              <a:endParaRPr lang="en-GB" sz="1050" dirty="0"/>
            </a:p>
          </p:txBody>
        </p:sp>
        <p:sp>
          <p:nvSpPr>
            <p:cNvPr id="18" name="TextBox 17">
              <a:extLst>
                <a:ext uri="{FF2B5EF4-FFF2-40B4-BE49-F238E27FC236}">
                  <a16:creationId xmlns:a16="http://schemas.microsoft.com/office/drawing/2014/main" id="{3047BBAB-AEF5-4847-81CF-A89B643FA769}"/>
                </a:ext>
              </a:extLst>
            </p:cNvPr>
            <p:cNvSpPr txBox="1"/>
            <p:nvPr/>
          </p:nvSpPr>
          <p:spPr>
            <a:xfrm>
              <a:off x="1145489" y="2552459"/>
              <a:ext cx="1303699" cy="253916"/>
            </a:xfrm>
            <a:prstGeom prst="rect">
              <a:avLst/>
            </a:prstGeom>
            <a:noFill/>
          </p:spPr>
          <p:txBody>
            <a:bodyPr wrap="square" rtlCol="0">
              <a:spAutoFit/>
            </a:bodyPr>
            <a:lstStyle/>
            <a:p>
              <a:r>
                <a:rPr lang="en-GB" altLang="en-US" sz="1050" dirty="0"/>
                <a:t>canines</a:t>
              </a:r>
              <a:endParaRPr lang="en-GB" sz="1050" dirty="0"/>
            </a:p>
          </p:txBody>
        </p:sp>
        <p:sp>
          <p:nvSpPr>
            <p:cNvPr id="19" name="TextBox 18">
              <a:extLst>
                <a:ext uri="{FF2B5EF4-FFF2-40B4-BE49-F238E27FC236}">
                  <a16:creationId xmlns:a16="http://schemas.microsoft.com/office/drawing/2014/main" id="{28BF3EF0-D586-4008-BC51-C877114CAFE5}"/>
                </a:ext>
              </a:extLst>
            </p:cNvPr>
            <p:cNvSpPr txBox="1"/>
            <p:nvPr/>
          </p:nvSpPr>
          <p:spPr>
            <a:xfrm>
              <a:off x="1628240" y="2596037"/>
              <a:ext cx="1303699" cy="253916"/>
            </a:xfrm>
            <a:prstGeom prst="rect">
              <a:avLst/>
            </a:prstGeom>
            <a:noFill/>
          </p:spPr>
          <p:txBody>
            <a:bodyPr wrap="square" rtlCol="0">
              <a:spAutoFit/>
            </a:bodyPr>
            <a:lstStyle/>
            <a:p>
              <a:r>
                <a:rPr lang="en-GB" altLang="en-US" sz="1050" dirty="0"/>
                <a:t>premolars</a:t>
              </a:r>
              <a:endParaRPr lang="en-GB" sz="1050" dirty="0"/>
            </a:p>
          </p:txBody>
        </p:sp>
        <p:sp>
          <p:nvSpPr>
            <p:cNvPr id="20" name="TextBox 19">
              <a:extLst>
                <a:ext uri="{FF2B5EF4-FFF2-40B4-BE49-F238E27FC236}">
                  <a16:creationId xmlns:a16="http://schemas.microsoft.com/office/drawing/2014/main" id="{1218215D-414F-4682-90D6-7E8FD4506CF4}"/>
                </a:ext>
              </a:extLst>
            </p:cNvPr>
            <p:cNvSpPr txBox="1"/>
            <p:nvPr/>
          </p:nvSpPr>
          <p:spPr>
            <a:xfrm>
              <a:off x="2297552" y="2583301"/>
              <a:ext cx="1303699" cy="253916"/>
            </a:xfrm>
            <a:prstGeom prst="rect">
              <a:avLst/>
            </a:prstGeom>
            <a:noFill/>
          </p:spPr>
          <p:txBody>
            <a:bodyPr wrap="square" rtlCol="0">
              <a:spAutoFit/>
            </a:bodyPr>
            <a:lstStyle/>
            <a:p>
              <a:r>
                <a:rPr lang="en-GB" altLang="en-US" sz="1050" dirty="0"/>
                <a:t>molars</a:t>
              </a:r>
              <a:endParaRPr lang="en-GB" sz="1050" dirty="0"/>
            </a:p>
          </p:txBody>
        </p:sp>
      </p:grpSp>
      <p:sp>
        <p:nvSpPr>
          <p:cNvPr id="13" name="Speech Bubble: Oval 12">
            <a:extLst>
              <a:ext uri="{FF2B5EF4-FFF2-40B4-BE49-F238E27FC236}">
                <a16:creationId xmlns:a16="http://schemas.microsoft.com/office/drawing/2014/main" id="{10E63B83-6043-4A30-B5B8-F6E3E0C6F184}"/>
              </a:ext>
            </a:extLst>
          </p:cNvPr>
          <p:cNvSpPr/>
          <p:nvPr/>
        </p:nvSpPr>
        <p:spPr>
          <a:xfrm>
            <a:off x="640891" y="2214542"/>
            <a:ext cx="4112347" cy="3819100"/>
          </a:xfrm>
          <a:prstGeom prst="wedgeEllipseCallout">
            <a:avLst>
              <a:gd name="adj1" fmla="val 61938"/>
              <a:gd name="adj2" fmla="val -33335"/>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Humans are omnivores and therefore have a mixture of sharp and </a:t>
            </a:r>
            <a:r>
              <a:rPr lang="en-GB"/>
              <a:t>flat teeth, </a:t>
            </a:r>
            <a:r>
              <a:rPr lang="en-GB" dirty="0"/>
              <a:t>for both cutting and grinding. Our canines are able to tear meat but are smaller than those of carnivores. To help us grind food, our molars and premolars are similar to those of herbivores.</a:t>
            </a:r>
          </a:p>
        </p:txBody>
      </p:sp>
    </p:spTree>
    <p:extLst>
      <p:ext uri="{BB962C8B-B14F-4D97-AF65-F5344CB8AC3E}">
        <p14:creationId xmlns:p14="http://schemas.microsoft.com/office/powerpoint/2010/main" val="3764574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nextCondLst>
                <p:cond evt="onClick" delay="0">
                  <p:tgtEl>
                    <p:spTgt spid="8"/>
                  </p:tgtEl>
                </p:cond>
              </p:nextCondLst>
            </p:seq>
          </p:childTnLst>
        </p:cTn>
      </p:par>
    </p:tnLst>
    <p:bldLst>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BDE08FC1-045B-4A38-B64B-040E99F3611E}"/>
              </a:ext>
            </a:extLst>
          </p:cNvPr>
          <p:cNvSpPr txBox="1">
            <a:spLocks noChangeArrowheads="1"/>
          </p:cNvSpPr>
          <p:nvPr/>
        </p:nvSpPr>
        <p:spPr bwMode="auto">
          <a:xfrm>
            <a:off x="446502" y="922338"/>
            <a:ext cx="8255000" cy="982662"/>
          </a:xfrm>
          <a:prstGeom prst="rect">
            <a:avLst/>
          </a:prstGeom>
          <a:solidFill>
            <a:srgbClr val="F9B000"/>
          </a:solid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endParaRPr lang="en-GB" altLang="en-GB">
              <a:solidFill>
                <a:schemeClr val="tx1"/>
              </a:solidFill>
            </a:endParaRPr>
          </a:p>
        </p:txBody>
      </p:sp>
      <p:sp>
        <p:nvSpPr>
          <p:cNvPr id="4" name="Rectangle 3">
            <a:extLst>
              <a:ext uri="{FF2B5EF4-FFF2-40B4-BE49-F238E27FC236}">
                <a16:creationId xmlns:a16="http://schemas.microsoft.com/office/drawing/2014/main" id="{446A848E-6DA2-43F1-955B-DD8CC3EF4663}"/>
              </a:ext>
            </a:extLst>
          </p:cNvPr>
          <p:cNvSpPr>
            <a:spLocks noChangeArrowheads="1"/>
          </p:cNvSpPr>
          <p:nvPr/>
        </p:nvSpPr>
        <p:spPr bwMode="auto">
          <a:xfrm>
            <a:off x="868363" y="1058863"/>
            <a:ext cx="7407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a:lnSpc>
                <a:spcPct val="100000"/>
              </a:lnSpc>
              <a:spcBef>
                <a:spcPct val="0"/>
              </a:spcBef>
              <a:buFontTx/>
              <a:buNone/>
            </a:pPr>
            <a:r>
              <a:rPr lang="en-AU" altLang="en-GB" sz="4000" b="1" dirty="0">
                <a:solidFill>
                  <a:schemeClr val="bg1"/>
                </a:solidFill>
              </a:rPr>
              <a:t>What Animal Am I?</a:t>
            </a:r>
            <a:endParaRPr lang="en-GB" altLang="en-GB" sz="4000" b="1" dirty="0">
              <a:solidFill>
                <a:schemeClr val="bg1"/>
              </a:solidFill>
            </a:endParaRPr>
          </a:p>
        </p:txBody>
      </p:sp>
      <p:sp>
        <p:nvSpPr>
          <p:cNvPr id="5" name="Rectangle 4">
            <a:hlinkClick r:id="rId2"/>
            <a:extLst>
              <a:ext uri="{FF2B5EF4-FFF2-40B4-BE49-F238E27FC236}">
                <a16:creationId xmlns:a16="http://schemas.microsoft.com/office/drawing/2014/main" id="{B4B3147C-2A91-4344-A67D-14D188B78965}"/>
              </a:ext>
            </a:extLst>
          </p:cNvPr>
          <p:cNvSpPr/>
          <p:nvPr/>
        </p:nvSpPr>
        <p:spPr>
          <a:xfrm>
            <a:off x="8447714" y="6604933"/>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F3CF400-C8B3-4D2E-94D5-475A269A23F0}"/>
              </a:ext>
            </a:extLst>
          </p:cNvPr>
          <p:cNvSpPr/>
          <p:nvPr/>
        </p:nvSpPr>
        <p:spPr>
          <a:xfrm>
            <a:off x="868363" y="3610382"/>
            <a:ext cx="3448050" cy="879475"/>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You’re an omnivore: a bear.</a:t>
            </a:r>
          </a:p>
        </p:txBody>
      </p:sp>
      <p:sp>
        <p:nvSpPr>
          <p:cNvPr id="7" name="Rectangle 6">
            <a:extLst>
              <a:ext uri="{FF2B5EF4-FFF2-40B4-BE49-F238E27FC236}">
                <a16:creationId xmlns:a16="http://schemas.microsoft.com/office/drawing/2014/main" id="{706C2D08-3B27-493E-BA6F-2DE137FBEFCE}"/>
              </a:ext>
            </a:extLst>
          </p:cNvPr>
          <p:cNvSpPr/>
          <p:nvPr/>
        </p:nvSpPr>
        <p:spPr>
          <a:xfrm>
            <a:off x="868363" y="2556282"/>
            <a:ext cx="3448050" cy="877888"/>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You’re a herbivore: an elephant.</a:t>
            </a:r>
          </a:p>
        </p:txBody>
      </p:sp>
      <p:sp>
        <p:nvSpPr>
          <p:cNvPr id="8" name="Rectangle 7">
            <a:extLst>
              <a:ext uri="{FF2B5EF4-FFF2-40B4-BE49-F238E27FC236}">
                <a16:creationId xmlns:a16="http://schemas.microsoft.com/office/drawing/2014/main" id="{54BC70DC-1CE2-4900-902C-E049243980C4}"/>
              </a:ext>
            </a:extLst>
          </p:cNvPr>
          <p:cNvSpPr/>
          <p:nvPr/>
        </p:nvSpPr>
        <p:spPr>
          <a:xfrm>
            <a:off x="871538" y="4661307"/>
            <a:ext cx="3448050" cy="877888"/>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You’re a carnivore: a lion.</a:t>
            </a:r>
          </a:p>
        </p:txBody>
      </p:sp>
      <p:sp>
        <p:nvSpPr>
          <p:cNvPr id="9" name="Rectangle 8">
            <a:extLst>
              <a:ext uri="{FF2B5EF4-FFF2-40B4-BE49-F238E27FC236}">
                <a16:creationId xmlns:a16="http://schemas.microsoft.com/office/drawing/2014/main" id="{0954DD4D-865E-4EDF-BAEE-A2B58C4D1A7C}"/>
              </a:ext>
            </a:extLst>
          </p:cNvPr>
          <p:cNvSpPr/>
          <p:nvPr/>
        </p:nvSpPr>
        <p:spPr>
          <a:xfrm>
            <a:off x="868363" y="3595611"/>
            <a:ext cx="3448050" cy="895350"/>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Try again!</a:t>
            </a:r>
          </a:p>
        </p:txBody>
      </p:sp>
      <p:sp>
        <p:nvSpPr>
          <p:cNvPr id="10" name="Rectangle 9">
            <a:extLst>
              <a:ext uri="{FF2B5EF4-FFF2-40B4-BE49-F238E27FC236}">
                <a16:creationId xmlns:a16="http://schemas.microsoft.com/office/drawing/2014/main" id="{DD7538D7-1A11-4C37-9B92-E1AE45CF72D1}"/>
              </a:ext>
            </a:extLst>
          </p:cNvPr>
          <p:cNvSpPr/>
          <p:nvPr/>
        </p:nvSpPr>
        <p:spPr>
          <a:xfrm>
            <a:off x="868363" y="4657005"/>
            <a:ext cx="3448050" cy="877887"/>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Try again!</a:t>
            </a:r>
          </a:p>
        </p:txBody>
      </p:sp>
      <p:sp>
        <p:nvSpPr>
          <p:cNvPr id="11" name="Rectangle 10">
            <a:extLst>
              <a:ext uri="{FF2B5EF4-FFF2-40B4-BE49-F238E27FC236}">
                <a16:creationId xmlns:a16="http://schemas.microsoft.com/office/drawing/2014/main" id="{9F78C4B4-7B91-4639-9DC5-D97445BEEEDE}"/>
              </a:ext>
            </a:extLst>
          </p:cNvPr>
          <p:cNvSpPr/>
          <p:nvPr/>
        </p:nvSpPr>
        <p:spPr>
          <a:xfrm>
            <a:off x="868363" y="2570729"/>
            <a:ext cx="3448050" cy="895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t>That's right!</a:t>
            </a:r>
            <a:endParaRPr lang="en-GB" b="1" dirty="0"/>
          </a:p>
        </p:txBody>
      </p:sp>
      <p:pic>
        <p:nvPicPr>
          <p:cNvPr id="16" name="Picture 15">
            <a:extLst>
              <a:ext uri="{FF2B5EF4-FFF2-40B4-BE49-F238E27FC236}">
                <a16:creationId xmlns:a16="http://schemas.microsoft.com/office/drawing/2014/main" id="{C09D23CA-7CB9-44B6-A3A3-9002111A7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4919" y="3023188"/>
            <a:ext cx="2570906" cy="1817443"/>
          </a:xfrm>
          <a:prstGeom prst="rect">
            <a:avLst/>
          </a:prstGeom>
        </p:spPr>
      </p:pic>
      <p:sp>
        <p:nvSpPr>
          <p:cNvPr id="17" name="Rectangle 16">
            <a:extLst>
              <a:ext uri="{FF2B5EF4-FFF2-40B4-BE49-F238E27FC236}">
                <a16:creationId xmlns:a16="http://schemas.microsoft.com/office/drawing/2014/main" id="{B2B993E5-4A1E-49C7-9A8A-75DABB336B76}"/>
              </a:ext>
            </a:extLst>
          </p:cNvPr>
          <p:cNvSpPr/>
          <p:nvPr/>
        </p:nvSpPr>
        <p:spPr>
          <a:xfrm>
            <a:off x="5514737" y="3860237"/>
            <a:ext cx="638316" cy="253916"/>
          </a:xfrm>
          <a:prstGeom prst="rect">
            <a:avLst/>
          </a:prstGeom>
        </p:spPr>
        <p:txBody>
          <a:bodyPr wrap="none">
            <a:spAutoFit/>
          </a:bodyPr>
          <a:lstStyle/>
          <a:p>
            <a:r>
              <a:rPr lang="en-GB" altLang="en-US" sz="1050"/>
              <a:t>incisors</a:t>
            </a:r>
            <a:endParaRPr lang="en-GB" sz="1050" dirty="0"/>
          </a:p>
        </p:txBody>
      </p:sp>
      <p:sp>
        <p:nvSpPr>
          <p:cNvPr id="18" name="Rectangle 17">
            <a:extLst>
              <a:ext uri="{FF2B5EF4-FFF2-40B4-BE49-F238E27FC236}">
                <a16:creationId xmlns:a16="http://schemas.microsoft.com/office/drawing/2014/main" id="{81FF7432-7752-46DE-81FE-1A32051AC984}"/>
              </a:ext>
            </a:extLst>
          </p:cNvPr>
          <p:cNvSpPr/>
          <p:nvPr/>
        </p:nvSpPr>
        <p:spPr>
          <a:xfrm>
            <a:off x="6267294" y="4403089"/>
            <a:ext cx="779381" cy="253916"/>
          </a:xfrm>
          <a:prstGeom prst="rect">
            <a:avLst/>
          </a:prstGeom>
        </p:spPr>
        <p:txBody>
          <a:bodyPr wrap="none">
            <a:spAutoFit/>
          </a:bodyPr>
          <a:lstStyle/>
          <a:p>
            <a:r>
              <a:rPr lang="en-GB" altLang="en-US" sz="1050" dirty="0"/>
              <a:t>premolars</a:t>
            </a:r>
            <a:endParaRPr lang="en-GB" sz="1050" dirty="0"/>
          </a:p>
        </p:txBody>
      </p:sp>
      <p:sp>
        <p:nvSpPr>
          <p:cNvPr id="19" name="Rectangle 18">
            <a:extLst>
              <a:ext uri="{FF2B5EF4-FFF2-40B4-BE49-F238E27FC236}">
                <a16:creationId xmlns:a16="http://schemas.microsoft.com/office/drawing/2014/main" id="{9A83C62A-A3E4-4632-96DA-CB14DA05F011}"/>
              </a:ext>
            </a:extLst>
          </p:cNvPr>
          <p:cNvSpPr/>
          <p:nvPr/>
        </p:nvSpPr>
        <p:spPr>
          <a:xfrm>
            <a:off x="6942689" y="4330700"/>
            <a:ext cx="591829" cy="253916"/>
          </a:xfrm>
          <a:prstGeom prst="rect">
            <a:avLst/>
          </a:prstGeom>
        </p:spPr>
        <p:txBody>
          <a:bodyPr wrap="none">
            <a:spAutoFit/>
          </a:bodyPr>
          <a:lstStyle/>
          <a:p>
            <a:r>
              <a:rPr lang="en-GB" altLang="en-US" sz="1050" dirty="0"/>
              <a:t>molars</a:t>
            </a:r>
            <a:endParaRPr lang="en-GB" sz="1050" dirty="0"/>
          </a:p>
        </p:txBody>
      </p:sp>
      <p:sp>
        <p:nvSpPr>
          <p:cNvPr id="13" name="Speech Bubble: Oval 12">
            <a:extLst>
              <a:ext uri="{FF2B5EF4-FFF2-40B4-BE49-F238E27FC236}">
                <a16:creationId xmlns:a16="http://schemas.microsoft.com/office/drawing/2014/main" id="{EF0E13B7-140E-4540-A042-4EF64F216A12}"/>
              </a:ext>
            </a:extLst>
          </p:cNvPr>
          <p:cNvSpPr/>
          <p:nvPr/>
        </p:nvSpPr>
        <p:spPr>
          <a:xfrm>
            <a:off x="4685429" y="2272651"/>
            <a:ext cx="3587033" cy="3408362"/>
          </a:xfrm>
          <a:prstGeom prst="wedgeEllipseCallout">
            <a:avLst>
              <a:gd name="adj1" fmla="val -66586"/>
              <a:gd name="adj2" fmla="val -27579"/>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The tusks at the front of an elephant’s head are actually enormous incisors! Elephants use them to dig, lift objects, gather food, strip bark from trees and defend themselves.</a:t>
            </a:r>
          </a:p>
        </p:txBody>
      </p:sp>
    </p:spTree>
    <p:extLst>
      <p:ext uri="{BB962C8B-B14F-4D97-AF65-F5344CB8AC3E}">
        <p14:creationId xmlns:p14="http://schemas.microsoft.com/office/powerpoint/2010/main" val="1322352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9"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7624AC9-FECD-435E-BA20-A9DF6EA3EF52}"/>
              </a:ext>
            </a:extLst>
          </p:cNvPr>
          <p:cNvSpPr txBox="1">
            <a:spLocks noChangeArrowheads="1"/>
          </p:cNvSpPr>
          <p:nvPr/>
        </p:nvSpPr>
        <p:spPr bwMode="auto">
          <a:xfrm>
            <a:off x="446502" y="922338"/>
            <a:ext cx="8255000" cy="982662"/>
          </a:xfrm>
          <a:prstGeom prst="rect">
            <a:avLst/>
          </a:prstGeom>
          <a:solidFill>
            <a:srgbClr val="F9B000"/>
          </a:solid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endParaRPr lang="en-GB" altLang="en-GB">
              <a:solidFill>
                <a:schemeClr val="tx1"/>
              </a:solidFill>
            </a:endParaRPr>
          </a:p>
        </p:txBody>
      </p:sp>
      <p:sp>
        <p:nvSpPr>
          <p:cNvPr id="4" name="Rectangle 3">
            <a:extLst>
              <a:ext uri="{FF2B5EF4-FFF2-40B4-BE49-F238E27FC236}">
                <a16:creationId xmlns:a16="http://schemas.microsoft.com/office/drawing/2014/main" id="{204F466D-10AF-44DA-9A68-0A5883DBB581}"/>
              </a:ext>
            </a:extLst>
          </p:cNvPr>
          <p:cNvSpPr>
            <a:spLocks noChangeArrowheads="1"/>
          </p:cNvSpPr>
          <p:nvPr/>
        </p:nvSpPr>
        <p:spPr bwMode="auto">
          <a:xfrm>
            <a:off x="868363" y="1058863"/>
            <a:ext cx="7407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a:lnSpc>
                <a:spcPct val="100000"/>
              </a:lnSpc>
              <a:spcBef>
                <a:spcPct val="0"/>
              </a:spcBef>
              <a:buFontTx/>
              <a:buNone/>
            </a:pPr>
            <a:r>
              <a:rPr lang="en-AU" altLang="en-GB" sz="4000" b="1" dirty="0">
                <a:solidFill>
                  <a:schemeClr val="bg1"/>
                </a:solidFill>
              </a:rPr>
              <a:t>What Animal Am I?</a:t>
            </a:r>
            <a:endParaRPr lang="en-GB" altLang="en-GB" sz="4000" b="1" dirty="0">
              <a:solidFill>
                <a:schemeClr val="bg1"/>
              </a:solidFill>
            </a:endParaRPr>
          </a:p>
        </p:txBody>
      </p:sp>
      <p:sp>
        <p:nvSpPr>
          <p:cNvPr id="5" name="Rectangle 4">
            <a:hlinkClick r:id="rId2"/>
            <a:extLst>
              <a:ext uri="{FF2B5EF4-FFF2-40B4-BE49-F238E27FC236}">
                <a16:creationId xmlns:a16="http://schemas.microsoft.com/office/drawing/2014/main" id="{0FE28D5A-5C7F-4AF3-AB3E-39535349AE8D}"/>
              </a:ext>
            </a:extLst>
          </p:cNvPr>
          <p:cNvSpPr/>
          <p:nvPr/>
        </p:nvSpPr>
        <p:spPr>
          <a:xfrm>
            <a:off x="8447714" y="6604933"/>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37059D3-085F-4936-BA00-01FED0234CEF}"/>
              </a:ext>
            </a:extLst>
          </p:cNvPr>
          <p:cNvSpPr/>
          <p:nvPr/>
        </p:nvSpPr>
        <p:spPr>
          <a:xfrm>
            <a:off x="4829176" y="2543175"/>
            <a:ext cx="3446462" cy="877888"/>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You’re a herbivore: a sheep.</a:t>
            </a:r>
            <a:endParaRPr lang="en-GB" dirty="0"/>
          </a:p>
        </p:txBody>
      </p:sp>
      <p:sp>
        <p:nvSpPr>
          <p:cNvPr id="7" name="Rectangle 6">
            <a:extLst>
              <a:ext uri="{FF2B5EF4-FFF2-40B4-BE49-F238E27FC236}">
                <a16:creationId xmlns:a16="http://schemas.microsoft.com/office/drawing/2014/main" id="{5CDB4AF7-A5D2-4BFC-8B44-39B1D239F7B8}"/>
              </a:ext>
            </a:extLst>
          </p:cNvPr>
          <p:cNvSpPr/>
          <p:nvPr/>
        </p:nvSpPr>
        <p:spPr>
          <a:xfrm>
            <a:off x="4829176" y="4633913"/>
            <a:ext cx="3446462" cy="877887"/>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You’re a carnivore: a lion.</a:t>
            </a:r>
            <a:endParaRPr lang="en-GB" dirty="0"/>
          </a:p>
        </p:txBody>
      </p:sp>
      <p:sp>
        <p:nvSpPr>
          <p:cNvPr id="8" name="Rectangle 7">
            <a:extLst>
              <a:ext uri="{FF2B5EF4-FFF2-40B4-BE49-F238E27FC236}">
                <a16:creationId xmlns:a16="http://schemas.microsoft.com/office/drawing/2014/main" id="{F29648D2-4F8E-42ED-AE34-9B119C76F565}"/>
              </a:ext>
            </a:extLst>
          </p:cNvPr>
          <p:cNvSpPr/>
          <p:nvPr/>
        </p:nvSpPr>
        <p:spPr>
          <a:xfrm>
            <a:off x="4832351" y="3565525"/>
            <a:ext cx="3448050" cy="877888"/>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You’re an omnivore: a bear. </a:t>
            </a:r>
            <a:endParaRPr lang="en-GB" dirty="0"/>
          </a:p>
        </p:txBody>
      </p:sp>
      <p:sp>
        <p:nvSpPr>
          <p:cNvPr id="9" name="Rectangle 8">
            <a:extLst>
              <a:ext uri="{FF2B5EF4-FFF2-40B4-BE49-F238E27FC236}">
                <a16:creationId xmlns:a16="http://schemas.microsoft.com/office/drawing/2014/main" id="{6F7F1338-ED8C-4213-8449-F94DEF1E795B}"/>
              </a:ext>
            </a:extLst>
          </p:cNvPr>
          <p:cNvSpPr/>
          <p:nvPr/>
        </p:nvSpPr>
        <p:spPr>
          <a:xfrm>
            <a:off x="4829175" y="2543175"/>
            <a:ext cx="3473449" cy="893763"/>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t>Try again!</a:t>
            </a:r>
            <a:endParaRPr lang="en-GB" b="1" dirty="0"/>
          </a:p>
        </p:txBody>
      </p:sp>
      <p:sp>
        <p:nvSpPr>
          <p:cNvPr id="10" name="Rectangle 9">
            <a:extLst>
              <a:ext uri="{FF2B5EF4-FFF2-40B4-BE49-F238E27FC236}">
                <a16:creationId xmlns:a16="http://schemas.microsoft.com/office/drawing/2014/main" id="{FC821B98-2880-4E28-946C-CA5C2A25A366}"/>
              </a:ext>
            </a:extLst>
          </p:cNvPr>
          <p:cNvSpPr/>
          <p:nvPr/>
        </p:nvSpPr>
        <p:spPr>
          <a:xfrm>
            <a:off x="4830765" y="3565583"/>
            <a:ext cx="3471848" cy="887356"/>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t>Try again!</a:t>
            </a:r>
            <a:endParaRPr lang="en-GB" b="1" dirty="0"/>
          </a:p>
        </p:txBody>
      </p:sp>
      <p:sp>
        <p:nvSpPr>
          <p:cNvPr id="11" name="Rectangle 10">
            <a:extLst>
              <a:ext uri="{FF2B5EF4-FFF2-40B4-BE49-F238E27FC236}">
                <a16:creationId xmlns:a16="http://schemas.microsoft.com/office/drawing/2014/main" id="{7B835F3C-AF93-48CC-9AD5-F2D9F2EFB1C9}"/>
              </a:ext>
            </a:extLst>
          </p:cNvPr>
          <p:cNvSpPr/>
          <p:nvPr/>
        </p:nvSpPr>
        <p:spPr>
          <a:xfrm>
            <a:off x="4829175" y="4638374"/>
            <a:ext cx="3473449" cy="895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t>That's right!</a:t>
            </a:r>
            <a:endParaRPr lang="en-GB" b="1" dirty="0"/>
          </a:p>
        </p:txBody>
      </p:sp>
      <p:pic>
        <p:nvPicPr>
          <p:cNvPr id="16" name="Picture 15">
            <a:extLst>
              <a:ext uri="{FF2B5EF4-FFF2-40B4-BE49-F238E27FC236}">
                <a16:creationId xmlns:a16="http://schemas.microsoft.com/office/drawing/2014/main" id="{33A4711B-8325-41ED-BA39-BEFFCD350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645" y="2898418"/>
            <a:ext cx="2976863" cy="2054583"/>
          </a:xfrm>
          <a:prstGeom prst="rect">
            <a:avLst/>
          </a:prstGeom>
        </p:spPr>
      </p:pic>
      <p:sp>
        <p:nvSpPr>
          <p:cNvPr id="17" name="Rectangle 16">
            <a:extLst>
              <a:ext uri="{FF2B5EF4-FFF2-40B4-BE49-F238E27FC236}">
                <a16:creationId xmlns:a16="http://schemas.microsoft.com/office/drawing/2014/main" id="{8F53AB36-D364-49B0-A7E3-B9B2FD1573A8}"/>
              </a:ext>
            </a:extLst>
          </p:cNvPr>
          <p:cNvSpPr/>
          <p:nvPr/>
        </p:nvSpPr>
        <p:spPr>
          <a:xfrm>
            <a:off x="1061470" y="3505537"/>
            <a:ext cx="615874" cy="246221"/>
          </a:xfrm>
          <a:prstGeom prst="rect">
            <a:avLst/>
          </a:prstGeom>
        </p:spPr>
        <p:txBody>
          <a:bodyPr wrap="none">
            <a:spAutoFit/>
          </a:bodyPr>
          <a:lstStyle/>
          <a:p>
            <a:r>
              <a:rPr lang="en-GB" altLang="en-US" sz="1000" dirty="0"/>
              <a:t>incisors</a:t>
            </a:r>
            <a:endParaRPr lang="en-GB" sz="1000" dirty="0"/>
          </a:p>
        </p:txBody>
      </p:sp>
      <p:sp>
        <p:nvSpPr>
          <p:cNvPr id="18" name="Rectangle 17">
            <a:extLst>
              <a:ext uri="{FF2B5EF4-FFF2-40B4-BE49-F238E27FC236}">
                <a16:creationId xmlns:a16="http://schemas.microsoft.com/office/drawing/2014/main" id="{E4FE8C1E-477D-420A-8758-ACA9DB15C216}"/>
              </a:ext>
            </a:extLst>
          </p:cNvPr>
          <p:cNvSpPr/>
          <p:nvPr/>
        </p:nvSpPr>
        <p:spPr>
          <a:xfrm>
            <a:off x="999565" y="4293143"/>
            <a:ext cx="609462" cy="246221"/>
          </a:xfrm>
          <a:prstGeom prst="rect">
            <a:avLst/>
          </a:prstGeom>
        </p:spPr>
        <p:txBody>
          <a:bodyPr wrap="none">
            <a:spAutoFit/>
          </a:bodyPr>
          <a:lstStyle/>
          <a:p>
            <a:r>
              <a:rPr lang="en-GB" altLang="en-US" sz="1000" dirty="0"/>
              <a:t>canines</a:t>
            </a:r>
            <a:endParaRPr lang="en-GB" sz="1000" dirty="0"/>
          </a:p>
        </p:txBody>
      </p:sp>
      <p:sp>
        <p:nvSpPr>
          <p:cNvPr id="19" name="Rectangle 18">
            <a:extLst>
              <a:ext uri="{FF2B5EF4-FFF2-40B4-BE49-F238E27FC236}">
                <a16:creationId xmlns:a16="http://schemas.microsoft.com/office/drawing/2014/main" id="{9A9D257B-4157-4A7D-906B-AE37F085FBF4}"/>
              </a:ext>
            </a:extLst>
          </p:cNvPr>
          <p:cNvSpPr/>
          <p:nvPr/>
        </p:nvSpPr>
        <p:spPr>
          <a:xfrm>
            <a:off x="2222376" y="4706780"/>
            <a:ext cx="816249" cy="246221"/>
          </a:xfrm>
          <a:prstGeom prst="rect">
            <a:avLst/>
          </a:prstGeom>
        </p:spPr>
        <p:txBody>
          <a:bodyPr wrap="none">
            <a:spAutoFit/>
          </a:bodyPr>
          <a:lstStyle/>
          <a:p>
            <a:r>
              <a:rPr lang="en-GB" altLang="en-US" sz="1000" dirty="0"/>
              <a:t>premolars</a:t>
            </a:r>
            <a:r>
              <a:rPr lang="en-GB" altLang="en-US" sz="1000" dirty="0">
                <a:solidFill>
                  <a:srgbClr val="FF0000"/>
                </a:solidFill>
              </a:rPr>
              <a:t> </a:t>
            </a:r>
            <a:endParaRPr lang="en-GB" sz="1000" dirty="0"/>
          </a:p>
        </p:txBody>
      </p:sp>
      <p:sp>
        <p:nvSpPr>
          <p:cNvPr id="20" name="Rectangle 19">
            <a:extLst>
              <a:ext uri="{FF2B5EF4-FFF2-40B4-BE49-F238E27FC236}">
                <a16:creationId xmlns:a16="http://schemas.microsoft.com/office/drawing/2014/main" id="{CC8CA63E-9102-4939-BEAC-9C623F535709}"/>
              </a:ext>
            </a:extLst>
          </p:cNvPr>
          <p:cNvSpPr/>
          <p:nvPr/>
        </p:nvSpPr>
        <p:spPr>
          <a:xfrm>
            <a:off x="2657751" y="4414528"/>
            <a:ext cx="761747" cy="246221"/>
          </a:xfrm>
          <a:prstGeom prst="rect">
            <a:avLst/>
          </a:prstGeom>
        </p:spPr>
        <p:txBody>
          <a:bodyPr wrap="none">
            <a:spAutoFit/>
          </a:bodyPr>
          <a:lstStyle/>
          <a:p>
            <a:r>
              <a:rPr lang="en-GB" altLang="en-US" sz="1000" dirty="0"/>
              <a:t>carnassial</a:t>
            </a:r>
            <a:endParaRPr lang="en-GB" sz="1000" dirty="0"/>
          </a:p>
        </p:txBody>
      </p:sp>
      <p:sp>
        <p:nvSpPr>
          <p:cNvPr id="13" name="Speech Bubble: Oval 12">
            <a:extLst>
              <a:ext uri="{FF2B5EF4-FFF2-40B4-BE49-F238E27FC236}">
                <a16:creationId xmlns:a16="http://schemas.microsoft.com/office/drawing/2014/main" id="{76F0DC32-89AF-4E98-AE8D-11C871C2DD45}"/>
              </a:ext>
            </a:extLst>
          </p:cNvPr>
          <p:cNvSpPr/>
          <p:nvPr/>
        </p:nvSpPr>
        <p:spPr>
          <a:xfrm>
            <a:off x="577717" y="2209625"/>
            <a:ext cx="3994283" cy="3588365"/>
          </a:xfrm>
          <a:prstGeom prst="wedgeEllipseCallout">
            <a:avLst>
              <a:gd name="adj1" fmla="val 58642"/>
              <a:gd name="adj2" fmla="val 31700"/>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Can you see how underdeveloped the lion’s incisors are compared to their enormous canines? Thanks to the canines, lions can easily kill their prey and then use their serrated premolars and carnassial teeth to chew.</a:t>
            </a:r>
          </a:p>
        </p:txBody>
      </p:sp>
    </p:spTree>
    <p:extLst>
      <p:ext uri="{BB962C8B-B14F-4D97-AF65-F5344CB8AC3E}">
        <p14:creationId xmlns:p14="http://schemas.microsoft.com/office/powerpoint/2010/main" val="400965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
                                        <p:tgtEl>
                                          <p:spTgt spid="11"/>
                                        </p:tgtEl>
                                      </p:cBhvr>
                                    </p:animEffect>
                                  </p:childTnLst>
                                </p:cTn>
                              </p:par>
                              <p:par>
                                <p:cTn id="20" presetID="1" presetClass="entr" presetSubtype="0" fill="hold" grpId="0" nodeType="withEffect">
                                  <p:stCondLst>
                                    <p:cond delay="0"/>
                                  </p:stCondLst>
                                  <p:childTnLst>
                                    <p:set>
                                      <p:cBhvr>
                                        <p:cTn id="21" dur="1" fill="hold">
                                          <p:stCondLst>
                                            <p:cond delay="9"/>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9" grpId="0" animBg="1"/>
      <p:bldP spid="10"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0B3D91FA-2020-4F82-AC17-DA71B2D1B5F0}"/>
              </a:ext>
            </a:extLst>
          </p:cNvPr>
          <p:cNvSpPr/>
          <p:nvPr/>
        </p:nvSpPr>
        <p:spPr>
          <a:xfrm>
            <a:off x="3892492" y="2975994"/>
            <a:ext cx="1224792" cy="90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1025CE9F-C6A7-4D7A-A862-6346DD8D7A40}"/>
              </a:ext>
            </a:extLst>
          </p:cNvPr>
          <p:cNvSpPr/>
          <p:nvPr/>
        </p:nvSpPr>
        <p:spPr>
          <a:xfrm>
            <a:off x="8430936" y="6157519"/>
            <a:ext cx="696286" cy="697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E5A6-D283-4686-8D7C-AA83E351649F}"/>
              </a:ext>
            </a:extLst>
          </p:cNvPr>
          <p:cNvSpPr>
            <a:spLocks noGrp="1"/>
          </p:cNvSpPr>
          <p:nvPr>
            <p:ph type="title"/>
          </p:nvPr>
        </p:nvSpPr>
        <p:spPr>
          <a:xfrm>
            <a:off x="461962" y="356519"/>
            <a:ext cx="8220075" cy="994306"/>
          </a:xfrm>
        </p:spPr>
        <p:txBody>
          <a:bodyPr/>
          <a:lstStyle/>
          <a:p>
            <a:r>
              <a:rPr lang="en-GB" altLang="en-GB" sz="3600" dirty="0">
                <a:solidFill>
                  <a:schemeClr val="tx1"/>
                </a:solidFill>
              </a:rPr>
              <a:t>The Different Types of Teeth</a:t>
            </a:r>
            <a:endParaRPr lang="en-GB" sz="3600" dirty="0"/>
          </a:p>
        </p:txBody>
      </p:sp>
      <p:sp>
        <p:nvSpPr>
          <p:cNvPr id="3" name="Rectangle 2">
            <a:hlinkClick r:id="rId2"/>
            <a:extLst>
              <a:ext uri="{FF2B5EF4-FFF2-40B4-BE49-F238E27FC236}">
                <a16:creationId xmlns:a16="http://schemas.microsoft.com/office/drawing/2014/main" id="{814B688C-A137-45E0-8686-70E516331ED5}"/>
              </a:ext>
            </a:extLst>
          </p:cNvPr>
          <p:cNvSpPr/>
          <p:nvPr/>
        </p:nvSpPr>
        <p:spPr>
          <a:xfrm>
            <a:off x="8430936" y="6602135"/>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99C8EDA-E8E7-464D-B4AD-B48609C60BB1}"/>
              </a:ext>
            </a:extLst>
          </p:cNvPr>
          <p:cNvSpPr txBox="1"/>
          <p:nvPr/>
        </p:nvSpPr>
        <p:spPr>
          <a:xfrm>
            <a:off x="484417" y="1171455"/>
            <a:ext cx="7541703" cy="369332"/>
          </a:xfrm>
          <a:prstGeom prst="rect">
            <a:avLst/>
          </a:prstGeom>
          <a:noFill/>
        </p:spPr>
        <p:txBody>
          <a:bodyPr wrap="square" rtlCol="0">
            <a:spAutoFit/>
          </a:bodyPr>
          <a:lstStyle/>
          <a:p>
            <a:r>
              <a:rPr lang="en-ES" dirty="0">
                <a:latin typeface="Twinkl" pitchFamily="2" charset="77"/>
              </a:rPr>
              <a:t>Do you know the names of the four types of teeth?</a:t>
            </a:r>
          </a:p>
        </p:txBody>
      </p:sp>
      <p:grpSp>
        <p:nvGrpSpPr>
          <p:cNvPr id="13" name="Group 12">
            <a:extLst>
              <a:ext uri="{FF2B5EF4-FFF2-40B4-BE49-F238E27FC236}">
                <a16:creationId xmlns:a16="http://schemas.microsoft.com/office/drawing/2014/main" id="{02FA1508-7D2C-4583-9D5A-45D5070F8E66}"/>
              </a:ext>
            </a:extLst>
          </p:cNvPr>
          <p:cNvGrpSpPr/>
          <p:nvPr/>
        </p:nvGrpSpPr>
        <p:grpSpPr>
          <a:xfrm>
            <a:off x="442472" y="1343645"/>
            <a:ext cx="7823032" cy="1270866"/>
            <a:chOff x="448809" y="1866150"/>
            <a:chExt cx="7823032" cy="1270866"/>
          </a:xfrm>
        </p:grpSpPr>
        <p:sp>
          <p:nvSpPr>
            <p:cNvPr id="7" name="Rectangle 6">
              <a:extLst>
                <a:ext uri="{FF2B5EF4-FFF2-40B4-BE49-F238E27FC236}">
                  <a16:creationId xmlns:a16="http://schemas.microsoft.com/office/drawing/2014/main" id="{DA24E0AB-9F92-4FCF-AA26-0C0B8B1819D0}"/>
                </a:ext>
              </a:extLst>
            </p:cNvPr>
            <p:cNvSpPr/>
            <p:nvPr/>
          </p:nvSpPr>
          <p:spPr>
            <a:xfrm>
              <a:off x="448809" y="2136113"/>
              <a:ext cx="6774112" cy="791645"/>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53031F1-3662-40DE-9A96-85CBC3320F83}"/>
                </a:ext>
              </a:extLst>
            </p:cNvPr>
            <p:cNvSpPr txBox="1"/>
            <p:nvPr/>
          </p:nvSpPr>
          <p:spPr>
            <a:xfrm>
              <a:off x="512904" y="2186447"/>
              <a:ext cx="6277440" cy="646331"/>
            </a:xfrm>
            <a:prstGeom prst="rect">
              <a:avLst/>
            </a:prstGeom>
            <a:noFill/>
          </p:spPr>
          <p:txBody>
            <a:bodyPr wrap="square" rtlCol="0">
              <a:spAutoFit/>
            </a:bodyPr>
            <a:lstStyle/>
            <a:p>
              <a:pPr marL="285750" indent="-285750">
                <a:buFont typeface="Arial" panose="020B0604020202020204" pitchFamily="34" charset="0"/>
                <a:buChar char="•"/>
                <a:defRPr/>
              </a:pPr>
              <a:r>
                <a:rPr lang="en-GB" b="1" dirty="0">
                  <a:latin typeface="Twinkl" pitchFamily="2" charset="77"/>
                </a:rPr>
                <a:t>incisors </a:t>
              </a:r>
              <a:r>
                <a:rPr lang="en-GB" dirty="0">
                  <a:latin typeface="Twinkl" pitchFamily="2" charset="77"/>
                </a:rPr>
                <a:t>– C</a:t>
              </a:r>
              <a:r>
                <a:rPr lang="en-ES" dirty="0">
                  <a:latin typeface="Twinkl" pitchFamily="2" charset="77"/>
                </a:rPr>
                <a:t>onsidered </a:t>
              </a:r>
              <a:r>
                <a:rPr lang="en-GB" dirty="0">
                  <a:latin typeface="Twinkl" pitchFamily="2" charset="77"/>
                </a:rPr>
                <a:t>‘n</a:t>
              </a:r>
              <a:r>
                <a:rPr lang="en-ES" dirty="0">
                  <a:latin typeface="Twinkl" pitchFamily="2" charset="77"/>
                </a:rPr>
                <a:t>ature’s</a:t>
              </a:r>
              <a:r>
                <a:rPr lang="en-GB" dirty="0">
                  <a:latin typeface="Twinkl" pitchFamily="2" charset="77"/>
                </a:rPr>
                <a:t> s</a:t>
              </a:r>
              <a:r>
                <a:rPr lang="en-ES" dirty="0">
                  <a:latin typeface="Twinkl" pitchFamily="2" charset="77"/>
                </a:rPr>
                <a:t>cissors</a:t>
              </a:r>
              <a:r>
                <a:rPr lang="en-GB" dirty="0">
                  <a:latin typeface="Twinkl" pitchFamily="2" charset="77"/>
                </a:rPr>
                <a:t>’</a:t>
              </a:r>
              <a:r>
                <a:rPr lang="en-ES" dirty="0">
                  <a:latin typeface="Twinkl" pitchFamily="2" charset="77"/>
                </a:rPr>
                <a:t> for animals</a:t>
              </a:r>
              <a:r>
                <a:rPr lang="en-GB" dirty="0">
                  <a:latin typeface="Twinkl" pitchFamily="2" charset="77"/>
                </a:rPr>
                <a:t>,</a:t>
              </a:r>
              <a:r>
                <a:rPr lang="en-ES" dirty="0">
                  <a:latin typeface="Twinkl" pitchFamily="2" charset="77"/>
                </a:rPr>
                <a:t> </a:t>
              </a:r>
              <a:r>
                <a:rPr lang="en-GB" dirty="0">
                  <a:latin typeface="Twinkl" pitchFamily="2" charset="77"/>
                </a:rPr>
                <a:t>i</a:t>
              </a:r>
              <a:r>
                <a:rPr lang="en-ES" dirty="0">
                  <a:latin typeface="Twinkl" pitchFamily="2" charset="77"/>
                </a:rPr>
                <a:t>ncisors are used for cutting and biting off pieces of food.</a:t>
              </a:r>
            </a:p>
          </p:txBody>
        </p:sp>
        <p:grpSp>
          <p:nvGrpSpPr>
            <p:cNvPr id="11" name="Group 10">
              <a:extLst>
                <a:ext uri="{FF2B5EF4-FFF2-40B4-BE49-F238E27FC236}">
                  <a16:creationId xmlns:a16="http://schemas.microsoft.com/office/drawing/2014/main" id="{7CA213C8-E4AB-44B8-8C9D-8D2554E2B30B}"/>
                </a:ext>
              </a:extLst>
            </p:cNvPr>
            <p:cNvGrpSpPr/>
            <p:nvPr/>
          </p:nvGrpSpPr>
          <p:grpSpPr>
            <a:xfrm>
              <a:off x="7000971" y="1866150"/>
              <a:ext cx="1270870" cy="1270866"/>
              <a:chOff x="2757273" y="3523458"/>
              <a:chExt cx="1502193" cy="1502189"/>
            </a:xfrm>
          </p:grpSpPr>
          <p:sp>
            <p:nvSpPr>
              <p:cNvPr id="10" name="Oval 9">
                <a:extLst>
                  <a:ext uri="{FF2B5EF4-FFF2-40B4-BE49-F238E27FC236}">
                    <a16:creationId xmlns:a16="http://schemas.microsoft.com/office/drawing/2014/main" id="{E6D810F0-CF0D-4E80-AC34-EC71AF9247F4}"/>
                  </a:ext>
                </a:extLst>
              </p:cNvPr>
              <p:cNvSpPr/>
              <p:nvPr/>
            </p:nvSpPr>
            <p:spPr>
              <a:xfrm>
                <a:off x="2757273" y="3523458"/>
                <a:ext cx="1502193" cy="1502189"/>
              </a:xfrm>
              <a:prstGeom prst="ellipse">
                <a:avLst/>
              </a:prstGeom>
              <a:solidFill>
                <a:schemeClr val="bg1"/>
              </a:solidFill>
              <a:ln w="28575">
                <a:solidFill>
                  <a:srgbClr val="FDD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00</a:t>
                </a:r>
              </a:p>
            </p:txBody>
          </p:sp>
          <p:pic>
            <p:nvPicPr>
              <p:cNvPr id="9" name="Picture 8">
                <a:extLst>
                  <a:ext uri="{FF2B5EF4-FFF2-40B4-BE49-F238E27FC236}">
                    <a16:creationId xmlns:a16="http://schemas.microsoft.com/office/drawing/2014/main" id="{B379C5E0-2755-4344-9E4E-2F12E86F9C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371" t="20749" r="17998" b="14652"/>
              <a:stretch/>
            </p:blipFill>
            <p:spPr>
              <a:xfrm>
                <a:off x="3011290" y="3602055"/>
                <a:ext cx="974369" cy="1356595"/>
              </a:xfrm>
              <a:prstGeom prst="flowChartConnector">
                <a:avLst/>
              </a:prstGeom>
            </p:spPr>
          </p:pic>
        </p:grpSp>
      </p:grpSp>
      <p:grpSp>
        <p:nvGrpSpPr>
          <p:cNvPr id="51" name="Group 50">
            <a:extLst>
              <a:ext uri="{FF2B5EF4-FFF2-40B4-BE49-F238E27FC236}">
                <a16:creationId xmlns:a16="http://schemas.microsoft.com/office/drawing/2014/main" id="{3201D757-6365-4C35-B0F6-EFCB5852D89C}"/>
              </a:ext>
            </a:extLst>
          </p:cNvPr>
          <p:cNvGrpSpPr/>
          <p:nvPr/>
        </p:nvGrpSpPr>
        <p:grpSpPr>
          <a:xfrm>
            <a:off x="907456" y="2554900"/>
            <a:ext cx="7780258" cy="1270866"/>
            <a:chOff x="907456" y="2563289"/>
            <a:chExt cx="7780258" cy="1270866"/>
          </a:xfrm>
        </p:grpSpPr>
        <p:sp>
          <p:nvSpPr>
            <p:cNvPr id="21" name="Rectangle 20">
              <a:extLst>
                <a:ext uri="{FF2B5EF4-FFF2-40B4-BE49-F238E27FC236}">
                  <a16:creationId xmlns:a16="http://schemas.microsoft.com/office/drawing/2014/main" id="{4D37EF57-2149-4C8A-9627-08DC52D38E88}"/>
                </a:ext>
              </a:extLst>
            </p:cNvPr>
            <p:cNvSpPr/>
            <p:nvPr/>
          </p:nvSpPr>
          <p:spPr>
            <a:xfrm>
              <a:off x="1913602" y="2723663"/>
              <a:ext cx="6774112" cy="1002919"/>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C4715508-E941-46A0-AE8D-A9972602359C}"/>
                </a:ext>
              </a:extLst>
            </p:cNvPr>
            <p:cNvSpPr txBox="1"/>
            <p:nvPr/>
          </p:nvSpPr>
          <p:spPr>
            <a:xfrm>
              <a:off x="2191579" y="2761307"/>
              <a:ext cx="6343514" cy="923330"/>
            </a:xfrm>
            <a:prstGeom prst="rect">
              <a:avLst/>
            </a:prstGeom>
            <a:noFill/>
          </p:spPr>
          <p:txBody>
            <a:bodyPr wrap="square" rtlCol="0">
              <a:spAutoFit/>
            </a:bodyPr>
            <a:lstStyle/>
            <a:p>
              <a:pPr marL="285750" indent="-285750">
                <a:buFont typeface="Arial" panose="020B0604020202020204" pitchFamily="34" charset="0"/>
                <a:buChar char="•"/>
                <a:defRPr/>
              </a:pPr>
              <a:r>
                <a:rPr lang="en-GB" b="1" dirty="0">
                  <a:latin typeface="Twinkl" pitchFamily="2" charset="77"/>
                </a:rPr>
                <a:t>canines</a:t>
              </a:r>
              <a:r>
                <a:rPr lang="en-GB" dirty="0">
                  <a:latin typeface="Twinkl" pitchFamily="2" charset="77"/>
                </a:rPr>
                <a:t> –</a:t>
              </a:r>
              <a:r>
                <a:rPr lang="en-ES" dirty="0">
                  <a:latin typeface="Twinkl" pitchFamily="2" charset="77"/>
                </a:rPr>
                <a:t> </a:t>
              </a:r>
              <a:r>
                <a:rPr lang="en-GB" dirty="0">
                  <a:latin typeface="Twinkl" pitchFamily="2" charset="77"/>
                </a:rPr>
                <a:t>These are </a:t>
              </a:r>
              <a:r>
                <a:rPr lang="en-ES" dirty="0">
                  <a:latin typeface="Twinkl" pitchFamily="2" charset="77"/>
                </a:rPr>
                <a:t>long, pointed and sharp. Canines are used by predators to hold and tear flesh</a:t>
              </a:r>
              <a:r>
                <a:rPr lang="en-GB" dirty="0">
                  <a:latin typeface="Twinkl" pitchFamily="2" charset="77"/>
                </a:rPr>
                <a:t>,</a:t>
              </a:r>
              <a:r>
                <a:rPr lang="en-ES" dirty="0">
                  <a:latin typeface="Twinkl" pitchFamily="2" charset="77"/>
                </a:rPr>
                <a:t> as well as to kill their prey.</a:t>
              </a:r>
            </a:p>
          </p:txBody>
        </p:sp>
        <p:sp>
          <p:nvSpPr>
            <p:cNvPr id="49" name="Oval 48">
              <a:extLst>
                <a:ext uri="{FF2B5EF4-FFF2-40B4-BE49-F238E27FC236}">
                  <a16:creationId xmlns:a16="http://schemas.microsoft.com/office/drawing/2014/main" id="{5CC7DA87-E756-43A7-8206-BA62DA09BBF4}"/>
                </a:ext>
              </a:extLst>
            </p:cNvPr>
            <p:cNvSpPr/>
            <p:nvPr/>
          </p:nvSpPr>
          <p:spPr>
            <a:xfrm>
              <a:off x="907456" y="2563289"/>
              <a:ext cx="1270870" cy="1270866"/>
            </a:xfrm>
            <a:prstGeom prst="ellipse">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00</a:t>
              </a:r>
            </a:p>
          </p:txBody>
        </p:sp>
        <p:pic>
          <p:nvPicPr>
            <p:cNvPr id="26" name="Picture 25">
              <a:extLst>
                <a:ext uri="{FF2B5EF4-FFF2-40B4-BE49-F238E27FC236}">
                  <a16:creationId xmlns:a16="http://schemas.microsoft.com/office/drawing/2014/main" id="{CC8547BD-E1C4-46ED-B1C6-7B9AFBDE71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536" t="24710" r="20155" b="8896"/>
            <a:stretch/>
          </p:blipFill>
          <p:spPr>
            <a:xfrm>
              <a:off x="1139651" y="2648522"/>
              <a:ext cx="806479" cy="1177758"/>
            </a:xfrm>
            <a:prstGeom prst="flowChartConnector">
              <a:avLst/>
            </a:prstGeom>
          </p:spPr>
        </p:pic>
      </p:grpSp>
      <p:grpSp>
        <p:nvGrpSpPr>
          <p:cNvPr id="52" name="Group 51">
            <a:extLst>
              <a:ext uri="{FF2B5EF4-FFF2-40B4-BE49-F238E27FC236}">
                <a16:creationId xmlns:a16="http://schemas.microsoft.com/office/drawing/2014/main" id="{46D64FB5-5777-414A-AD4F-5104B9862F24}"/>
              </a:ext>
            </a:extLst>
          </p:cNvPr>
          <p:cNvGrpSpPr/>
          <p:nvPr/>
        </p:nvGrpSpPr>
        <p:grpSpPr>
          <a:xfrm>
            <a:off x="442471" y="3831434"/>
            <a:ext cx="7814662" cy="1270866"/>
            <a:chOff x="442471" y="3864990"/>
            <a:chExt cx="7814662" cy="1270866"/>
          </a:xfrm>
        </p:grpSpPr>
        <p:grpSp>
          <p:nvGrpSpPr>
            <p:cNvPr id="36" name="Group 35">
              <a:extLst>
                <a:ext uri="{FF2B5EF4-FFF2-40B4-BE49-F238E27FC236}">
                  <a16:creationId xmlns:a16="http://schemas.microsoft.com/office/drawing/2014/main" id="{92ABE31D-DAD6-404A-A225-2E767D3CFF80}"/>
                </a:ext>
              </a:extLst>
            </p:cNvPr>
            <p:cNvGrpSpPr/>
            <p:nvPr/>
          </p:nvGrpSpPr>
          <p:grpSpPr>
            <a:xfrm>
              <a:off x="442471" y="4005030"/>
              <a:ext cx="6983837" cy="973664"/>
              <a:chOff x="448808" y="2094168"/>
              <a:chExt cx="6983837" cy="973664"/>
            </a:xfrm>
          </p:grpSpPr>
          <p:sp>
            <p:nvSpPr>
              <p:cNvPr id="37" name="Rectangle 36">
                <a:extLst>
                  <a:ext uri="{FF2B5EF4-FFF2-40B4-BE49-F238E27FC236}">
                    <a16:creationId xmlns:a16="http://schemas.microsoft.com/office/drawing/2014/main" id="{084EC7ED-139F-4409-912F-B20452CA5206}"/>
                  </a:ext>
                </a:extLst>
              </p:cNvPr>
              <p:cNvSpPr/>
              <p:nvPr/>
            </p:nvSpPr>
            <p:spPr>
              <a:xfrm>
                <a:off x="448808" y="2094168"/>
                <a:ext cx="6983837" cy="973664"/>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2F3BE229-33D7-4F2C-AF44-DAD0970EC143}"/>
                  </a:ext>
                </a:extLst>
              </p:cNvPr>
              <p:cNvSpPr txBox="1"/>
              <p:nvPr/>
            </p:nvSpPr>
            <p:spPr>
              <a:xfrm>
                <a:off x="484417" y="2111479"/>
                <a:ext cx="6634689" cy="923330"/>
              </a:xfrm>
              <a:prstGeom prst="rect">
                <a:avLst/>
              </a:prstGeom>
              <a:noFill/>
            </p:spPr>
            <p:txBody>
              <a:bodyPr wrap="square" rtlCol="0">
                <a:spAutoFit/>
              </a:bodyPr>
              <a:lstStyle/>
              <a:p>
                <a:pPr marL="285750" indent="-285750">
                  <a:buFont typeface="Arial" panose="020B0604020202020204" pitchFamily="34" charset="0"/>
                  <a:buChar char="•"/>
                  <a:defRPr/>
                </a:pPr>
                <a:r>
                  <a:rPr lang="en-GB" b="1" dirty="0">
                    <a:latin typeface="Twinkl" pitchFamily="2" charset="77"/>
                  </a:rPr>
                  <a:t>premolars</a:t>
                </a:r>
                <a:r>
                  <a:rPr lang="en-ES" dirty="0">
                    <a:latin typeface="Twinkl" pitchFamily="2" charset="77"/>
                  </a:rPr>
                  <a:t> </a:t>
                </a:r>
                <a:r>
                  <a:rPr lang="en-GB" dirty="0">
                    <a:latin typeface="Twinkl" pitchFamily="2" charset="77"/>
                  </a:rPr>
                  <a:t>– T</a:t>
                </a:r>
                <a:r>
                  <a:rPr lang="en-ES" dirty="0">
                    <a:latin typeface="Twinkl" pitchFamily="2" charset="77"/>
                  </a:rPr>
                  <a:t>he function </a:t>
                </a:r>
                <a:r>
                  <a:rPr lang="en-GB" dirty="0">
                    <a:latin typeface="Twinkl" pitchFamily="2" charset="77"/>
                  </a:rPr>
                  <a:t>of premolars are</a:t>
                </a:r>
                <a:r>
                  <a:rPr lang="en-ES" dirty="0">
                    <a:latin typeface="Twinkl" pitchFamily="2" charset="77"/>
                  </a:rPr>
                  <a:t> to crush and grind soft food. As their name indicates</a:t>
                </a:r>
                <a:r>
                  <a:rPr lang="en-GB" dirty="0">
                    <a:latin typeface="Twinkl" pitchFamily="2" charset="77"/>
                  </a:rPr>
                  <a:t>,</a:t>
                </a:r>
                <a:r>
                  <a:rPr lang="en-ES" dirty="0">
                    <a:latin typeface="Twinkl" pitchFamily="2" charset="77"/>
                  </a:rPr>
                  <a:t> they are located </a:t>
                </a:r>
                <a:r>
                  <a:rPr lang="en-GB" dirty="0">
                    <a:latin typeface="Twinkl" pitchFamily="2" charset="77"/>
                  </a:rPr>
                  <a:t>‘</a:t>
                </a:r>
                <a:r>
                  <a:rPr lang="en-ES" dirty="0">
                    <a:latin typeface="Twinkl" pitchFamily="2" charset="77"/>
                  </a:rPr>
                  <a:t>before</a:t>
                </a:r>
                <a:r>
                  <a:rPr lang="en-GB" dirty="0">
                    <a:latin typeface="Twinkl" pitchFamily="2" charset="77"/>
                  </a:rPr>
                  <a:t>’</a:t>
                </a:r>
                <a:r>
                  <a:rPr lang="en-ES" dirty="0">
                    <a:latin typeface="Twinkl" pitchFamily="2" charset="77"/>
                  </a:rPr>
                  <a:t> molars.</a:t>
                </a:r>
              </a:p>
            </p:txBody>
          </p:sp>
        </p:grpSp>
        <p:sp>
          <p:nvSpPr>
            <p:cNvPr id="50" name="Oval 49">
              <a:extLst>
                <a:ext uri="{FF2B5EF4-FFF2-40B4-BE49-F238E27FC236}">
                  <a16:creationId xmlns:a16="http://schemas.microsoft.com/office/drawing/2014/main" id="{7594A76F-4AD5-4039-809F-16730D88FA8E}"/>
                </a:ext>
              </a:extLst>
            </p:cNvPr>
            <p:cNvSpPr/>
            <p:nvPr/>
          </p:nvSpPr>
          <p:spPr>
            <a:xfrm>
              <a:off x="6986263" y="3864990"/>
              <a:ext cx="1270870" cy="1270866"/>
            </a:xfrm>
            <a:prstGeom prst="ellipse">
              <a:avLst/>
            </a:prstGeom>
            <a:solidFill>
              <a:schemeClr val="bg1"/>
            </a:solidFill>
            <a:ln w="28575">
              <a:solidFill>
                <a:srgbClr val="FDD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00</a:t>
              </a:r>
            </a:p>
          </p:txBody>
        </p:sp>
        <p:pic>
          <p:nvPicPr>
            <p:cNvPr id="42" name="Picture 41">
              <a:extLst>
                <a:ext uri="{FF2B5EF4-FFF2-40B4-BE49-F238E27FC236}">
                  <a16:creationId xmlns:a16="http://schemas.microsoft.com/office/drawing/2014/main" id="{CA3EEAC9-D449-4226-AEAA-23215A08CB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811" t="17917" r="16708" b="11387"/>
            <a:stretch/>
          </p:blipFill>
          <p:spPr>
            <a:xfrm>
              <a:off x="7230853" y="3950615"/>
              <a:ext cx="798432" cy="1132827"/>
            </a:xfrm>
            <a:prstGeom prst="flowChartConnector">
              <a:avLst/>
            </a:prstGeom>
          </p:spPr>
        </p:pic>
      </p:grpSp>
      <p:grpSp>
        <p:nvGrpSpPr>
          <p:cNvPr id="59" name="Group 58">
            <a:extLst>
              <a:ext uri="{FF2B5EF4-FFF2-40B4-BE49-F238E27FC236}">
                <a16:creationId xmlns:a16="http://schemas.microsoft.com/office/drawing/2014/main" id="{82D3433C-A788-4567-9427-473B71184BB2}"/>
              </a:ext>
            </a:extLst>
          </p:cNvPr>
          <p:cNvGrpSpPr/>
          <p:nvPr/>
        </p:nvGrpSpPr>
        <p:grpSpPr>
          <a:xfrm>
            <a:off x="910168" y="5036827"/>
            <a:ext cx="7780258" cy="1270866"/>
            <a:chOff x="901779" y="5036827"/>
            <a:chExt cx="7780258" cy="1270866"/>
          </a:xfrm>
        </p:grpSpPr>
        <p:sp>
          <p:nvSpPr>
            <p:cNvPr id="54" name="Rectangle 53">
              <a:extLst>
                <a:ext uri="{FF2B5EF4-FFF2-40B4-BE49-F238E27FC236}">
                  <a16:creationId xmlns:a16="http://schemas.microsoft.com/office/drawing/2014/main" id="{1F8A5F63-F134-4C9F-B8A5-3A7B90A9CE94}"/>
                </a:ext>
              </a:extLst>
            </p:cNvPr>
            <p:cNvSpPr/>
            <p:nvPr/>
          </p:nvSpPr>
          <p:spPr>
            <a:xfrm>
              <a:off x="1907925" y="5281091"/>
              <a:ext cx="6774112" cy="770761"/>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55" name="TextBox 54">
              <a:extLst>
                <a:ext uri="{FF2B5EF4-FFF2-40B4-BE49-F238E27FC236}">
                  <a16:creationId xmlns:a16="http://schemas.microsoft.com/office/drawing/2014/main" id="{C2F0865A-6C84-4F98-B983-0D0251D1547D}"/>
                </a:ext>
              </a:extLst>
            </p:cNvPr>
            <p:cNvSpPr txBox="1"/>
            <p:nvPr/>
          </p:nvSpPr>
          <p:spPr>
            <a:xfrm>
              <a:off x="2191579" y="5321631"/>
              <a:ext cx="6050642" cy="646331"/>
            </a:xfrm>
            <a:prstGeom prst="rect">
              <a:avLst/>
            </a:prstGeom>
            <a:noFill/>
          </p:spPr>
          <p:txBody>
            <a:bodyPr wrap="square" rtlCol="0">
              <a:spAutoFit/>
            </a:bodyPr>
            <a:lstStyle/>
            <a:p>
              <a:pPr marL="285750" indent="-285750">
                <a:buFont typeface="Arial" panose="020B0604020202020204" pitchFamily="34" charset="0"/>
                <a:buChar char="•"/>
                <a:defRPr/>
              </a:pPr>
              <a:r>
                <a:rPr lang="en-GB" b="1" dirty="0">
                  <a:latin typeface="Twinkl" pitchFamily="2" charset="77"/>
                </a:rPr>
                <a:t>molars</a:t>
              </a:r>
              <a:r>
                <a:rPr lang="en-GB" dirty="0">
                  <a:latin typeface="Twinkl" pitchFamily="2" charset="77"/>
                </a:rPr>
                <a:t> – These are used for chewing and grinding hard food.</a:t>
              </a:r>
              <a:endParaRPr lang="en-ES" dirty="0">
                <a:latin typeface="Twinkl" pitchFamily="2" charset="77"/>
              </a:endParaRPr>
            </a:p>
          </p:txBody>
        </p:sp>
        <p:sp>
          <p:nvSpPr>
            <p:cNvPr id="56" name="Oval 55">
              <a:extLst>
                <a:ext uri="{FF2B5EF4-FFF2-40B4-BE49-F238E27FC236}">
                  <a16:creationId xmlns:a16="http://schemas.microsoft.com/office/drawing/2014/main" id="{65E6FF13-5554-447D-9702-0F92609D7E53}"/>
                </a:ext>
              </a:extLst>
            </p:cNvPr>
            <p:cNvSpPr/>
            <p:nvPr/>
          </p:nvSpPr>
          <p:spPr>
            <a:xfrm>
              <a:off x="901779" y="5036827"/>
              <a:ext cx="1270870" cy="1270866"/>
            </a:xfrm>
            <a:prstGeom prst="ellipse">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00</a:t>
              </a:r>
            </a:p>
          </p:txBody>
        </p:sp>
        <p:pic>
          <p:nvPicPr>
            <p:cNvPr id="58" name="Picture 57">
              <a:extLst>
                <a:ext uri="{FF2B5EF4-FFF2-40B4-BE49-F238E27FC236}">
                  <a16:creationId xmlns:a16="http://schemas.microsoft.com/office/drawing/2014/main" id="{DEC17562-90E1-4B66-A81D-C13C3915D3D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851" t="24321" r="10408" b="14439"/>
            <a:stretch/>
          </p:blipFill>
          <p:spPr>
            <a:xfrm>
              <a:off x="1092338" y="5210387"/>
              <a:ext cx="889752" cy="978858"/>
            </a:xfrm>
            <a:prstGeom prst="flowChartConnector">
              <a:avLst/>
            </a:prstGeom>
          </p:spPr>
        </p:pic>
      </p:grpSp>
    </p:spTree>
    <p:extLst>
      <p:ext uri="{BB962C8B-B14F-4D97-AF65-F5344CB8AC3E}">
        <p14:creationId xmlns:p14="http://schemas.microsoft.com/office/powerpoint/2010/main" val="3672944577"/>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25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25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BE6603E-04F8-434C-8632-985C65358BA8}"/>
              </a:ext>
            </a:extLst>
          </p:cNvPr>
          <p:cNvGrpSpPr/>
          <p:nvPr/>
        </p:nvGrpSpPr>
        <p:grpSpPr>
          <a:xfrm>
            <a:off x="444033" y="4204023"/>
            <a:ext cx="8255934" cy="797859"/>
            <a:chOff x="444033" y="4204023"/>
            <a:chExt cx="8255934" cy="797859"/>
          </a:xfrm>
        </p:grpSpPr>
        <p:sp>
          <p:nvSpPr>
            <p:cNvPr id="18" name="Rectangle 17">
              <a:extLst>
                <a:ext uri="{FF2B5EF4-FFF2-40B4-BE49-F238E27FC236}">
                  <a16:creationId xmlns:a16="http://schemas.microsoft.com/office/drawing/2014/main" id="{15D3E2BB-28B9-4823-BCD3-BE63DAD5915C}"/>
                </a:ext>
              </a:extLst>
            </p:cNvPr>
            <p:cNvSpPr/>
            <p:nvPr/>
          </p:nvSpPr>
          <p:spPr>
            <a:xfrm>
              <a:off x="444033" y="4204023"/>
              <a:ext cx="8255934" cy="797859"/>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FDB4E2-A98C-49CF-86F3-44BAE1C21C99}"/>
                </a:ext>
              </a:extLst>
            </p:cNvPr>
            <p:cNvSpPr/>
            <p:nvPr/>
          </p:nvSpPr>
          <p:spPr>
            <a:xfrm>
              <a:off x="628189" y="4263518"/>
              <a:ext cx="6669082" cy="646331"/>
            </a:xfrm>
            <a:prstGeom prst="rect">
              <a:avLst/>
            </a:prstGeom>
          </p:spPr>
          <p:txBody>
            <a:bodyPr wrap="square">
              <a:spAutoFit/>
            </a:bodyPr>
            <a:lstStyle/>
            <a:p>
              <a:pPr>
                <a:spcBef>
                  <a:spcPct val="0"/>
                </a:spcBef>
              </a:pPr>
              <a:r>
                <a:rPr lang="en-GB" altLang="en-GB" b="1" dirty="0"/>
                <a:t>carnivores</a:t>
              </a:r>
              <a:r>
                <a:rPr lang="en-GB" altLang="en-GB" dirty="0"/>
                <a:t> – These are animals that eat meat. </a:t>
              </a:r>
              <a:r>
                <a:rPr lang="en-GB" b="0" i="0" dirty="0">
                  <a:effectLst/>
                </a:rPr>
                <a:t>Lions, tigers and wolves are all examples of carnivores or meat-eaters.</a:t>
              </a:r>
              <a:endParaRPr lang="en-GB" altLang="en-GB" dirty="0"/>
            </a:p>
          </p:txBody>
        </p:sp>
      </p:grpSp>
      <p:sp>
        <p:nvSpPr>
          <p:cNvPr id="3" name="Rectangle 2">
            <a:hlinkClick r:id="rId2"/>
            <a:extLst>
              <a:ext uri="{FF2B5EF4-FFF2-40B4-BE49-F238E27FC236}">
                <a16:creationId xmlns:a16="http://schemas.microsoft.com/office/drawing/2014/main" id="{C4423383-C9F0-4502-8FE6-67718B98C5FD}"/>
              </a:ext>
            </a:extLst>
          </p:cNvPr>
          <p:cNvSpPr/>
          <p:nvPr/>
        </p:nvSpPr>
        <p:spPr>
          <a:xfrm>
            <a:off x="8430936" y="6602135"/>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6BAF4A15-6339-4605-8C9A-5A47D22F287A}"/>
              </a:ext>
            </a:extLst>
          </p:cNvPr>
          <p:cNvSpPr>
            <a:spLocks noGrp="1"/>
          </p:cNvSpPr>
          <p:nvPr>
            <p:ph type="title"/>
          </p:nvPr>
        </p:nvSpPr>
        <p:spPr>
          <a:xfrm>
            <a:off x="461962" y="356519"/>
            <a:ext cx="8220075" cy="994306"/>
          </a:xfrm>
        </p:spPr>
        <p:txBody>
          <a:bodyPr/>
          <a:lstStyle/>
          <a:p>
            <a:pPr>
              <a:lnSpc>
                <a:spcPct val="100000"/>
              </a:lnSpc>
            </a:pPr>
            <a:r>
              <a:rPr lang="en-GB" altLang="en-GB" sz="3600" dirty="0">
                <a:solidFill>
                  <a:schemeClr val="tx1"/>
                </a:solidFill>
              </a:rPr>
              <a:t>Different Diets, Different Teeth</a:t>
            </a:r>
          </a:p>
        </p:txBody>
      </p:sp>
      <p:pic>
        <p:nvPicPr>
          <p:cNvPr id="6" name="Picture 5">
            <a:extLst>
              <a:ext uri="{FF2B5EF4-FFF2-40B4-BE49-F238E27FC236}">
                <a16:creationId xmlns:a16="http://schemas.microsoft.com/office/drawing/2014/main" id="{9BF012D9-19D7-4429-81DF-55005B3C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8318" y="1470632"/>
            <a:ext cx="1833749" cy="877338"/>
          </a:xfrm>
          <a:prstGeom prst="rect">
            <a:avLst/>
          </a:prstGeom>
        </p:spPr>
      </p:pic>
      <p:pic>
        <p:nvPicPr>
          <p:cNvPr id="8" name="Picture 7">
            <a:extLst>
              <a:ext uri="{FF2B5EF4-FFF2-40B4-BE49-F238E27FC236}">
                <a16:creationId xmlns:a16="http://schemas.microsoft.com/office/drawing/2014/main" id="{18C2599F-D843-4D50-AF17-7E8B379380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3871" y="4115495"/>
            <a:ext cx="1518295" cy="2249693"/>
          </a:xfrm>
          <a:prstGeom prst="rect">
            <a:avLst/>
          </a:prstGeom>
        </p:spPr>
      </p:pic>
      <p:sp>
        <p:nvSpPr>
          <p:cNvPr id="9" name="Rectangle 8">
            <a:extLst>
              <a:ext uri="{FF2B5EF4-FFF2-40B4-BE49-F238E27FC236}">
                <a16:creationId xmlns:a16="http://schemas.microsoft.com/office/drawing/2014/main" id="{F0B4A5EF-4A3D-4B6A-A707-8FB1F8EA6405}"/>
              </a:ext>
            </a:extLst>
          </p:cNvPr>
          <p:cNvSpPr/>
          <p:nvPr/>
        </p:nvSpPr>
        <p:spPr>
          <a:xfrm>
            <a:off x="631933" y="1483057"/>
            <a:ext cx="7967651" cy="646331"/>
          </a:xfrm>
          <a:prstGeom prst="rect">
            <a:avLst/>
          </a:prstGeom>
        </p:spPr>
        <p:txBody>
          <a:bodyPr wrap="square">
            <a:spAutoFit/>
          </a:bodyPr>
          <a:lstStyle/>
          <a:p>
            <a:pPr>
              <a:lnSpc>
                <a:spcPct val="100000"/>
              </a:lnSpc>
              <a:spcBef>
                <a:spcPct val="0"/>
              </a:spcBef>
              <a:buFontTx/>
              <a:buNone/>
            </a:pPr>
            <a:r>
              <a:rPr lang="en-GB" altLang="en-GB" dirty="0"/>
              <a:t>The kind of food an animal eats relates to the shape and                                           type of teeth the animal has.</a:t>
            </a:r>
          </a:p>
        </p:txBody>
      </p:sp>
      <p:grpSp>
        <p:nvGrpSpPr>
          <p:cNvPr id="15" name="Group 14">
            <a:extLst>
              <a:ext uri="{FF2B5EF4-FFF2-40B4-BE49-F238E27FC236}">
                <a16:creationId xmlns:a16="http://schemas.microsoft.com/office/drawing/2014/main" id="{A444F42B-531C-4183-B93B-D8B2195350F3}"/>
              </a:ext>
            </a:extLst>
          </p:cNvPr>
          <p:cNvGrpSpPr/>
          <p:nvPr/>
        </p:nvGrpSpPr>
        <p:grpSpPr>
          <a:xfrm>
            <a:off x="444034" y="2438398"/>
            <a:ext cx="8255934" cy="797859"/>
            <a:chOff x="444034" y="2501153"/>
            <a:chExt cx="8255934" cy="797859"/>
          </a:xfrm>
        </p:grpSpPr>
        <p:sp>
          <p:nvSpPr>
            <p:cNvPr id="14" name="Rectangle 13">
              <a:extLst>
                <a:ext uri="{FF2B5EF4-FFF2-40B4-BE49-F238E27FC236}">
                  <a16:creationId xmlns:a16="http://schemas.microsoft.com/office/drawing/2014/main" id="{E0CE7329-93F4-4238-8AC4-285CF013EA09}"/>
                </a:ext>
              </a:extLst>
            </p:cNvPr>
            <p:cNvSpPr/>
            <p:nvPr/>
          </p:nvSpPr>
          <p:spPr>
            <a:xfrm>
              <a:off x="444034" y="2501153"/>
              <a:ext cx="8255934" cy="797859"/>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913246A-DFF8-4FB3-BC1D-01943E29CAC2}"/>
                </a:ext>
              </a:extLst>
            </p:cNvPr>
            <p:cNvSpPr/>
            <p:nvPr/>
          </p:nvSpPr>
          <p:spPr>
            <a:xfrm>
              <a:off x="628189" y="2582858"/>
              <a:ext cx="7716550" cy="646331"/>
            </a:xfrm>
            <a:prstGeom prst="rect">
              <a:avLst/>
            </a:prstGeom>
          </p:spPr>
          <p:txBody>
            <a:bodyPr wrap="square">
              <a:spAutoFit/>
            </a:bodyPr>
            <a:lstStyle/>
            <a:p>
              <a:pPr>
                <a:lnSpc>
                  <a:spcPct val="100000"/>
                </a:lnSpc>
                <a:spcBef>
                  <a:spcPct val="0"/>
                </a:spcBef>
                <a:buFontTx/>
                <a:buNone/>
              </a:pPr>
              <a:r>
                <a:rPr lang="en-GB" altLang="en-GB" b="1" dirty="0"/>
                <a:t>herbivores</a:t>
              </a:r>
              <a:r>
                <a:rPr lang="en-GB" altLang="en-GB" dirty="0"/>
                <a:t> – These are animals that eat plants. Elephants, cows, horses, camels, sheep and goats are all herbivores or plant-eaters.</a:t>
              </a:r>
            </a:p>
          </p:txBody>
        </p:sp>
      </p:grpSp>
      <p:grpSp>
        <p:nvGrpSpPr>
          <p:cNvPr id="20" name="Group 19">
            <a:extLst>
              <a:ext uri="{FF2B5EF4-FFF2-40B4-BE49-F238E27FC236}">
                <a16:creationId xmlns:a16="http://schemas.microsoft.com/office/drawing/2014/main" id="{73CE1D3F-7161-402C-AC85-4FDD8D45D06B}"/>
              </a:ext>
            </a:extLst>
          </p:cNvPr>
          <p:cNvGrpSpPr/>
          <p:nvPr/>
        </p:nvGrpSpPr>
        <p:grpSpPr>
          <a:xfrm>
            <a:off x="444032" y="3317636"/>
            <a:ext cx="8255934" cy="797859"/>
            <a:chOff x="444032" y="3317636"/>
            <a:chExt cx="8255934" cy="797859"/>
          </a:xfrm>
        </p:grpSpPr>
        <p:sp>
          <p:nvSpPr>
            <p:cNvPr id="16" name="Rectangle 15">
              <a:extLst>
                <a:ext uri="{FF2B5EF4-FFF2-40B4-BE49-F238E27FC236}">
                  <a16:creationId xmlns:a16="http://schemas.microsoft.com/office/drawing/2014/main" id="{4B8E86C6-AF74-4232-B5BF-B154C3E1A77E}"/>
                </a:ext>
              </a:extLst>
            </p:cNvPr>
            <p:cNvSpPr/>
            <p:nvPr/>
          </p:nvSpPr>
          <p:spPr>
            <a:xfrm>
              <a:off x="444032" y="3317636"/>
              <a:ext cx="8255934" cy="797859"/>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1AD92B5-838C-48D6-BC0B-1244BDEC991B}"/>
                </a:ext>
              </a:extLst>
            </p:cNvPr>
            <p:cNvSpPr/>
            <p:nvPr/>
          </p:nvSpPr>
          <p:spPr>
            <a:xfrm>
              <a:off x="628189" y="3406164"/>
              <a:ext cx="7802747" cy="646331"/>
            </a:xfrm>
            <a:prstGeom prst="rect">
              <a:avLst/>
            </a:prstGeom>
          </p:spPr>
          <p:txBody>
            <a:bodyPr wrap="square">
              <a:spAutoFit/>
            </a:bodyPr>
            <a:lstStyle/>
            <a:p>
              <a:r>
                <a:rPr lang="en-GB" altLang="en-GB" b="1" dirty="0"/>
                <a:t>omnivores</a:t>
              </a:r>
              <a:r>
                <a:rPr lang="en-GB" altLang="en-GB" dirty="0"/>
                <a:t> – These are animals that eat both meat and plants. Humans, bears and pigs are examples of omnivores</a:t>
              </a:r>
              <a:endParaRPr lang="en-GB" dirty="0"/>
            </a:p>
          </p:txBody>
        </p:sp>
      </p:grpSp>
    </p:spTree>
    <p:extLst>
      <p:ext uri="{BB962C8B-B14F-4D97-AF65-F5344CB8AC3E}">
        <p14:creationId xmlns:p14="http://schemas.microsoft.com/office/powerpoint/2010/main" val="15766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951FA4-5710-4547-A104-578C316F4E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06731">
            <a:off x="4512948" y="3950984"/>
            <a:ext cx="488686" cy="345557"/>
          </a:xfrm>
          <a:prstGeom prst="rect">
            <a:avLst/>
          </a:prstGeom>
        </p:spPr>
      </p:pic>
      <p:sp>
        <p:nvSpPr>
          <p:cNvPr id="17" name="Rectangle 16">
            <a:extLst>
              <a:ext uri="{FF2B5EF4-FFF2-40B4-BE49-F238E27FC236}">
                <a16:creationId xmlns:a16="http://schemas.microsoft.com/office/drawing/2014/main" id="{00739C79-C73A-466D-94BB-2074AE3406EF}"/>
              </a:ext>
            </a:extLst>
          </p:cNvPr>
          <p:cNvSpPr/>
          <p:nvPr/>
        </p:nvSpPr>
        <p:spPr>
          <a:xfrm>
            <a:off x="564775" y="2135080"/>
            <a:ext cx="8020586" cy="1812231"/>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id="{B65FC910-4BF4-44F0-AE06-215E068C1DAF}"/>
              </a:ext>
            </a:extLst>
          </p:cNvPr>
          <p:cNvSpPr/>
          <p:nvPr/>
        </p:nvSpPr>
        <p:spPr>
          <a:xfrm>
            <a:off x="8430936" y="6602135"/>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341D5DA3-5BC7-40EF-BCA7-F7F0142F081C}"/>
              </a:ext>
            </a:extLst>
          </p:cNvPr>
          <p:cNvSpPr>
            <a:spLocks noGrp="1"/>
          </p:cNvSpPr>
          <p:nvPr>
            <p:ph type="title"/>
          </p:nvPr>
        </p:nvSpPr>
        <p:spPr>
          <a:xfrm>
            <a:off x="461962" y="356519"/>
            <a:ext cx="8220075" cy="994306"/>
          </a:xfrm>
        </p:spPr>
        <p:txBody>
          <a:bodyPr/>
          <a:lstStyle/>
          <a:p>
            <a:pPr>
              <a:lnSpc>
                <a:spcPct val="100000"/>
              </a:lnSpc>
            </a:pPr>
            <a:r>
              <a:rPr lang="en-GB" altLang="en-GB" sz="3600" dirty="0">
                <a:solidFill>
                  <a:schemeClr val="tx1"/>
                </a:solidFill>
              </a:rPr>
              <a:t>Herbivores</a:t>
            </a:r>
          </a:p>
        </p:txBody>
      </p:sp>
      <p:sp>
        <p:nvSpPr>
          <p:cNvPr id="5" name="Rectangle 4">
            <a:extLst>
              <a:ext uri="{FF2B5EF4-FFF2-40B4-BE49-F238E27FC236}">
                <a16:creationId xmlns:a16="http://schemas.microsoft.com/office/drawing/2014/main" id="{329E4087-4734-493C-83C5-830B6D12E317}"/>
              </a:ext>
            </a:extLst>
          </p:cNvPr>
          <p:cNvSpPr/>
          <p:nvPr/>
        </p:nvSpPr>
        <p:spPr>
          <a:xfrm>
            <a:off x="625591" y="1368755"/>
            <a:ext cx="8020586" cy="646331"/>
          </a:xfrm>
          <a:prstGeom prst="rect">
            <a:avLst/>
          </a:prstGeom>
        </p:spPr>
        <p:txBody>
          <a:bodyPr wrap="square">
            <a:spAutoFit/>
          </a:bodyPr>
          <a:lstStyle/>
          <a:p>
            <a:pPr>
              <a:lnSpc>
                <a:spcPct val="100000"/>
              </a:lnSpc>
              <a:spcBef>
                <a:spcPct val="0"/>
              </a:spcBef>
              <a:buFontTx/>
              <a:buNone/>
            </a:pPr>
            <a:r>
              <a:rPr lang="en-GB" altLang="en-GB" dirty="0"/>
              <a:t>Look at the cow and the rabbit eating a carrot on this                                           slide. How can their teeth help them in feeding?</a:t>
            </a:r>
          </a:p>
        </p:txBody>
      </p:sp>
      <p:sp>
        <p:nvSpPr>
          <p:cNvPr id="6" name="TextBox 6">
            <a:extLst>
              <a:ext uri="{FF2B5EF4-FFF2-40B4-BE49-F238E27FC236}">
                <a16:creationId xmlns:a16="http://schemas.microsoft.com/office/drawing/2014/main" id="{F4085BAD-7FE6-4765-B9B8-E382C56058A4}"/>
              </a:ext>
            </a:extLst>
          </p:cNvPr>
          <p:cNvSpPr txBox="1">
            <a:spLocks noChangeArrowheads="1"/>
          </p:cNvSpPr>
          <p:nvPr/>
        </p:nvSpPr>
        <p:spPr bwMode="auto">
          <a:xfrm>
            <a:off x="625590" y="2303999"/>
            <a:ext cx="7881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GB" dirty="0">
                <a:solidFill>
                  <a:schemeClr val="tx1"/>
                </a:solidFill>
              </a:rPr>
              <a:t>Herbivores have very </a:t>
            </a:r>
            <a:r>
              <a:rPr lang="en-GB" altLang="en-GB" b="1" dirty="0">
                <a:solidFill>
                  <a:schemeClr val="tx1"/>
                </a:solidFill>
              </a:rPr>
              <a:t>sharp</a:t>
            </a:r>
            <a:r>
              <a:rPr lang="en-GB" altLang="en-GB" dirty="0">
                <a:solidFill>
                  <a:schemeClr val="tx1"/>
                </a:solidFill>
              </a:rPr>
              <a:t> incisors to help them cut off pieces of the plant they are eating.</a:t>
            </a:r>
          </a:p>
        </p:txBody>
      </p:sp>
      <p:sp>
        <p:nvSpPr>
          <p:cNvPr id="7" name="TextBox 7">
            <a:extLst>
              <a:ext uri="{FF2B5EF4-FFF2-40B4-BE49-F238E27FC236}">
                <a16:creationId xmlns:a16="http://schemas.microsoft.com/office/drawing/2014/main" id="{A6FCB205-6D57-439B-849F-E2F5CCC49C2F}"/>
              </a:ext>
            </a:extLst>
          </p:cNvPr>
          <p:cNvSpPr txBox="1">
            <a:spLocks noChangeArrowheads="1"/>
          </p:cNvSpPr>
          <p:nvPr/>
        </p:nvSpPr>
        <p:spPr bwMode="auto">
          <a:xfrm>
            <a:off x="625589" y="3052042"/>
            <a:ext cx="788191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GB" dirty="0">
                <a:solidFill>
                  <a:schemeClr val="tx1"/>
                </a:solidFill>
              </a:rPr>
              <a:t>They also have rows of </a:t>
            </a:r>
            <a:r>
              <a:rPr lang="en-GB" altLang="en-GB" b="1" dirty="0">
                <a:solidFill>
                  <a:schemeClr val="tx1"/>
                </a:solidFill>
              </a:rPr>
              <a:t>wide, flat </a:t>
            </a:r>
            <a:r>
              <a:rPr lang="en-GB" altLang="en-GB" dirty="0">
                <a:solidFill>
                  <a:schemeClr val="tx1"/>
                </a:solidFill>
              </a:rPr>
              <a:t>premolars and molars for chewing grass, leaves and other tough plant matter. </a:t>
            </a:r>
          </a:p>
        </p:txBody>
      </p:sp>
      <p:pic>
        <p:nvPicPr>
          <p:cNvPr id="11" name="Picture 10">
            <a:extLst>
              <a:ext uri="{FF2B5EF4-FFF2-40B4-BE49-F238E27FC236}">
                <a16:creationId xmlns:a16="http://schemas.microsoft.com/office/drawing/2014/main" id="{EF49926C-E3CF-4BB4-B2F7-43BE5A8E24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1536" y="5367746"/>
            <a:ext cx="3761186" cy="954993"/>
          </a:xfrm>
          <a:prstGeom prst="rect">
            <a:avLst/>
          </a:prstGeom>
        </p:spPr>
      </p:pic>
      <p:pic>
        <p:nvPicPr>
          <p:cNvPr id="13" name="Picture 12">
            <a:extLst>
              <a:ext uri="{FF2B5EF4-FFF2-40B4-BE49-F238E27FC236}">
                <a16:creationId xmlns:a16="http://schemas.microsoft.com/office/drawing/2014/main" id="{37431CB9-E689-49C2-8EA6-C90B036AB7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97027">
            <a:off x="6403010" y="836783"/>
            <a:ext cx="2192882" cy="1465303"/>
          </a:xfrm>
          <a:prstGeom prst="rect">
            <a:avLst/>
          </a:prstGeom>
        </p:spPr>
      </p:pic>
      <p:pic>
        <p:nvPicPr>
          <p:cNvPr id="9" name="Picture 8">
            <a:extLst>
              <a:ext uri="{FF2B5EF4-FFF2-40B4-BE49-F238E27FC236}">
                <a16:creationId xmlns:a16="http://schemas.microsoft.com/office/drawing/2014/main" id="{2517C150-0973-42E2-A57C-384BC96C53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3955" y="3524475"/>
            <a:ext cx="3392547" cy="2498141"/>
          </a:xfrm>
          <a:prstGeom prst="rect">
            <a:avLst/>
          </a:prstGeom>
        </p:spPr>
      </p:pic>
      <p:pic>
        <p:nvPicPr>
          <p:cNvPr id="14" name="Picture 13">
            <a:extLst>
              <a:ext uri="{FF2B5EF4-FFF2-40B4-BE49-F238E27FC236}">
                <a16:creationId xmlns:a16="http://schemas.microsoft.com/office/drawing/2014/main" id="{A463D67F-FB49-4C97-A7E7-080A5834B9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r="50901" b="-1"/>
          <a:stretch/>
        </p:blipFill>
        <p:spPr>
          <a:xfrm rot="7565226" flipH="1">
            <a:off x="4888311" y="4220259"/>
            <a:ext cx="212425" cy="345557"/>
          </a:xfrm>
          <a:prstGeom prst="rect">
            <a:avLst/>
          </a:prstGeom>
        </p:spPr>
      </p:pic>
    </p:spTree>
    <p:extLst>
      <p:ext uri="{BB962C8B-B14F-4D97-AF65-F5344CB8AC3E}">
        <p14:creationId xmlns:p14="http://schemas.microsoft.com/office/powerpoint/2010/main" val="207702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6A3DB44-037B-431C-A9D8-2E1295D2D250}"/>
              </a:ext>
            </a:extLst>
          </p:cNvPr>
          <p:cNvGrpSpPr/>
          <p:nvPr/>
        </p:nvGrpSpPr>
        <p:grpSpPr>
          <a:xfrm>
            <a:off x="444032" y="3011806"/>
            <a:ext cx="8255935" cy="2557022"/>
            <a:chOff x="427165" y="3011806"/>
            <a:chExt cx="7766576" cy="2557022"/>
          </a:xfrm>
        </p:grpSpPr>
        <p:sp>
          <p:nvSpPr>
            <p:cNvPr id="13" name="Rectangle 12">
              <a:extLst>
                <a:ext uri="{FF2B5EF4-FFF2-40B4-BE49-F238E27FC236}">
                  <a16:creationId xmlns:a16="http://schemas.microsoft.com/office/drawing/2014/main" id="{B8E2B11F-4B12-49FD-8CA4-011D91721B1A}"/>
                </a:ext>
              </a:extLst>
            </p:cNvPr>
            <p:cNvSpPr/>
            <p:nvPr/>
          </p:nvSpPr>
          <p:spPr>
            <a:xfrm>
              <a:off x="427165" y="3011806"/>
              <a:ext cx="7766576" cy="2557022"/>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8">
              <a:extLst>
                <a:ext uri="{FF2B5EF4-FFF2-40B4-BE49-F238E27FC236}">
                  <a16:creationId xmlns:a16="http://schemas.microsoft.com/office/drawing/2014/main" id="{7536949F-11E5-4D8D-972E-128F1652F69D}"/>
                </a:ext>
              </a:extLst>
            </p:cNvPr>
            <p:cNvSpPr txBox="1">
              <a:spLocks noChangeArrowheads="1"/>
            </p:cNvSpPr>
            <p:nvPr/>
          </p:nvSpPr>
          <p:spPr bwMode="auto">
            <a:xfrm>
              <a:off x="604766" y="3077605"/>
              <a:ext cx="719455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GB" dirty="0">
                  <a:solidFill>
                    <a:schemeClr val="tx1"/>
                  </a:solidFill>
                </a:rPr>
                <a:t>They also have premolars and molars. However, instead of being flat like herbivores’ teeth, theirs are </a:t>
              </a:r>
              <a:r>
                <a:rPr lang="en-GB" altLang="en-GB" b="1" dirty="0">
                  <a:solidFill>
                    <a:schemeClr val="tx1"/>
                  </a:solidFill>
                </a:rPr>
                <a:t>serrated</a:t>
              </a:r>
              <a:r>
                <a:rPr lang="en-GB" altLang="en-GB" dirty="0">
                  <a:solidFill>
                    <a:schemeClr val="tx1"/>
                  </a:solidFill>
                </a:rPr>
                <a:t> like knives. They are made for shredding, rather than grinding.</a:t>
              </a:r>
            </a:p>
            <a:p>
              <a:pPr>
                <a:lnSpc>
                  <a:spcPct val="100000"/>
                </a:lnSpc>
                <a:spcBef>
                  <a:spcPts val="1200"/>
                </a:spcBef>
                <a:buFontTx/>
                <a:buNone/>
              </a:pPr>
              <a:r>
                <a:rPr lang="en-GB" b="0" i="0" dirty="0">
                  <a:solidFill>
                    <a:schemeClr val="tx1"/>
                  </a:solidFill>
                  <a:effectLst/>
                  <a:latin typeface="+mn-lt"/>
                </a:rPr>
                <a:t>Carnivores often also have carnassial teeth (paired upper and                            lower molars or premolars, which allow sharpened                                            teeth to pass by each other in a shearing                                                             manner), which are used for cutting food                                                              into smaller pieces.</a:t>
              </a:r>
              <a:endParaRPr lang="en-GB" altLang="en-GB" dirty="0">
                <a:solidFill>
                  <a:schemeClr val="tx1"/>
                </a:solidFill>
                <a:latin typeface="+mn-lt"/>
              </a:endParaRPr>
            </a:p>
          </p:txBody>
        </p:sp>
      </p:grpSp>
      <p:sp>
        <p:nvSpPr>
          <p:cNvPr id="11" name="Rectangle 10">
            <a:extLst>
              <a:ext uri="{FF2B5EF4-FFF2-40B4-BE49-F238E27FC236}">
                <a16:creationId xmlns:a16="http://schemas.microsoft.com/office/drawing/2014/main" id="{D180810A-2692-4E45-9247-8EF1FA638D99}"/>
              </a:ext>
            </a:extLst>
          </p:cNvPr>
          <p:cNvSpPr/>
          <p:nvPr/>
        </p:nvSpPr>
        <p:spPr>
          <a:xfrm>
            <a:off x="444032" y="1792939"/>
            <a:ext cx="7749709" cy="994306"/>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84964B35-6F29-487B-B66C-C0F73F76D694}"/>
              </a:ext>
            </a:extLst>
          </p:cNvPr>
          <p:cNvSpPr/>
          <p:nvPr/>
        </p:nvSpPr>
        <p:spPr>
          <a:xfrm>
            <a:off x="8430936" y="6602135"/>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CE894D5-D507-416B-89C1-91E60531991B}"/>
              </a:ext>
            </a:extLst>
          </p:cNvPr>
          <p:cNvSpPr>
            <a:spLocks noGrp="1"/>
          </p:cNvSpPr>
          <p:nvPr>
            <p:ph type="title"/>
          </p:nvPr>
        </p:nvSpPr>
        <p:spPr>
          <a:xfrm>
            <a:off x="461962" y="356519"/>
            <a:ext cx="8220075" cy="994306"/>
          </a:xfrm>
        </p:spPr>
        <p:txBody>
          <a:bodyPr/>
          <a:lstStyle/>
          <a:p>
            <a:pPr>
              <a:lnSpc>
                <a:spcPct val="100000"/>
              </a:lnSpc>
            </a:pPr>
            <a:r>
              <a:rPr lang="en-GB" altLang="en-GB" sz="3600" dirty="0">
                <a:solidFill>
                  <a:schemeClr val="tx1"/>
                </a:solidFill>
              </a:rPr>
              <a:t>Carnivores</a:t>
            </a:r>
          </a:p>
        </p:txBody>
      </p:sp>
      <p:pic>
        <p:nvPicPr>
          <p:cNvPr id="6" name="Picture 5">
            <a:extLst>
              <a:ext uri="{FF2B5EF4-FFF2-40B4-BE49-F238E27FC236}">
                <a16:creationId xmlns:a16="http://schemas.microsoft.com/office/drawing/2014/main" id="{013D30C6-AD62-4E94-B418-5189833B1E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0599" y="4132414"/>
            <a:ext cx="3179692" cy="2153409"/>
          </a:xfrm>
          <a:prstGeom prst="rect">
            <a:avLst/>
          </a:prstGeom>
        </p:spPr>
      </p:pic>
      <p:pic>
        <p:nvPicPr>
          <p:cNvPr id="8" name="Picture 7">
            <a:extLst>
              <a:ext uri="{FF2B5EF4-FFF2-40B4-BE49-F238E27FC236}">
                <a16:creationId xmlns:a16="http://schemas.microsoft.com/office/drawing/2014/main" id="{4A5844F3-3CB0-4428-A66A-F028EEC7F8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4542" y="972591"/>
            <a:ext cx="1649551" cy="2008874"/>
          </a:xfrm>
          <a:prstGeom prst="rect">
            <a:avLst/>
          </a:prstGeom>
        </p:spPr>
      </p:pic>
      <p:sp>
        <p:nvSpPr>
          <p:cNvPr id="9" name="TextBox 7">
            <a:extLst>
              <a:ext uri="{FF2B5EF4-FFF2-40B4-BE49-F238E27FC236}">
                <a16:creationId xmlns:a16="http://schemas.microsoft.com/office/drawing/2014/main" id="{F30178C5-708D-4FB8-BD27-48270D40D226}"/>
              </a:ext>
            </a:extLst>
          </p:cNvPr>
          <p:cNvSpPr txBox="1">
            <a:spLocks noChangeArrowheads="1"/>
          </p:cNvSpPr>
          <p:nvPr/>
        </p:nvSpPr>
        <p:spPr bwMode="auto">
          <a:xfrm>
            <a:off x="613708" y="1276260"/>
            <a:ext cx="79165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b="0" i="0" dirty="0">
                <a:solidFill>
                  <a:schemeClr val="tx1"/>
                </a:solidFill>
                <a:effectLst/>
                <a:latin typeface="+mn-lt"/>
                <a:ea typeface="Roboto" panose="02000000000000000000" pitchFamily="2" charset="0"/>
              </a:rPr>
              <a:t>Most carnivores are predators that hunt down their prey.</a:t>
            </a:r>
          </a:p>
          <a:p>
            <a:pPr>
              <a:lnSpc>
                <a:spcPct val="100000"/>
              </a:lnSpc>
              <a:spcBef>
                <a:spcPct val="0"/>
              </a:spcBef>
              <a:buFontTx/>
              <a:buNone/>
            </a:pPr>
            <a:endParaRPr lang="en-GB" altLang="en-GB" dirty="0">
              <a:solidFill>
                <a:schemeClr val="tx1"/>
              </a:solidFill>
            </a:endParaRPr>
          </a:p>
          <a:p>
            <a:pPr>
              <a:lnSpc>
                <a:spcPct val="100000"/>
              </a:lnSpc>
              <a:spcBef>
                <a:spcPct val="0"/>
              </a:spcBef>
              <a:buFontTx/>
              <a:buNone/>
            </a:pPr>
            <a:r>
              <a:rPr lang="en-GB" altLang="en-GB" dirty="0">
                <a:solidFill>
                  <a:schemeClr val="tx1"/>
                </a:solidFill>
              </a:rPr>
              <a:t>They therefore have </a:t>
            </a:r>
            <a:r>
              <a:rPr lang="en-GB" altLang="en-GB" b="1" dirty="0">
                <a:solidFill>
                  <a:schemeClr val="tx1"/>
                </a:solidFill>
              </a:rPr>
              <a:t>long, pointed</a:t>
            </a:r>
            <a:r>
              <a:rPr lang="en-GB" altLang="en-GB" dirty="0">
                <a:solidFill>
                  <a:schemeClr val="tx1"/>
                </a:solidFill>
              </a:rPr>
              <a:t> canines – much longer than                                 the those of humans – for gripping their prey, tearing their                                 flesh and killing it.</a:t>
            </a:r>
          </a:p>
        </p:txBody>
      </p:sp>
      <p:grpSp>
        <p:nvGrpSpPr>
          <p:cNvPr id="17" name="Group 16">
            <a:extLst>
              <a:ext uri="{FF2B5EF4-FFF2-40B4-BE49-F238E27FC236}">
                <a16:creationId xmlns:a16="http://schemas.microsoft.com/office/drawing/2014/main" id="{5C40BEC9-B45C-4A91-A922-35910C28342A}"/>
              </a:ext>
            </a:extLst>
          </p:cNvPr>
          <p:cNvGrpSpPr/>
          <p:nvPr/>
        </p:nvGrpSpPr>
        <p:grpSpPr>
          <a:xfrm>
            <a:off x="722470" y="5691013"/>
            <a:ext cx="4741285" cy="568048"/>
            <a:chOff x="632823" y="5688454"/>
            <a:chExt cx="4741285" cy="568048"/>
          </a:xfrm>
        </p:grpSpPr>
        <p:sp>
          <p:nvSpPr>
            <p:cNvPr id="15" name="Rectangle 14">
              <a:extLst>
                <a:ext uri="{FF2B5EF4-FFF2-40B4-BE49-F238E27FC236}">
                  <a16:creationId xmlns:a16="http://schemas.microsoft.com/office/drawing/2014/main" id="{A5AA237A-7B26-4CEC-8EDE-2EEDF0395F0A}"/>
                </a:ext>
              </a:extLst>
            </p:cNvPr>
            <p:cNvSpPr/>
            <p:nvPr/>
          </p:nvSpPr>
          <p:spPr>
            <a:xfrm>
              <a:off x="632823" y="5688454"/>
              <a:ext cx="3831601" cy="568048"/>
            </a:xfrm>
            <a:prstGeom prst="rect">
              <a:avLst/>
            </a:prstGeom>
            <a:solidFill>
              <a:schemeClr val="bg1"/>
            </a:solidFill>
            <a:ln w="28575">
              <a:solidFill>
                <a:srgbClr val="FDD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8">
              <a:extLst>
                <a:ext uri="{FF2B5EF4-FFF2-40B4-BE49-F238E27FC236}">
                  <a16:creationId xmlns:a16="http://schemas.microsoft.com/office/drawing/2014/main" id="{8B3184EF-DB1F-45E7-9C99-2E8BCFFB0049}"/>
                </a:ext>
              </a:extLst>
            </p:cNvPr>
            <p:cNvSpPr txBox="1">
              <a:spLocks noChangeArrowheads="1"/>
            </p:cNvSpPr>
            <p:nvPr/>
          </p:nvSpPr>
          <p:spPr bwMode="auto">
            <a:xfrm>
              <a:off x="719558" y="5791191"/>
              <a:ext cx="465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GB" b="1" dirty="0">
                  <a:solidFill>
                    <a:schemeClr val="tx1"/>
                  </a:solidFill>
                </a:rPr>
                <a:t>serrated</a:t>
              </a:r>
              <a:r>
                <a:rPr lang="en-GB" altLang="en-GB" dirty="0">
                  <a:solidFill>
                    <a:schemeClr val="tx1"/>
                  </a:solidFill>
                </a:rPr>
                <a:t> – A row of sharp points.  </a:t>
              </a:r>
            </a:p>
          </p:txBody>
        </p:sp>
      </p:grpSp>
    </p:spTree>
    <p:extLst>
      <p:ext uri="{BB962C8B-B14F-4D97-AF65-F5344CB8AC3E}">
        <p14:creationId xmlns:p14="http://schemas.microsoft.com/office/powerpoint/2010/main" val="323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749EBD-377C-4044-B521-39B126F45EFD}"/>
              </a:ext>
            </a:extLst>
          </p:cNvPr>
          <p:cNvSpPr/>
          <p:nvPr/>
        </p:nvSpPr>
        <p:spPr>
          <a:xfrm>
            <a:off x="1281954" y="1232743"/>
            <a:ext cx="7418014" cy="1750451"/>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C92CB935-8D34-40F9-98BB-172E7E7CD92A}"/>
              </a:ext>
            </a:extLst>
          </p:cNvPr>
          <p:cNvSpPr/>
          <p:nvPr/>
        </p:nvSpPr>
        <p:spPr>
          <a:xfrm>
            <a:off x="8430936" y="6602135"/>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5B0E886-490B-48E2-8F9B-F0E7E3A4DCED}"/>
              </a:ext>
            </a:extLst>
          </p:cNvPr>
          <p:cNvSpPr>
            <a:spLocks noGrp="1"/>
          </p:cNvSpPr>
          <p:nvPr>
            <p:ph type="title"/>
          </p:nvPr>
        </p:nvSpPr>
        <p:spPr>
          <a:xfrm>
            <a:off x="461962" y="356519"/>
            <a:ext cx="8220075" cy="994306"/>
          </a:xfrm>
        </p:spPr>
        <p:txBody>
          <a:bodyPr/>
          <a:lstStyle/>
          <a:p>
            <a:pPr>
              <a:lnSpc>
                <a:spcPct val="100000"/>
              </a:lnSpc>
            </a:pPr>
            <a:r>
              <a:rPr lang="en-GB" altLang="en-GB" sz="3600" dirty="0">
                <a:solidFill>
                  <a:schemeClr val="tx1"/>
                </a:solidFill>
              </a:rPr>
              <a:t>Omnivores</a:t>
            </a:r>
          </a:p>
        </p:txBody>
      </p:sp>
      <p:sp>
        <p:nvSpPr>
          <p:cNvPr id="5" name="TextBox 7">
            <a:extLst>
              <a:ext uri="{FF2B5EF4-FFF2-40B4-BE49-F238E27FC236}">
                <a16:creationId xmlns:a16="http://schemas.microsoft.com/office/drawing/2014/main" id="{B11FEC5D-13A7-4BC4-8132-DAA1E9E6A581}"/>
              </a:ext>
            </a:extLst>
          </p:cNvPr>
          <p:cNvSpPr txBox="1">
            <a:spLocks noChangeArrowheads="1"/>
          </p:cNvSpPr>
          <p:nvPr/>
        </p:nvSpPr>
        <p:spPr bwMode="auto">
          <a:xfrm>
            <a:off x="1580424" y="1277568"/>
            <a:ext cx="69800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just">
              <a:lnSpc>
                <a:spcPct val="100000"/>
              </a:lnSpc>
              <a:spcBef>
                <a:spcPct val="0"/>
              </a:spcBef>
              <a:buFontTx/>
              <a:buNone/>
            </a:pPr>
            <a:r>
              <a:rPr lang="en-GB" altLang="en-GB" dirty="0">
                <a:solidFill>
                  <a:schemeClr val="tx1"/>
                </a:solidFill>
              </a:rPr>
              <a:t>Omnivores, such as humans, bears, pigs or hedgehogs, have a mixture of </a:t>
            </a:r>
            <a:r>
              <a:rPr lang="en-GB" altLang="en-GB" b="1" dirty="0">
                <a:solidFill>
                  <a:schemeClr val="tx1"/>
                </a:solidFill>
              </a:rPr>
              <a:t>sharp</a:t>
            </a:r>
            <a:r>
              <a:rPr lang="en-GB" altLang="en-GB" dirty="0">
                <a:solidFill>
                  <a:schemeClr val="tx1"/>
                </a:solidFill>
              </a:rPr>
              <a:t> teeth for eating meat and flat teeth for chewing.</a:t>
            </a:r>
          </a:p>
        </p:txBody>
      </p:sp>
      <p:sp>
        <p:nvSpPr>
          <p:cNvPr id="6" name="TextBox 8">
            <a:extLst>
              <a:ext uri="{FF2B5EF4-FFF2-40B4-BE49-F238E27FC236}">
                <a16:creationId xmlns:a16="http://schemas.microsoft.com/office/drawing/2014/main" id="{4C1BFD5A-14F9-4BDE-B4F3-D4596D286B52}"/>
              </a:ext>
            </a:extLst>
          </p:cNvPr>
          <p:cNvSpPr txBox="1">
            <a:spLocks noChangeArrowheads="1"/>
          </p:cNvSpPr>
          <p:nvPr/>
        </p:nvSpPr>
        <p:spPr bwMode="auto">
          <a:xfrm>
            <a:off x="1571459" y="1973678"/>
            <a:ext cx="69979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just">
              <a:lnSpc>
                <a:spcPct val="100000"/>
              </a:lnSpc>
              <a:spcBef>
                <a:spcPct val="0"/>
              </a:spcBef>
              <a:buFont typeface="Arial" panose="020B0604020202020204" pitchFamily="34" charset="0"/>
              <a:buNone/>
            </a:pPr>
            <a:r>
              <a:rPr lang="en-GB" altLang="en-GB" dirty="0">
                <a:solidFill>
                  <a:schemeClr val="tx1"/>
                </a:solidFill>
              </a:rPr>
              <a:t>Open your mouth and look in the mirror. Make sure you’ve cleaned your teeth first! (NOTE: You might not have your full set of molars yet so you can have a look in this mouth instead!)</a:t>
            </a:r>
          </a:p>
        </p:txBody>
      </p:sp>
      <p:pic>
        <p:nvPicPr>
          <p:cNvPr id="10" name="Picture 9">
            <a:extLst>
              <a:ext uri="{FF2B5EF4-FFF2-40B4-BE49-F238E27FC236}">
                <a16:creationId xmlns:a16="http://schemas.microsoft.com/office/drawing/2014/main" id="{A10EAB38-AC0C-469D-A728-841CE37180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916" y="662359"/>
            <a:ext cx="894950" cy="2892897"/>
          </a:xfrm>
          <a:prstGeom prst="rect">
            <a:avLst/>
          </a:prstGeom>
        </p:spPr>
      </p:pic>
      <p:grpSp>
        <p:nvGrpSpPr>
          <p:cNvPr id="20" name="Group 19">
            <a:extLst>
              <a:ext uri="{FF2B5EF4-FFF2-40B4-BE49-F238E27FC236}">
                <a16:creationId xmlns:a16="http://schemas.microsoft.com/office/drawing/2014/main" id="{DE3E90EB-06B7-4916-BCA4-0034DF9F5F3F}"/>
              </a:ext>
            </a:extLst>
          </p:cNvPr>
          <p:cNvGrpSpPr/>
          <p:nvPr/>
        </p:nvGrpSpPr>
        <p:grpSpPr>
          <a:xfrm>
            <a:off x="1903174" y="2952446"/>
            <a:ext cx="5921467" cy="3343164"/>
            <a:chOff x="1903174" y="2988306"/>
            <a:chExt cx="5921467" cy="3343164"/>
          </a:xfrm>
        </p:grpSpPr>
        <p:pic>
          <p:nvPicPr>
            <p:cNvPr id="8" name="Picture 7">
              <a:extLst>
                <a:ext uri="{FF2B5EF4-FFF2-40B4-BE49-F238E27FC236}">
                  <a16:creationId xmlns:a16="http://schemas.microsoft.com/office/drawing/2014/main" id="{1FF25D76-F5CD-44A1-8405-DF55E4FF8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1551" y="2988306"/>
              <a:ext cx="2154068" cy="2872371"/>
            </a:xfrm>
            <a:prstGeom prst="rect">
              <a:avLst/>
            </a:prstGeom>
          </p:spPr>
        </p:pic>
        <p:sp>
          <p:nvSpPr>
            <p:cNvPr id="13" name="Rectangle: Diagonal Corners Rounded 12">
              <a:extLst>
                <a:ext uri="{FF2B5EF4-FFF2-40B4-BE49-F238E27FC236}">
                  <a16:creationId xmlns:a16="http://schemas.microsoft.com/office/drawing/2014/main" id="{3F1AF2C4-8E21-4A87-971F-CD76E209A45A}"/>
                </a:ext>
              </a:extLst>
            </p:cNvPr>
            <p:cNvSpPr/>
            <p:nvPr/>
          </p:nvSpPr>
          <p:spPr>
            <a:xfrm>
              <a:off x="1903174" y="5895468"/>
              <a:ext cx="5337652" cy="436002"/>
            </a:xfrm>
            <a:prstGeom prst="round2Diag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25AF4E-AE06-46EB-8C64-CC12029C1267}"/>
                </a:ext>
              </a:extLst>
            </p:cNvPr>
            <p:cNvSpPr/>
            <p:nvPr/>
          </p:nvSpPr>
          <p:spPr>
            <a:xfrm>
              <a:off x="1963414" y="5940874"/>
              <a:ext cx="5861227" cy="369332"/>
            </a:xfrm>
            <a:prstGeom prst="rect">
              <a:avLst/>
            </a:prstGeom>
          </p:spPr>
          <p:txBody>
            <a:bodyPr wrap="square">
              <a:spAutoFit/>
            </a:bodyPr>
            <a:lstStyle/>
            <a:p>
              <a:r>
                <a:rPr lang="en-GB" altLang="LID4096" dirty="0"/>
                <a:t>Human mouth </a:t>
              </a:r>
              <a:r>
                <a:rPr lang="LID4096" altLang="LID4096" dirty="0"/>
                <a:t>with its </a:t>
              </a:r>
              <a:r>
                <a:rPr lang="LID4096" altLang="LID4096" b="1" dirty="0"/>
                <a:t>full set </a:t>
              </a:r>
              <a:r>
                <a:rPr lang="LID4096" altLang="LID4096" dirty="0"/>
                <a:t>of secondary teeth</a:t>
              </a:r>
              <a:r>
                <a:rPr lang="en-GB" altLang="LID4096" dirty="0"/>
                <a:t>.</a:t>
              </a:r>
              <a:endParaRPr lang="en-GB" altLang="en-US" dirty="0"/>
            </a:p>
          </p:txBody>
        </p:sp>
      </p:grpSp>
      <p:grpSp>
        <p:nvGrpSpPr>
          <p:cNvPr id="42" name="Group 41">
            <a:extLst>
              <a:ext uri="{FF2B5EF4-FFF2-40B4-BE49-F238E27FC236}">
                <a16:creationId xmlns:a16="http://schemas.microsoft.com/office/drawing/2014/main" id="{E599DB9B-FC5F-4441-9681-301FA2BBAAB9}"/>
              </a:ext>
            </a:extLst>
          </p:cNvPr>
          <p:cNvGrpSpPr/>
          <p:nvPr/>
        </p:nvGrpSpPr>
        <p:grpSpPr>
          <a:xfrm>
            <a:off x="529277" y="3096833"/>
            <a:ext cx="4541181" cy="1578532"/>
            <a:chOff x="529277" y="3096833"/>
            <a:chExt cx="4541181" cy="1578532"/>
          </a:xfrm>
        </p:grpSpPr>
        <p:grpSp>
          <p:nvGrpSpPr>
            <p:cNvPr id="24" name="Group 23">
              <a:extLst>
                <a:ext uri="{FF2B5EF4-FFF2-40B4-BE49-F238E27FC236}">
                  <a16:creationId xmlns:a16="http://schemas.microsoft.com/office/drawing/2014/main" id="{02AD4A27-9D82-4149-B008-21576D2989B0}"/>
                </a:ext>
              </a:extLst>
            </p:cNvPr>
            <p:cNvGrpSpPr/>
            <p:nvPr/>
          </p:nvGrpSpPr>
          <p:grpSpPr>
            <a:xfrm>
              <a:off x="529277" y="3096833"/>
              <a:ext cx="3643822" cy="1578532"/>
              <a:chOff x="511347" y="3177518"/>
              <a:chExt cx="3643822" cy="1578532"/>
            </a:xfrm>
          </p:grpSpPr>
          <p:sp>
            <p:nvSpPr>
              <p:cNvPr id="22" name="Rectangle 21">
                <a:extLst>
                  <a:ext uri="{FF2B5EF4-FFF2-40B4-BE49-F238E27FC236}">
                    <a16:creationId xmlns:a16="http://schemas.microsoft.com/office/drawing/2014/main" id="{0AE0AC6E-02D2-4D19-B7BB-31D5085B6CC2}"/>
                  </a:ext>
                </a:extLst>
              </p:cNvPr>
              <p:cNvSpPr/>
              <p:nvPr/>
            </p:nvSpPr>
            <p:spPr>
              <a:xfrm>
                <a:off x="511347" y="3177518"/>
                <a:ext cx="2944470" cy="1578532"/>
              </a:xfrm>
              <a:prstGeom prst="rect">
                <a:avLst/>
              </a:prstGeom>
              <a:solidFill>
                <a:schemeClr val="bg1"/>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6FC1F5B2-8968-4EDF-948F-E2C6AE8427B0}"/>
                  </a:ext>
                </a:extLst>
              </p:cNvPr>
              <p:cNvGrpSpPr/>
              <p:nvPr/>
            </p:nvGrpSpPr>
            <p:grpSpPr>
              <a:xfrm>
                <a:off x="565137" y="3177518"/>
                <a:ext cx="3590032" cy="1542672"/>
                <a:chOff x="565137" y="3177518"/>
                <a:chExt cx="3590032" cy="1542672"/>
              </a:xfrm>
            </p:grpSpPr>
            <p:sp>
              <p:nvSpPr>
                <p:cNvPr id="12" name="Rectangle 11">
                  <a:extLst>
                    <a:ext uri="{FF2B5EF4-FFF2-40B4-BE49-F238E27FC236}">
                      <a16:creationId xmlns:a16="http://schemas.microsoft.com/office/drawing/2014/main" id="{CB7EA07F-648E-4D32-84E1-6CCEF06BAF3C}"/>
                    </a:ext>
                  </a:extLst>
                </p:cNvPr>
                <p:cNvSpPr/>
                <p:nvPr/>
              </p:nvSpPr>
              <p:spPr>
                <a:xfrm>
                  <a:off x="565139" y="3177518"/>
                  <a:ext cx="3590030" cy="646331"/>
                </a:xfrm>
                <a:prstGeom prst="rect">
                  <a:avLst/>
                </a:prstGeom>
              </p:spPr>
              <p:txBody>
                <a:bodyPr wrap="square">
                  <a:spAutoFit/>
                </a:bodyPr>
                <a:lstStyle/>
                <a:p>
                  <a:pPr>
                    <a:defRPr/>
                  </a:pPr>
                  <a:r>
                    <a:rPr lang="en-ES" altLang="en-ES" b="1" dirty="0"/>
                    <a:t>What can you see? </a:t>
                  </a:r>
                  <a:br>
                    <a:rPr lang="en-ES" altLang="en-ES" dirty="0"/>
                  </a:br>
                  <a:endParaRPr lang="en-GB" altLang="en-ES" dirty="0"/>
                </a:p>
              </p:txBody>
            </p:sp>
            <p:sp>
              <p:nvSpPr>
                <p:cNvPr id="15" name="Rectangle 14">
                  <a:extLst>
                    <a:ext uri="{FF2B5EF4-FFF2-40B4-BE49-F238E27FC236}">
                      <a16:creationId xmlns:a16="http://schemas.microsoft.com/office/drawing/2014/main" id="{6E56BF1C-018E-49C4-8609-79426ECAD49D}"/>
                    </a:ext>
                  </a:extLst>
                </p:cNvPr>
                <p:cNvSpPr/>
                <p:nvPr/>
              </p:nvSpPr>
              <p:spPr>
                <a:xfrm>
                  <a:off x="565137" y="3519861"/>
                  <a:ext cx="2993853" cy="1200329"/>
                </a:xfrm>
                <a:prstGeom prst="rect">
                  <a:avLst/>
                </a:prstGeom>
              </p:spPr>
              <p:txBody>
                <a:bodyPr wrap="square">
                  <a:spAutoFit/>
                </a:bodyPr>
                <a:lstStyle/>
                <a:p>
                  <a:pPr>
                    <a:defRPr/>
                  </a:pPr>
                  <a:r>
                    <a:rPr lang="en-ES" altLang="en-ES" dirty="0"/>
                    <a:t>At the front of a human mouth</a:t>
                  </a:r>
                  <a:r>
                    <a:rPr lang="en-GB" altLang="en-ES" dirty="0"/>
                    <a:t>,</a:t>
                  </a:r>
                  <a:r>
                    <a:rPr lang="en-ES" altLang="en-ES" dirty="0"/>
                    <a:t> you will see </a:t>
                  </a:r>
                  <a:r>
                    <a:rPr lang="en-GB" altLang="en-ES" dirty="0"/>
                    <a:t>eight</a:t>
                  </a:r>
                  <a:r>
                    <a:rPr lang="en-ES" altLang="en-ES" dirty="0"/>
                    <a:t> incisors</a:t>
                  </a:r>
                  <a:r>
                    <a:rPr lang="en-GB" altLang="en-ES" dirty="0"/>
                    <a:t> –</a:t>
                  </a:r>
                  <a:r>
                    <a:rPr lang="en-ES" altLang="en-ES" dirty="0"/>
                    <a:t> </a:t>
                  </a:r>
                  <a:r>
                    <a:rPr lang="en-GB" altLang="en-ES" dirty="0"/>
                    <a:t>four </a:t>
                  </a:r>
                  <a:r>
                    <a:rPr lang="en-ES" altLang="en-ES" dirty="0"/>
                    <a:t>at the top and </a:t>
                  </a:r>
                  <a:r>
                    <a:rPr lang="en-GB" altLang="en-ES" dirty="0"/>
                    <a:t>four</a:t>
                  </a:r>
                  <a:r>
                    <a:rPr lang="en-ES" altLang="en-ES" dirty="0"/>
                    <a:t> at the bottom. </a:t>
                  </a:r>
                  <a:endParaRPr lang="en-GB" altLang="en-ES" dirty="0"/>
                </a:p>
              </p:txBody>
            </p:sp>
          </p:grpSp>
        </p:grpSp>
        <p:cxnSp>
          <p:nvCxnSpPr>
            <p:cNvPr id="31" name="Straight Arrow Connector 30">
              <a:extLst>
                <a:ext uri="{FF2B5EF4-FFF2-40B4-BE49-F238E27FC236}">
                  <a16:creationId xmlns:a16="http://schemas.microsoft.com/office/drawing/2014/main" id="{B5E96BDE-50C7-4B6D-93B2-A5A3CCD0CC6C}"/>
                </a:ext>
              </a:extLst>
            </p:cNvPr>
            <p:cNvCxnSpPr>
              <a:cxnSpLocks/>
            </p:cNvCxnSpPr>
            <p:nvPr/>
          </p:nvCxnSpPr>
          <p:spPr>
            <a:xfrm>
              <a:off x="3473747" y="3281082"/>
              <a:ext cx="894950" cy="267874"/>
            </a:xfrm>
            <a:prstGeom prst="straightConnector1">
              <a:avLst/>
            </a:prstGeom>
            <a:ln w="1905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DD38B20-30A2-4762-8337-CED741830EC8}"/>
                </a:ext>
              </a:extLst>
            </p:cNvPr>
            <p:cNvCxnSpPr>
              <a:cxnSpLocks/>
            </p:cNvCxnSpPr>
            <p:nvPr/>
          </p:nvCxnSpPr>
          <p:spPr>
            <a:xfrm>
              <a:off x="3473747" y="3281082"/>
              <a:ext cx="1596711" cy="147918"/>
            </a:xfrm>
            <a:prstGeom prst="straightConnector1">
              <a:avLst/>
            </a:prstGeom>
            <a:ln w="1905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BF7B499-EB8F-414D-9EAF-306BE6D7BE7A}"/>
                </a:ext>
              </a:extLst>
            </p:cNvPr>
            <p:cNvCxnSpPr>
              <a:cxnSpLocks/>
            </p:cNvCxnSpPr>
            <p:nvPr/>
          </p:nvCxnSpPr>
          <p:spPr>
            <a:xfrm>
              <a:off x="3504219" y="3281082"/>
              <a:ext cx="1325772" cy="186187"/>
            </a:xfrm>
            <a:prstGeom prst="straightConnector1">
              <a:avLst/>
            </a:prstGeom>
            <a:ln w="1905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EBD8FCE-5351-4C9D-B3DA-68FE746A2DB1}"/>
                </a:ext>
              </a:extLst>
            </p:cNvPr>
            <p:cNvCxnSpPr>
              <a:cxnSpLocks/>
            </p:cNvCxnSpPr>
            <p:nvPr/>
          </p:nvCxnSpPr>
          <p:spPr>
            <a:xfrm>
              <a:off x="3470421" y="3280499"/>
              <a:ext cx="1124439" cy="224701"/>
            </a:xfrm>
            <a:prstGeom prst="straightConnector1">
              <a:avLst/>
            </a:prstGeom>
            <a:ln w="19050">
              <a:solidFill>
                <a:srgbClr val="F9B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44C451A3-4444-4C1D-8032-038399261599}"/>
              </a:ext>
            </a:extLst>
          </p:cNvPr>
          <p:cNvGrpSpPr/>
          <p:nvPr/>
        </p:nvGrpSpPr>
        <p:grpSpPr>
          <a:xfrm>
            <a:off x="529277" y="3592712"/>
            <a:ext cx="4722345" cy="2223140"/>
            <a:chOff x="529277" y="3592712"/>
            <a:chExt cx="4722345" cy="2223140"/>
          </a:xfrm>
        </p:grpSpPr>
        <p:grpSp>
          <p:nvGrpSpPr>
            <p:cNvPr id="25" name="Group 24">
              <a:extLst>
                <a:ext uri="{FF2B5EF4-FFF2-40B4-BE49-F238E27FC236}">
                  <a16:creationId xmlns:a16="http://schemas.microsoft.com/office/drawing/2014/main" id="{27B6C549-EEB0-4879-B841-B2599514F206}"/>
                </a:ext>
              </a:extLst>
            </p:cNvPr>
            <p:cNvGrpSpPr/>
            <p:nvPr/>
          </p:nvGrpSpPr>
          <p:grpSpPr>
            <a:xfrm>
              <a:off x="529277" y="4782201"/>
              <a:ext cx="3020747" cy="1033651"/>
              <a:chOff x="529277" y="4782201"/>
              <a:chExt cx="3020747" cy="1033651"/>
            </a:xfrm>
          </p:grpSpPr>
          <p:sp>
            <p:nvSpPr>
              <p:cNvPr id="23" name="Rectangle 22">
                <a:extLst>
                  <a:ext uri="{FF2B5EF4-FFF2-40B4-BE49-F238E27FC236}">
                    <a16:creationId xmlns:a16="http://schemas.microsoft.com/office/drawing/2014/main" id="{49458333-C91F-447F-8063-63C78C6DA175}"/>
                  </a:ext>
                </a:extLst>
              </p:cNvPr>
              <p:cNvSpPr/>
              <p:nvPr/>
            </p:nvSpPr>
            <p:spPr>
              <a:xfrm>
                <a:off x="529277" y="4782201"/>
                <a:ext cx="2944470" cy="1033651"/>
              </a:xfrm>
              <a:prstGeom prst="rect">
                <a:avLst/>
              </a:prstGeom>
              <a:solidFill>
                <a:schemeClr val="bg1"/>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2">
                <a:extLst>
                  <a:ext uri="{FF2B5EF4-FFF2-40B4-BE49-F238E27FC236}">
                    <a16:creationId xmlns:a16="http://schemas.microsoft.com/office/drawing/2014/main" id="{5DEFD59A-5E6D-45E9-951B-84871FCA9EE9}"/>
                  </a:ext>
                </a:extLst>
              </p:cNvPr>
              <p:cNvSpPr>
                <a:spLocks noChangeArrowheads="1"/>
              </p:cNvSpPr>
              <p:nvPr/>
            </p:nvSpPr>
            <p:spPr bwMode="auto">
              <a:xfrm>
                <a:off x="556171" y="4835995"/>
                <a:ext cx="29938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LID4096" dirty="0"/>
                  <a:t>T</a:t>
                </a:r>
                <a:r>
                  <a:rPr lang="LID4096" altLang="LID4096" dirty="0"/>
                  <a:t>here are </a:t>
                </a:r>
                <a:r>
                  <a:rPr lang="en-GB" altLang="LID4096" dirty="0"/>
                  <a:t>four</a:t>
                </a:r>
                <a:r>
                  <a:rPr lang="LID4096" altLang="LID4096" dirty="0"/>
                  <a:t> canines</a:t>
                </a:r>
                <a:r>
                  <a:rPr lang="en-GB" altLang="LID4096" dirty="0"/>
                  <a:t> – one on each side of the top and bottom incisors. </a:t>
                </a:r>
              </a:p>
            </p:txBody>
          </p:sp>
        </p:grpSp>
        <p:cxnSp>
          <p:nvCxnSpPr>
            <p:cNvPr id="43" name="Straight Arrow Connector 42">
              <a:extLst>
                <a:ext uri="{FF2B5EF4-FFF2-40B4-BE49-F238E27FC236}">
                  <a16:creationId xmlns:a16="http://schemas.microsoft.com/office/drawing/2014/main" id="{2C0B3F1C-083F-4682-A1FA-D5A7BC144D10}"/>
                </a:ext>
              </a:extLst>
            </p:cNvPr>
            <p:cNvCxnSpPr>
              <a:cxnSpLocks/>
            </p:cNvCxnSpPr>
            <p:nvPr/>
          </p:nvCxnSpPr>
          <p:spPr>
            <a:xfrm flipV="1">
              <a:off x="3470421" y="3592712"/>
              <a:ext cx="1781201" cy="1196293"/>
            </a:xfrm>
            <a:prstGeom prst="straightConnector1">
              <a:avLst/>
            </a:prstGeom>
            <a:ln w="1905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ACA2AD2-D2E7-4550-8F60-E950829054EF}"/>
                </a:ext>
              </a:extLst>
            </p:cNvPr>
            <p:cNvCxnSpPr>
              <a:cxnSpLocks/>
            </p:cNvCxnSpPr>
            <p:nvPr/>
          </p:nvCxnSpPr>
          <p:spPr>
            <a:xfrm flipV="1">
              <a:off x="3478199" y="3592712"/>
              <a:ext cx="735760" cy="1196293"/>
            </a:xfrm>
            <a:prstGeom prst="straightConnector1">
              <a:avLst/>
            </a:prstGeom>
            <a:ln w="19050">
              <a:solidFill>
                <a:srgbClr val="F9B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9D760D48-546A-47D9-98FE-EB66D5E18BA2}"/>
              </a:ext>
            </a:extLst>
          </p:cNvPr>
          <p:cNvGrpSpPr/>
          <p:nvPr/>
        </p:nvGrpSpPr>
        <p:grpSpPr>
          <a:xfrm>
            <a:off x="5257524" y="3096262"/>
            <a:ext cx="3415548" cy="2171265"/>
            <a:chOff x="5257524" y="3096262"/>
            <a:chExt cx="3415548" cy="2171265"/>
          </a:xfrm>
        </p:grpSpPr>
        <p:cxnSp>
          <p:nvCxnSpPr>
            <p:cNvPr id="57" name="Straight Arrow Connector 56">
              <a:extLst>
                <a:ext uri="{FF2B5EF4-FFF2-40B4-BE49-F238E27FC236}">
                  <a16:creationId xmlns:a16="http://schemas.microsoft.com/office/drawing/2014/main" id="{28A98929-AF9E-4AA8-A21C-9F341A787F5C}"/>
                </a:ext>
              </a:extLst>
            </p:cNvPr>
            <p:cNvCxnSpPr>
              <a:cxnSpLocks/>
            </p:cNvCxnSpPr>
            <p:nvPr/>
          </p:nvCxnSpPr>
          <p:spPr>
            <a:xfrm flipH="1">
              <a:off x="5257524" y="4194419"/>
              <a:ext cx="596824" cy="1073108"/>
            </a:xfrm>
            <a:prstGeom prst="straightConnector1">
              <a:avLst/>
            </a:prstGeom>
            <a:ln w="1905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852653F-84E5-4F21-A7A1-CAE844B687FD}"/>
                </a:ext>
              </a:extLst>
            </p:cNvPr>
            <p:cNvCxnSpPr>
              <a:cxnSpLocks/>
            </p:cNvCxnSpPr>
            <p:nvPr/>
          </p:nvCxnSpPr>
          <p:spPr>
            <a:xfrm flipH="1">
              <a:off x="5259400" y="4125798"/>
              <a:ext cx="641710" cy="1025382"/>
            </a:xfrm>
            <a:prstGeom prst="straightConnector1">
              <a:avLst/>
            </a:prstGeom>
            <a:ln w="19050">
              <a:solidFill>
                <a:srgbClr val="F9B00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5C0D83E-ADDF-43C7-93F5-D25A0A27CE03}"/>
                </a:ext>
              </a:extLst>
            </p:cNvPr>
            <p:cNvGrpSpPr/>
            <p:nvPr/>
          </p:nvGrpSpPr>
          <p:grpSpPr>
            <a:xfrm>
              <a:off x="5860250" y="3096262"/>
              <a:ext cx="2812822" cy="1107035"/>
              <a:chOff x="5860250" y="3096262"/>
              <a:chExt cx="2812822" cy="1107035"/>
            </a:xfrm>
          </p:grpSpPr>
          <p:sp>
            <p:nvSpPr>
              <p:cNvPr id="26" name="Rectangle 25">
                <a:extLst>
                  <a:ext uri="{FF2B5EF4-FFF2-40B4-BE49-F238E27FC236}">
                    <a16:creationId xmlns:a16="http://schemas.microsoft.com/office/drawing/2014/main" id="{A43C4A37-9DFB-4491-B246-1D16F16D369D}"/>
                  </a:ext>
                </a:extLst>
              </p:cNvPr>
              <p:cNvSpPr/>
              <p:nvPr/>
            </p:nvSpPr>
            <p:spPr>
              <a:xfrm>
                <a:off x="5860250" y="3096262"/>
                <a:ext cx="2717865" cy="1107035"/>
              </a:xfrm>
              <a:prstGeom prst="rect">
                <a:avLst/>
              </a:prstGeom>
              <a:solidFill>
                <a:schemeClr val="bg1"/>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3">
                <a:extLst>
                  <a:ext uri="{FF2B5EF4-FFF2-40B4-BE49-F238E27FC236}">
                    <a16:creationId xmlns:a16="http://schemas.microsoft.com/office/drawing/2014/main" id="{DEA38DD2-28B6-4EDD-B125-29391472F630}"/>
                  </a:ext>
                </a:extLst>
              </p:cNvPr>
              <p:cNvSpPr>
                <a:spLocks noChangeArrowheads="1"/>
              </p:cNvSpPr>
              <p:nvPr/>
            </p:nvSpPr>
            <p:spPr bwMode="auto">
              <a:xfrm>
                <a:off x="5901110" y="3179363"/>
                <a:ext cx="27719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LID4096" dirty="0"/>
                  <a:t>P</a:t>
                </a:r>
                <a:r>
                  <a:rPr lang="LID4096" altLang="LID4096" dirty="0"/>
                  <a:t>remolars </a:t>
                </a:r>
                <a:r>
                  <a:rPr lang="en-GB" altLang="LID4096" dirty="0"/>
                  <a:t>come next – two on either side of the top and bottom jaw.</a:t>
                </a:r>
                <a:endParaRPr lang="LID4096" altLang="LID4096" dirty="0"/>
              </a:p>
            </p:txBody>
          </p:sp>
        </p:grpSp>
      </p:grpSp>
      <p:grpSp>
        <p:nvGrpSpPr>
          <p:cNvPr id="91" name="Group 90">
            <a:extLst>
              <a:ext uri="{FF2B5EF4-FFF2-40B4-BE49-F238E27FC236}">
                <a16:creationId xmlns:a16="http://schemas.microsoft.com/office/drawing/2014/main" id="{2DB3AB6F-CEC1-448A-81B4-8F88AAAB75B3}"/>
              </a:ext>
            </a:extLst>
          </p:cNvPr>
          <p:cNvGrpSpPr/>
          <p:nvPr/>
        </p:nvGrpSpPr>
        <p:grpSpPr>
          <a:xfrm>
            <a:off x="3861848" y="4608295"/>
            <a:ext cx="4766654" cy="1107035"/>
            <a:chOff x="3861848" y="4608295"/>
            <a:chExt cx="4766654" cy="1107035"/>
          </a:xfrm>
        </p:grpSpPr>
        <p:cxnSp>
          <p:nvCxnSpPr>
            <p:cNvPr id="79" name="Straight Arrow Connector 78">
              <a:extLst>
                <a:ext uri="{FF2B5EF4-FFF2-40B4-BE49-F238E27FC236}">
                  <a16:creationId xmlns:a16="http://schemas.microsoft.com/office/drawing/2014/main" id="{0D8AD514-7829-411F-A37D-4536E3A3FDA6}"/>
                </a:ext>
              </a:extLst>
            </p:cNvPr>
            <p:cNvCxnSpPr>
              <a:cxnSpLocks/>
            </p:cNvCxnSpPr>
            <p:nvPr/>
          </p:nvCxnSpPr>
          <p:spPr>
            <a:xfrm flipH="1" flipV="1">
              <a:off x="3861848" y="4805004"/>
              <a:ext cx="2025298" cy="737835"/>
            </a:xfrm>
            <a:prstGeom prst="straightConnector1">
              <a:avLst/>
            </a:prstGeom>
            <a:ln w="1905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C64F005-698D-4BDF-9781-1459A6B3F679}"/>
                </a:ext>
              </a:extLst>
            </p:cNvPr>
            <p:cNvCxnSpPr>
              <a:cxnSpLocks/>
            </p:cNvCxnSpPr>
            <p:nvPr/>
          </p:nvCxnSpPr>
          <p:spPr>
            <a:xfrm flipH="1" flipV="1">
              <a:off x="3918408" y="4906051"/>
              <a:ext cx="1968738" cy="636788"/>
            </a:xfrm>
            <a:prstGeom prst="straightConnector1">
              <a:avLst/>
            </a:prstGeom>
            <a:ln w="1905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57A27BF-F2B1-4490-8A7D-0AF22C91FDB5}"/>
                </a:ext>
              </a:extLst>
            </p:cNvPr>
            <p:cNvCxnSpPr>
              <a:cxnSpLocks/>
            </p:cNvCxnSpPr>
            <p:nvPr/>
          </p:nvCxnSpPr>
          <p:spPr>
            <a:xfrm flipH="1" flipV="1">
              <a:off x="4014248" y="5029234"/>
              <a:ext cx="1872898" cy="513605"/>
            </a:xfrm>
            <a:prstGeom prst="straightConnector1">
              <a:avLst/>
            </a:prstGeom>
            <a:ln w="19050">
              <a:solidFill>
                <a:srgbClr val="F9B00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33D7CAE-8250-4CE3-9A15-AF11C6BAEC90}"/>
                </a:ext>
              </a:extLst>
            </p:cNvPr>
            <p:cNvGrpSpPr/>
            <p:nvPr/>
          </p:nvGrpSpPr>
          <p:grpSpPr>
            <a:xfrm>
              <a:off x="5866324" y="4608295"/>
              <a:ext cx="2762178" cy="1107035"/>
              <a:chOff x="5866324" y="4608295"/>
              <a:chExt cx="2762178" cy="1107035"/>
            </a:xfrm>
          </p:grpSpPr>
          <p:sp>
            <p:nvSpPr>
              <p:cNvPr id="28" name="Rectangle 27">
                <a:extLst>
                  <a:ext uri="{FF2B5EF4-FFF2-40B4-BE49-F238E27FC236}">
                    <a16:creationId xmlns:a16="http://schemas.microsoft.com/office/drawing/2014/main" id="{7ADE320B-1195-4D25-8CF6-58733EB098AB}"/>
                  </a:ext>
                </a:extLst>
              </p:cNvPr>
              <p:cNvSpPr/>
              <p:nvPr/>
            </p:nvSpPr>
            <p:spPr>
              <a:xfrm>
                <a:off x="5866324" y="4608295"/>
                <a:ext cx="2717865" cy="1107035"/>
              </a:xfrm>
              <a:prstGeom prst="rect">
                <a:avLst/>
              </a:prstGeom>
              <a:solidFill>
                <a:schemeClr val="bg1"/>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4">
                <a:extLst>
                  <a:ext uri="{FF2B5EF4-FFF2-40B4-BE49-F238E27FC236}">
                    <a16:creationId xmlns:a16="http://schemas.microsoft.com/office/drawing/2014/main" id="{85394638-8F40-4D10-AC36-701F4BA2A281}"/>
                  </a:ext>
                </a:extLst>
              </p:cNvPr>
              <p:cNvSpPr>
                <a:spLocks noChangeArrowheads="1"/>
              </p:cNvSpPr>
              <p:nvPr/>
            </p:nvSpPr>
            <p:spPr bwMode="auto">
              <a:xfrm>
                <a:off x="5910637" y="4705699"/>
                <a:ext cx="27178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LID4096" dirty="0"/>
                  <a:t>F</a:t>
                </a:r>
                <a:r>
                  <a:rPr lang="LID4096" altLang="LID4096" dirty="0"/>
                  <a:t>inally</a:t>
                </a:r>
                <a:r>
                  <a:rPr lang="en-GB" altLang="LID4096" dirty="0"/>
                  <a:t>,</a:t>
                </a:r>
                <a:r>
                  <a:rPr lang="LID4096" altLang="LID4096" dirty="0"/>
                  <a:t> </a:t>
                </a:r>
                <a:r>
                  <a:rPr lang="en-GB" altLang="LID4096" dirty="0"/>
                  <a:t>there are</a:t>
                </a:r>
                <a:r>
                  <a:rPr lang="LID4096" altLang="LID4096" dirty="0"/>
                  <a:t> molars </a:t>
                </a:r>
                <a:r>
                  <a:rPr lang="en-GB" altLang="LID4096" dirty="0"/>
                  <a:t>– three on either side of the top and bottom jaw</a:t>
                </a:r>
                <a:r>
                  <a:rPr lang="LID4096" altLang="LID4096" dirty="0"/>
                  <a:t>.</a:t>
                </a:r>
                <a:endParaRPr lang="en-GB" altLang="en-US" dirty="0"/>
              </a:p>
            </p:txBody>
          </p:sp>
        </p:grpSp>
      </p:grpSp>
    </p:spTree>
    <p:extLst>
      <p:ext uri="{BB962C8B-B14F-4D97-AF65-F5344CB8AC3E}">
        <p14:creationId xmlns:p14="http://schemas.microsoft.com/office/powerpoint/2010/main" val="358266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DC48DE97-02BC-4786-A321-29551EF422E4}"/>
              </a:ext>
            </a:extLst>
          </p:cNvPr>
          <p:cNvSpPr/>
          <p:nvPr/>
        </p:nvSpPr>
        <p:spPr>
          <a:xfrm>
            <a:off x="616944" y="1707615"/>
            <a:ext cx="7888077" cy="3260993"/>
          </a:xfrm>
          <a:prstGeom prst="round2Diag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1491C30F-8AFF-48E5-BC5F-CDF17EC1B7E3}"/>
              </a:ext>
            </a:extLst>
          </p:cNvPr>
          <p:cNvSpPr/>
          <p:nvPr/>
        </p:nvSpPr>
        <p:spPr>
          <a:xfrm>
            <a:off x="8430936" y="6602135"/>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FBC086C5-14B1-4586-AC0C-3143EC48AAA3}"/>
              </a:ext>
            </a:extLst>
          </p:cNvPr>
          <p:cNvSpPr>
            <a:spLocks noGrp="1"/>
          </p:cNvSpPr>
          <p:nvPr>
            <p:ph type="title"/>
          </p:nvPr>
        </p:nvSpPr>
        <p:spPr>
          <a:xfrm>
            <a:off x="461962" y="356519"/>
            <a:ext cx="8220075" cy="994306"/>
          </a:xfrm>
        </p:spPr>
        <p:txBody>
          <a:bodyPr/>
          <a:lstStyle/>
          <a:p>
            <a:pPr>
              <a:lnSpc>
                <a:spcPct val="100000"/>
              </a:lnSpc>
            </a:pPr>
            <a:r>
              <a:rPr lang="en-GB" altLang="en-GB" sz="3600" dirty="0">
                <a:solidFill>
                  <a:schemeClr val="tx1"/>
                </a:solidFill>
              </a:rPr>
              <a:t>Guess the Animal Quiz</a:t>
            </a:r>
          </a:p>
        </p:txBody>
      </p:sp>
      <p:sp>
        <p:nvSpPr>
          <p:cNvPr id="6" name="TextBox 2">
            <a:extLst>
              <a:ext uri="{FF2B5EF4-FFF2-40B4-BE49-F238E27FC236}">
                <a16:creationId xmlns:a16="http://schemas.microsoft.com/office/drawing/2014/main" id="{3541D0D6-43D7-41F5-B852-3BC5D1A75AC7}"/>
              </a:ext>
            </a:extLst>
          </p:cNvPr>
          <p:cNvSpPr txBox="1">
            <a:spLocks noChangeArrowheads="1"/>
          </p:cNvSpPr>
          <p:nvPr/>
        </p:nvSpPr>
        <p:spPr bwMode="auto">
          <a:xfrm>
            <a:off x="791696" y="2248512"/>
            <a:ext cx="742840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a:lnSpc>
                <a:spcPct val="100000"/>
              </a:lnSpc>
              <a:spcBef>
                <a:spcPct val="0"/>
              </a:spcBef>
              <a:buNone/>
            </a:pPr>
            <a:r>
              <a:rPr lang="en-GB" altLang="en-GB" sz="2000" dirty="0">
                <a:solidFill>
                  <a:schemeClr val="tx1"/>
                </a:solidFill>
              </a:rPr>
              <a:t>Now, you are going to see the skulls of different animals. </a:t>
            </a:r>
          </a:p>
          <a:p>
            <a:pPr algn="ctr">
              <a:lnSpc>
                <a:spcPct val="100000"/>
              </a:lnSpc>
              <a:spcBef>
                <a:spcPct val="0"/>
              </a:spcBef>
              <a:buFontTx/>
              <a:buNone/>
            </a:pPr>
            <a:endParaRPr lang="en-GB" altLang="en-GB" sz="2000" dirty="0">
              <a:solidFill>
                <a:schemeClr val="tx1"/>
              </a:solidFill>
            </a:endParaRPr>
          </a:p>
          <a:p>
            <a:pPr algn="ctr">
              <a:lnSpc>
                <a:spcPct val="100000"/>
              </a:lnSpc>
              <a:spcBef>
                <a:spcPct val="0"/>
              </a:spcBef>
              <a:buFontTx/>
              <a:buNone/>
            </a:pPr>
            <a:r>
              <a:rPr lang="en-GB" altLang="en-GB" sz="2000" dirty="0">
                <a:solidFill>
                  <a:schemeClr val="tx1"/>
                </a:solidFill>
              </a:rPr>
              <a:t>By observing their teeth closely and discussing with your partner, can you guess if the animal is a herbivore, a carnivore or an omnivore?</a:t>
            </a:r>
          </a:p>
          <a:p>
            <a:pPr>
              <a:lnSpc>
                <a:spcPct val="100000"/>
              </a:lnSpc>
              <a:spcBef>
                <a:spcPct val="0"/>
              </a:spcBef>
              <a:buFontTx/>
              <a:buNone/>
            </a:pPr>
            <a:endParaRPr lang="en-GB" altLang="en-GB" sz="2000" dirty="0">
              <a:solidFill>
                <a:schemeClr val="tx1"/>
              </a:solidFill>
            </a:endParaRPr>
          </a:p>
          <a:p>
            <a:pPr algn="ctr">
              <a:lnSpc>
                <a:spcPct val="100000"/>
              </a:lnSpc>
              <a:spcBef>
                <a:spcPct val="0"/>
              </a:spcBef>
              <a:buFontTx/>
              <a:buNone/>
            </a:pPr>
            <a:r>
              <a:rPr lang="en-GB" altLang="en-GB" sz="2000" dirty="0">
                <a:solidFill>
                  <a:schemeClr val="tx1"/>
                </a:solidFill>
              </a:rPr>
              <a:t>Good luck!</a:t>
            </a:r>
          </a:p>
        </p:txBody>
      </p:sp>
    </p:spTree>
    <p:extLst>
      <p:ext uri="{BB962C8B-B14F-4D97-AF65-F5344CB8AC3E}">
        <p14:creationId xmlns:p14="http://schemas.microsoft.com/office/powerpoint/2010/main" val="240862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BE653856-B59B-4C53-BF0D-E5D25D642B77}"/>
              </a:ext>
            </a:extLst>
          </p:cNvPr>
          <p:cNvSpPr/>
          <p:nvPr/>
        </p:nvSpPr>
        <p:spPr>
          <a:xfrm>
            <a:off x="8430936" y="6602135"/>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1">
            <a:extLst>
              <a:ext uri="{FF2B5EF4-FFF2-40B4-BE49-F238E27FC236}">
                <a16:creationId xmlns:a16="http://schemas.microsoft.com/office/drawing/2014/main" id="{923DC369-3F3E-4B91-B670-E008007678C4}"/>
              </a:ext>
            </a:extLst>
          </p:cNvPr>
          <p:cNvSpPr txBox="1">
            <a:spLocks noChangeArrowheads="1"/>
          </p:cNvSpPr>
          <p:nvPr/>
        </p:nvSpPr>
        <p:spPr bwMode="auto">
          <a:xfrm>
            <a:off x="446502" y="922338"/>
            <a:ext cx="8255000" cy="982662"/>
          </a:xfrm>
          <a:prstGeom prst="rect">
            <a:avLst/>
          </a:prstGeom>
          <a:solidFill>
            <a:srgbClr val="F9B000"/>
          </a:solid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endParaRPr lang="en-GB" altLang="en-GB">
              <a:solidFill>
                <a:schemeClr val="tx1"/>
              </a:solidFill>
            </a:endParaRPr>
          </a:p>
        </p:txBody>
      </p:sp>
      <p:sp>
        <p:nvSpPr>
          <p:cNvPr id="5" name="Rectangle 3">
            <a:extLst>
              <a:ext uri="{FF2B5EF4-FFF2-40B4-BE49-F238E27FC236}">
                <a16:creationId xmlns:a16="http://schemas.microsoft.com/office/drawing/2014/main" id="{4620344D-2C8A-43D8-8E4D-BDC30A829388}"/>
              </a:ext>
            </a:extLst>
          </p:cNvPr>
          <p:cNvSpPr>
            <a:spLocks noChangeArrowheads="1"/>
          </p:cNvSpPr>
          <p:nvPr/>
        </p:nvSpPr>
        <p:spPr bwMode="auto">
          <a:xfrm>
            <a:off x="868363" y="1058863"/>
            <a:ext cx="7407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a:lnSpc>
                <a:spcPct val="100000"/>
              </a:lnSpc>
              <a:spcBef>
                <a:spcPct val="0"/>
              </a:spcBef>
              <a:buFontTx/>
              <a:buNone/>
            </a:pPr>
            <a:r>
              <a:rPr lang="en-AU" altLang="en-GB" sz="4000" b="1" dirty="0">
                <a:solidFill>
                  <a:schemeClr val="bg1"/>
                </a:solidFill>
              </a:rPr>
              <a:t>What Animal Am I?</a:t>
            </a:r>
            <a:endParaRPr lang="en-GB" altLang="en-GB" sz="4000" b="1" dirty="0">
              <a:solidFill>
                <a:schemeClr val="bg1"/>
              </a:solidFill>
            </a:endParaRPr>
          </a:p>
        </p:txBody>
      </p:sp>
      <p:sp>
        <p:nvSpPr>
          <p:cNvPr id="6" name="Rectangle 5">
            <a:extLst>
              <a:ext uri="{FF2B5EF4-FFF2-40B4-BE49-F238E27FC236}">
                <a16:creationId xmlns:a16="http://schemas.microsoft.com/office/drawing/2014/main" id="{C4BB3A40-6C89-43AB-869D-1B502918057E}"/>
              </a:ext>
            </a:extLst>
          </p:cNvPr>
          <p:cNvSpPr/>
          <p:nvPr/>
        </p:nvSpPr>
        <p:spPr>
          <a:xfrm>
            <a:off x="816230" y="2532063"/>
            <a:ext cx="3448050" cy="879475"/>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You’re a carnivore: a dog.</a:t>
            </a:r>
            <a:endParaRPr lang="en-GB" dirty="0"/>
          </a:p>
        </p:txBody>
      </p:sp>
      <p:sp>
        <p:nvSpPr>
          <p:cNvPr id="7" name="Rectangle 6">
            <a:extLst>
              <a:ext uri="{FF2B5EF4-FFF2-40B4-BE49-F238E27FC236}">
                <a16:creationId xmlns:a16="http://schemas.microsoft.com/office/drawing/2014/main" id="{D90936E3-C94D-4891-AF2C-288F572BA69E}"/>
              </a:ext>
            </a:extLst>
          </p:cNvPr>
          <p:cNvSpPr/>
          <p:nvPr/>
        </p:nvSpPr>
        <p:spPr>
          <a:xfrm>
            <a:off x="816230" y="4591050"/>
            <a:ext cx="3448050" cy="879475"/>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You’re a herbivore: a sheep.</a:t>
            </a:r>
          </a:p>
        </p:txBody>
      </p:sp>
      <p:sp>
        <p:nvSpPr>
          <p:cNvPr id="8" name="Rectangle 7">
            <a:extLst>
              <a:ext uri="{FF2B5EF4-FFF2-40B4-BE49-F238E27FC236}">
                <a16:creationId xmlns:a16="http://schemas.microsoft.com/office/drawing/2014/main" id="{9585BD64-D53B-4B91-AFD5-A64B9D0A0B12}"/>
              </a:ext>
            </a:extLst>
          </p:cNvPr>
          <p:cNvSpPr/>
          <p:nvPr/>
        </p:nvSpPr>
        <p:spPr>
          <a:xfrm>
            <a:off x="819405" y="3581400"/>
            <a:ext cx="3448050" cy="879475"/>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You’re an omnivore: a bear.</a:t>
            </a:r>
            <a:endParaRPr lang="en-GB" dirty="0"/>
          </a:p>
        </p:txBody>
      </p:sp>
      <p:sp>
        <p:nvSpPr>
          <p:cNvPr id="9" name="Rectangle 8">
            <a:extLst>
              <a:ext uri="{FF2B5EF4-FFF2-40B4-BE49-F238E27FC236}">
                <a16:creationId xmlns:a16="http://schemas.microsoft.com/office/drawing/2014/main" id="{AD2D36D1-D781-45E0-9E2F-B16931CB7C1A}"/>
              </a:ext>
            </a:extLst>
          </p:cNvPr>
          <p:cNvSpPr/>
          <p:nvPr/>
        </p:nvSpPr>
        <p:spPr>
          <a:xfrm>
            <a:off x="820199" y="3581400"/>
            <a:ext cx="3455988" cy="879475"/>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t>Try again!</a:t>
            </a:r>
            <a:endParaRPr lang="en-GB" b="1" dirty="0"/>
          </a:p>
        </p:txBody>
      </p:sp>
      <p:sp>
        <p:nvSpPr>
          <p:cNvPr id="10" name="Rectangle 9">
            <a:extLst>
              <a:ext uri="{FF2B5EF4-FFF2-40B4-BE49-F238E27FC236}">
                <a16:creationId xmlns:a16="http://schemas.microsoft.com/office/drawing/2014/main" id="{8EFA94DD-93BD-4E8A-9B60-9B449EE56528}"/>
              </a:ext>
            </a:extLst>
          </p:cNvPr>
          <p:cNvSpPr/>
          <p:nvPr/>
        </p:nvSpPr>
        <p:spPr>
          <a:xfrm>
            <a:off x="816230" y="2532063"/>
            <a:ext cx="3446463" cy="881445"/>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t>Try again!</a:t>
            </a:r>
            <a:endParaRPr lang="en-GB" b="1" dirty="0"/>
          </a:p>
        </p:txBody>
      </p:sp>
      <p:sp>
        <p:nvSpPr>
          <p:cNvPr id="11" name="Rectangle 10">
            <a:extLst>
              <a:ext uri="{FF2B5EF4-FFF2-40B4-BE49-F238E27FC236}">
                <a16:creationId xmlns:a16="http://schemas.microsoft.com/office/drawing/2014/main" id="{12758704-9237-48E5-99D6-E9D140608E02}"/>
              </a:ext>
            </a:extLst>
          </p:cNvPr>
          <p:cNvSpPr/>
          <p:nvPr/>
        </p:nvSpPr>
        <p:spPr>
          <a:xfrm>
            <a:off x="824168" y="4575175"/>
            <a:ext cx="3448050" cy="895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t>That's right!</a:t>
            </a:r>
            <a:endParaRPr lang="en-GB" b="1" dirty="0"/>
          </a:p>
        </p:txBody>
      </p:sp>
      <p:pic>
        <p:nvPicPr>
          <p:cNvPr id="18" name="Picture 17">
            <a:extLst>
              <a:ext uri="{FF2B5EF4-FFF2-40B4-BE49-F238E27FC236}">
                <a16:creationId xmlns:a16="http://schemas.microsoft.com/office/drawing/2014/main" id="{8486F85A-3CA5-4B7A-B9D6-F796040D7D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9755" y="2869228"/>
            <a:ext cx="3115136" cy="1945777"/>
          </a:xfrm>
          <a:prstGeom prst="rect">
            <a:avLst/>
          </a:prstGeom>
        </p:spPr>
      </p:pic>
      <p:sp>
        <p:nvSpPr>
          <p:cNvPr id="20" name="TextBox 19">
            <a:extLst>
              <a:ext uri="{FF2B5EF4-FFF2-40B4-BE49-F238E27FC236}">
                <a16:creationId xmlns:a16="http://schemas.microsoft.com/office/drawing/2014/main" id="{F888C195-ACC1-4598-99BF-D69907D5EF1F}"/>
              </a:ext>
            </a:extLst>
          </p:cNvPr>
          <p:cNvSpPr txBox="1"/>
          <p:nvPr/>
        </p:nvSpPr>
        <p:spPr>
          <a:xfrm>
            <a:off x="5572895" y="2949547"/>
            <a:ext cx="1149178" cy="261610"/>
          </a:xfrm>
          <a:prstGeom prst="rect">
            <a:avLst/>
          </a:prstGeom>
          <a:noFill/>
        </p:spPr>
        <p:txBody>
          <a:bodyPr wrap="square" rtlCol="0">
            <a:spAutoFit/>
          </a:bodyPr>
          <a:lstStyle/>
          <a:p>
            <a:r>
              <a:rPr lang="en-GB" altLang="en-US" sz="1100" dirty="0"/>
              <a:t>diastema</a:t>
            </a:r>
            <a:endParaRPr lang="en-GB" sz="1100" dirty="0"/>
          </a:p>
        </p:txBody>
      </p:sp>
      <p:sp>
        <p:nvSpPr>
          <p:cNvPr id="21" name="TextBox 20">
            <a:extLst>
              <a:ext uri="{FF2B5EF4-FFF2-40B4-BE49-F238E27FC236}">
                <a16:creationId xmlns:a16="http://schemas.microsoft.com/office/drawing/2014/main" id="{1D2E25A8-6F6F-4C70-A183-D89A1EEF612D}"/>
              </a:ext>
            </a:extLst>
          </p:cNvPr>
          <p:cNvSpPr txBox="1"/>
          <p:nvPr/>
        </p:nvSpPr>
        <p:spPr>
          <a:xfrm>
            <a:off x="6417004" y="4591050"/>
            <a:ext cx="1149178" cy="261610"/>
          </a:xfrm>
          <a:prstGeom prst="rect">
            <a:avLst/>
          </a:prstGeom>
          <a:noFill/>
        </p:spPr>
        <p:txBody>
          <a:bodyPr wrap="square" rtlCol="0">
            <a:spAutoFit/>
          </a:bodyPr>
          <a:lstStyle/>
          <a:p>
            <a:r>
              <a:rPr lang="en-GB" altLang="en-US" sz="1100" dirty="0"/>
              <a:t>molars</a:t>
            </a:r>
            <a:endParaRPr lang="en-GB" sz="1100" dirty="0"/>
          </a:p>
        </p:txBody>
      </p:sp>
      <p:sp>
        <p:nvSpPr>
          <p:cNvPr id="22" name="TextBox 21">
            <a:extLst>
              <a:ext uri="{FF2B5EF4-FFF2-40B4-BE49-F238E27FC236}">
                <a16:creationId xmlns:a16="http://schemas.microsoft.com/office/drawing/2014/main" id="{AE786534-BC05-4805-8E04-D44BC328676C}"/>
              </a:ext>
            </a:extLst>
          </p:cNvPr>
          <p:cNvSpPr txBox="1"/>
          <p:nvPr/>
        </p:nvSpPr>
        <p:spPr>
          <a:xfrm>
            <a:off x="5741529" y="4571231"/>
            <a:ext cx="1149178" cy="261610"/>
          </a:xfrm>
          <a:prstGeom prst="rect">
            <a:avLst/>
          </a:prstGeom>
          <a:noFill/>
        </p:spPr>
        <p:txBody>
          <a:bodyPr wrap="square" rtlCol="0">
            <a:spAutoFit/>
          </a:bodyPr>
          <a:lstStyle/>
          <a:p>
            <a:r>
              <a:rPr lang="en-GB" altLang="en-US" sz="1100" dirty="0"/>
              <a:t>premolars</a:t>
            </a:r>
            <a:endParaRPr lang="en-GB" sz="1100" dirty="0"/>
          </a:p>
        </p:txBody>
      </p:sp>
      <p:sp>
        <p:nvSpPr>
          <p:cNvPr id="23" name="TextBox 22">
            <a:extLst>
              <a:ext uri="{FF2B5EF4-FFF2-40B4-BE49-F238E27FC236}">
                <a16:creationId xmlns:a16="http://schemas.microsoft.com/office/drawing/2014/main" id="{94824C9B-8A22-4B36-8EE4-0B9D3CACEE71}"/>
              </a:ext>
            </a:extLst>
          </p:cNvPr>
          <p:cNvSpPr txBox="1"/>
          <p:nvPr/>
        </p:nvSpPr>
        <p:spPr>
          <a:xfrm>
            <a:off x="4948487" y="4233697"/>
            <a:ext cx="1149178" cy="261610"/>
          </a:xfrm>
          <a:prstGeom prst="rect">
            <a:avLst/>
          </a:prstGeom>
          <a:noFill/>
        </p:spPr>
        <p:txBody>
          <a:bodyPr wrap="square" rtlCol="0">
            <a:spAutoFit/>
          </a:bodyPr>
          <a:lstStyle/>
          <a:p>
            <a:r>
              <a:rPr lang="en-GB" altLang="en-US" sz="1100" dirty="0"/>
              <a:t>incisors</a:t>
            </a:r>
            <a:endParaRPr lang="en-GB" sz="1100" dirty="0"/>
          </a:p>
        </p:txBody>
      </p:sp>
      <p:sp>
        <p:nvSpPr>
          <p:cNvPr id="24" name="TextBox 23">
            <a:extLst>
              <a:ext uri="{FF2B5EF4-FFF2-40B4-BE49-F238E27FC236}">
                <a16:creationId xmlns:a16="http://schemas.microsoft.com/office/drawing/2014/main" id="{42ED3F35-A91C-46D0-BAAB-74067DE97E2C}"/>
              </a:ext>
            </a:extLst>
          </p:cNvPr>
          <p:cNvSpPr txBox="1"/>
          <p:nvPr/>
        </p:nvSpPr>
        <p:spPr>
          <a:xfrm>
            <a:off x="4873818" y="3374984"/>
            <a:ext cx="1149178" cy="261610"/>
          </a:xfrm>
          <a:prstGeom prst="rect">
            <a:avLst/>
          </a:prstGeom>
          <a:noFill/>
        </p:spPr>
        <p:txBody>
          <a:bodyPr wrap="square" rtlCol="0">
            <a:spAutoFit/>
          </a:bodyPr>
          <a:lstStyle/>
          <a:p>
            <a:r>
              <a:rPr lang="en-GB" altLang="en-US" sz="1100" dirty="0"/>
              <a:t>pad of gum</a:t>
            </a:r>
            <a:endParaRPr lang="en-GB" sz="1100" b="1" dirty="0"/>
          </a:p>
        </p:txBody>
      </p:sp>
      <p:sp>
        <p:nvSpPr>
          <p:cNvPr id="15" name="Speech Bubble: Oval 14">
            <a:extLst>
              <a:ext uri="{FF2B5EF4-FFF2-40B4-BE49-F238E27FC236}">
                <a16:creationId xmlns:a16="http://schemas.microsoft.com/office/drawing/2014/main" id="{EDA2B91E-7167-45E8-8346-57257CD3F61C}"/>
              </a:ext>
            </a:extLst>
          </p:cNvPr>
          <p:cNvSpPr/>
          <p:nvPr/>
        </p:nvSpPr>
        <p:spPr>
          <a:xfrm>
            <a:off x="4483826" y="2122958"/>
            <a:ext cx="3866355" cy="3502303"/>
          </a:xfrm>
          <a:prstGeom prst="wedgeEllipseCallout">
            <a:avLst>
              <a:gd name="adj1" fmla="val -56815"/>
              <a:gd name="adj2" fmla="val 35401"/>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As herbivores, sheep have sharp incisors for cutting plants, as well as strong molars and premolars to grind and crush the food. This begins the long digestive process needed to digest plants.</a:t>
            </a:r>
          </a:p>
        </p:txBody>
      </p:sp>
      <p:sp>
        <p:nvSpPr>
          <p:cNvPr id="25" name="Rectangle 24">
            <a:hlinkClick r:id="rId2"/>
            <a:extLst>
              <a:ext uri="{FF2B5EF4-FFF2-40B4-BE49-F238E27FC236}">
                <a16:creationId xmlns:a16="http://schemas.microsoft.com/office/drawing/2014/main" id="{1FCC25BA-0F73-4AB9-A6AA-13E70F750D7C}"/>
              </a:ext>
            </a:extLst>
          </p:cNvPr>
          <p:cNvSpPr/>
          <p:nvPr/>
        </p:nvSpPr>
        <p:spPr>
          <a:xfrm>
            <a:off x="8353359" y="6604933"/>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38165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9F8142F3-D6DE-447C-9179-369330424615}"/>
              </a:ext>
            </a:extLst>
          </p:cNvPr>
          <p:cNvSpPr txBox="1">
            <a:spLocks noChangeArrowheads="1"/>
          </p:cNvSpPr>
          <p:nvPr/>
        </p:nvSpPr>
        <p:spPr bwMode="auto">
          <a:xfrm>
            <a:off x="446502" y="922338"/>
            <a:ext cx="8255000" cy="982662"/>
          </a:xfrm>
          <a:prstGeom prst="rect">
            <a:avLst/>
          </a:prstGeom>
          <a:solidFill>
            <a:srgbClr val="F9B000"/>
          </a:solid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endParaRPr lang="en-GB" altLang="en-GB">
              <a:solidFill>
                <a:schemeClr val="tx1"/>
              </a:solidFill>
            </a:endParaRPr>
          </a:p>
        </p:txBody>
      </p:sp>
      <p:sp>
        <p:nvSpPr>
          <p:cNvPr id="13" name="Rectangle 3">
            <a:extLst>
              <a:ext uri="{FF2B5EF4-FFF2-40B4-BE49-F238E27FC236}">
                <a16:creationId xmlns:a16="http://schemas.microsoft.com/office/drawing/2014/main" id="{A715F739-0F30-462C-B15F-75FCB6C71412}"/>
              </a:ext>
            </a:extLst>
          </p:cNvPr>
          <p:cNvSpPr>
            <a:spLocks noChangeArrowheads="1"/>
          </p:cNvSpPr>
          <p:nvPr/>
        </p:nvSpPr>
        <p:spPr bwMode="auto">
          <a:xfrm>
            <a:off x="868363" y="1058863"/>
            <a:ext cx="7407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a:lnSpc>
                <a:spcPct val="100000"/>
              </a:lnSpc>
              <a:spcBef>
                <a:spcPct val="0"/>
              </a:spcBef>
              <a:buFontTx/>
              <a:buNone/>
            </a:pPr>
            <a:r>
              <a:rPr lang="en-AU" altLang="en-GB" sz="4000" b="1" dirty="0">
                <a:solidFill>
                  <a:schemeClr val="bg1"/>
                </a:solidFill>
              </a:rPr>
              <a:t>What Animal Am I?</a:t>
            </a:r>
            <a:endParaRPr lang="en-GB" altLang="en-GB" sz="4000" b="1" dirty="0">
              <a:solidFill>
                <a:schemeClr val="bg1"/>
              </a:solidFill>
            </a:endParaRPr>
          </a:p>
        </p:txBody>
      </p:sp>
      <p:sp>
        <p:nvSpPr>
          <p:cNvPr id="15" name="Rectangle 14">
            <a:extLst>
              <a:ext uri="{FF2B5EF4-FFF2-40B4-BE49-F238E27FC236}">
                <a16:creationId xmlns:a16="http://schemas.microsoft.com/office/drawing/2014/main" id="{45ED86E3-F12B-4E0E-AB81-501D510A32B2}"/>
              </a:ext>
            </a:extLst>
          </p:cNvPr>
          <p:cNvSpPr/>
          <p:nvPr/>
        </p:nvSpPr>
        <p:spPr>
          <a:xfrm>
            <a:off x="815975" y="2641600"/>
            <a:ext cx="3448050" cy="877888"/>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You’re an omnivore: a human.</a:t>
            </a:r>
          </a:p>
        </p:txBody>
      </p:sp>
      <p:sp>
        <p:nvSpPr>
          <p:cNvPr id="16" name="Rectangle 15">
            <a:extLst>
              <a:ext uri="{FF2B5EF4-FFF2-40B4-BE49-F238E27FC236}">
                <a16:creationId xmlns:a16="http://schemas.microsoft.com/office/drawing/2014/main" id="{AE3CC41D-3967-49B5-9DB3-61B2DBABA848}"/>
              </a:ext>
            </a:extLst>
          </p:cNvPr>
          <p:cNvSpPr/>
          <p:nvPr/>
        </p:nvSpPr>
        <p:spPr>
          <a:xfrm>
            <a:off x="815975" y="3717925"/>
            <a:ext cx="3448050" cy="879475"/>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a:p>
            <a:pPr algn="ctr">
              <a:defRPr/>
            </a:pPr>
            <a:r>
              <a:rPr lang="en-AU" dirty="0"/>
              <a:t>You’re a carnivore: a dog.</a:t>
            </a:r>
            <a:endParaRPr lang="en-GB" dirty="0"/>
          </a:p>
          <a:p>
            <a:pPr algn="ctr">
              <a:defRPr/>
            </a:pPr>
            <a:endParaRPr lang="en-GB" dirty="0"/>
          </a:p>
        </p:txBody>
      </p:sp>
      <p:sp>
        <p:nvSpPr>
          <p:cNvPr id="17" name="Rectangle 16">
            <a:extLst>
              <a:ext uri="{FF2B5EF4-FFF2-40B4-BE49-F238E27FC236}">
                <a16:creationId xmlns:a16="http://schemas.microsoft.com/office/drawing/2014/main" id="{94BFDA2C-3D5B-4805-998B-B7B819B314AF}"/>
              </a:ext>
            </a:extLst>
          </p:cNvPr>
          <p:cNvSpPr/>
          <p:nvPr/>
        </p:nvSpPr>
        <p:spPr>
          <a:xfrm>
            <a:off x="815975" y="4868863"/>
            <a:ext cx="3448050" cy="877887"/>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You’re a herbivore: a rabbit.</a:t>
            </a:r>
            <a:endParaRPr lang="en-GB" dirty="0"/>
          </a:p>
        </p:txBody>
      </p:sp>
      <p:sp>
        <p:nvSpPr>
          <p:cNvPr id="18" name="Rectangle 17">
            <a:extLst>
              <a:ext uri="{FF2B5EF4-FFF2-40B4-BE49-F238E27FC236}">
                <a16:creationId xmlns:a16="http://schemas.microsoft.com/office/drawing/2014/main" id="{578289F5-41FB-4244-9F3F-2C0082EBCF83}"/>
              </a:ext>
            </a:extLst>
          </p:cNvPr>
          <p:cNvSpPr/>
          <p:nvPr/>
        </p:nvSpPr>
        <p:spPr>
          <a:xfrm>
            <a:off x="815975" y="2641600"/>
            <a:ext cx="3448050" cy="877888"/>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t>Try again!</a:t>
            </a:r>
            <a:endParaRPr lang="en-GB" b="1" dirty="0"/>
          </a:p>
        </p:txBody>
      </p:sp>
      <p:sp>
        <p:nvSpPr>
          <p:cNvPr id="19" name="Rectangle 18">
            <a:extLst>
              <a:ext uri="{FF2B5EF4-FFF2-40B4-BE49-F238E27FC236}">
                <a16:creationId xmlns:a16="http://schemas.microsoft.com/office/drawing/2014/main" id="{40ADF03F-49AD-40FA-AE0C-51E2CF1DE4ED}"/>
              </a:ext>
            </a:extLst>
          </p:cNvPr>
          <p:cNvSpPr/>
          <p:nvPr/>
        </p:nvSpPr>
        <p:spPr>
          <a:xfrm>
            <a:off x="815975" y="4869764"/>
            <a:ext cx="3448050" cy="877888"/>
          </a:xfrm>
          <a:prstGeom prst="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Try again!</a:t>
            </a:r>
          </a:p>
        </p:txBody>
      </p:sp>
      <p:sp>
        <p:nvSpPr>
          <p:cNvPr id="20" name="Rectangle 19">
            <a:extLst>
              <a:ext uri="{FF2B5EF4-FFF2-40B4-BE49-F238E27FC236}">
                <a16:creationId xmlns:a16="http://schemas.microsoft.com/office/drawing/2014/main" id="{AB305488-0358-4953-9D07-4BCE8AF5E31D}"/>
              </a:ext>
            </a:extLst>
          </p:cNvPr>
          <p:cNvSpPr/>
          <p:nvPr/>
        </p:nvSpPr>
        <p:spPr>
          <a:xfrm>
            <a:off x="815975" y="3709988"/>
            <a:ext cx="3448050" cy="895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t>That's right!</a:t>
            </a:r>
            <a:endParaRPr lang="en-GB" b="1" dirty="0"/>
          </a:p>
        </p:txBody>
      </p:sp>
      <p:pic>
        <p:nvPicPr>
          <p:cNvPr id="25" name="Picture 24">
            <a:extLst>
              <a:ext uri="{FF2B5EF4-FFF2-40B4-BE49-F238E27FC236}">
                <a16:creationId xmlns:a16="http://schemas.microsoft.com/office/drawing/2014/main" id="{6F750A08-D45F-454D-977D-343209D3AF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9178" y="2959285"/>
            <a:ext cx="3056238" cy="1909578"/>
          </a:xfrm>
          <a:prstGeom prst="rect">
            <a:avLst/>
          </a:prstGeom>
        </p:spPr>
      </p:pic>
      <p:sp>
        <p:nvSpPr>
          <p:cNvPr id="26" name="TextBox 25">
            <a:extLst>
              <a:ext uri="{FF2B5EF4-FFF2-40B4-BE49-F238E27FC236}">
                <a16:creationId xmlns:a16="http://schemas.microsoft.com/office/drawing/2014/main" id="{E2AF7156-C8A2-4AA5-AB32-4B11031DE7C0}"/>
              </a:ext>
            </a:extLst>
          </p:cNvPr>
          <p:cNvSpPr txBox="1"/>
          <p:nvPr/>
        </p:nvSpPr>
        <p:spPr>
          <a:xfrm>
            <a:off x="4905562" y="3863502"/>
            <a:ext cx="1352550" cy="215444"/>
          </a:xfrm>
          <a:prstGeom prst="rect">
            <a:avLst/>
          </a:prstGeom>
          <a:noFill/>
        </p:spPr>
        <p:txBody>
          <a:bodyPr wrap="square" rtlCol="0">
            <a:spAutoFit/>
          </a:bodyPr>
          <a:lstStyle/>
          <a:p>
            <a:r>
              <a:rPr lang="en-GB" altLang="en-US" sz="800" dirty="0"/>
              <a:t>incisors</a:t>
            </a:r>
            <a:endParaRPr lang="en-GB" sz="800" dirty="0"/>
          </a:p>
        </p:txBody>
      </p:sp>
      <p:sp>
        <p:nvSpPr>
          <p:cNvPr id="27" name="TextBox 26">
            <a:extLst>
              <a:ext uri="{FF2B5EF4-FFF2-40B4-BE49-F238E27FC236}">
                <a16:creationId xmlns:a16="http://schemas.microsoft.com/office/drawing/2014/main" id="{00845C49-BF11-47F4-BE1C-E60B44CD507F}"/>
              </a:ext>
            </a:extLst>
          </p:cNvPr>
          <p:cNvSpPr txBox="1"/>
          <p:nvPr/>
        </p:nvSpPr>
        <p:spPr>
          <a:xfrm>
            <a:off x="5413921" y="4507141"/>
            <a:ext cx="1352550" cy="215444"/>
          </a:xfrm>
          <a:prstGeom prst="rect">
            <a:avLst/>
          </a:prstGeom>
          <a:noFill/>
        </p:spPr>
        <p:txBody>
          <a:bodyPr wrap="square" rtlCol="0">
            <a:spAutoFit/>
          </a:bodyPr>
          <a:lstStyle/>
          <a:p>
            <a:r>
              <a:rPr lang="en-GB" altLang="en-US" sz="800" dirty="0"/>
              <a:t>canines</a:t>
            </a:r>
            <a:r>
              <a:rPr lang="en-GB" altLang="en-US" sz="800" dirty="0">
                <a:solidFill>
                  <a:srgbClr val="FF0000"/>
                </a:solidFill>
              </a:rPr>
              <a:t> </a:t>
            </a:r>
            <a:endParaRPr lang="en-GB" sz="800" dirty="0"/>
          </a:p>
        </p:txBody>
      </p:sp>
      <p:sp>
        <p:nvSpPr>
          <p:cNvPr id="29" name="TextBox 28">
            <a:extLst>
              <a:ext uri="{FF2B5EF4-FFF2-40B4-BE49-F238E27FC236}">
                <a16:creationId xmlns:a16="http://schemas.microsoft.com/office/drawing/2014/main" id="{5DD85D29-0860-4CB0-B06B-29A1D5D6EF18}"/>
              </a:ext>
            </a:extLst>
          </p:cNvPr>
          <p:cNvSpPr txBox="1"/>
          <p:nvPr/>
        </p:nvSpPr>
        <p:spPr>
          <a:xfrm>
            <a:off x="5801497" y="4580280"/>
            <a:ext cx="1352550" cy="215444"/>
          </a:xfrm>
          <a:prstGeom prst="rect">
            <a:avLst/>
          </a:prstGeom>
          <a:noFill/>
        </p:spPr>
        <p:txBody>
          <a:bodyPr wrap="square" rtlCol="0">
            <a:spAutoFit/>
          </a:bodyPr>
          <a:lstStyle/>
          <a:p>
            <a:r>
              <a:rPr lang="en-GB" altLang="en-US" sz="800" dirty="0"/>
              <a:t>premolars</a:t>
            </a:r>
            <a:endParaRPr lang="en-GB" sz="800" dirty="0"/>
          </a:p>
        </p:txBody>
      </p:sp>
      <p:sp>
        <p:nvSpPr>
          <p:cNvPr id="30" name="TextBox 29">
            <a:extLst>
              <a:ext uri="{FF2B5EF4-FFF2-40B4-BE49-F238E27FC236}">
                <a16:creationId xmlns:a16="http://schemas.microsoft.com/office/drawing/2014/main" id="{66F3C3CC-DFFC-44AC-BE35-3A9779FBDD36}"/>
              </a:ext>
            </a:extLst>
          </p:cNvPr>
          <p:cNvSpPr txBox="1"/>
          <p:nvPr/>
        </p:nvSpPr>
        <p:spPr>
          <a:xfrm>
            <a:off x="6716482" y="4445220"/>
            <a:ext cx="1352550" cy="215444"/>
          </a:xfrm>
          <a:prstGeom prst="rect">
            <a:avLst/>
          </a:prstGeom>
          <a:noFill/>
        </p:spPr>
        <p:txBody>
          <a:bodyPr wrap="square" rtlCol="0">
            <a:spAutoFit/>
          </a:bodyPr>
          <a:lstStyle/>
          <a:p>
            <a:r>
              <a:rPr lang="en-GB" altLang="en-US" sz="800" dirty="0"/>
              <a:t>molars</a:t>
            </a:r>
            <a:endParaRPr lang="en-GB" sz="800" dirty="0"/>
          </a:p>
        </p:txBody>
      </p:sp>
      <p:sp>
        <p:nvSpPr>
          <p:cNvPr id="31" name="TextBox 30">
            <a:extLst>
              <a:ext uri="{FF2B5EF4-FFF2-40B4-BE49-F238E27FC236}">
                <a16:creationId xmlns:a16="http://schemas.microsoft.com/office/drawing/2014/main" id="{E55FDAFB-A0D3-424E-AD98-9E0766530592}"/>
              </a:ext>
            </a:extLst>
          </p:cNvPr>
          <p:cNvSpPr txBox="1"/>
          <p:nvPr/>
        </p:nvSpPr>
        <p:spPr>
          <a:xfrm>
            <a:off x="6244023" y="4545263"/>
            <a:ext cx="743722" cy="338554"/>
          </a:xfrm>
          <a:prstGeom prst="rect">
            <a:avLst/>
          </a:prstGeom>
          <a:noFill/>
        </p:spPr>
        <p:txBody>
          <a:bodyPr wrap="square" rtlCol="0">
            <a:spAutoFit/>
          </a:bodyPr>
          <a:lstStyle/>
          <a:p>
            <a:pPr algn="ctr"/>
            <a:r>
              <a:rPr lang="en-GB" altLang="en-US" sz="800" dirty="0"/>
              <a:t>carnassial teeth</a:t>
            </a:r>
            <a:endParaRPr lang="en-GB" sz="800" dirty="0"/>
          </a:p>
        </p:txBody>
      </p:sp>
      <p:sp>
        <p:nvSpPr>
          <p:cNvPr id="22" name="Speech Bubble: Oval 21">
            <a:extLst>
              <a:ext uri="{FF2B5EF4-FFF2-40B4-BE49-F238E27FC236}">
                <a16:creationId xmlns:a16="http://schemas.microsoft.com/office/drawing/2014/main" id="{9920C326-A1F6-4084-BC24-48A6F3A2004A}"/>
              </a:ext>
            </a:extLst>
          </p:cNvPr>
          <p:cNvSpPr/>
          <p:nvPr/>
        </p:nvSpPr>
        <p:spPr>
          <a:xfrm>
            <a:off x="4565102" y="2265227"/>
            <a:ext cx="3810000" cy="3627437"/>
          </a:xfrm>
          <a:prstGeom prst="wedgeEllipseCallout">
            <a:avLst>
              <a:gd name="adj1" fmla="val -65836"/>
              <a:gd name="adj2" fmla="val 4448"/>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Dogs have small incisors and sharp canines, which allow them to tear the meat off their prey. Their premolars have sharp ridges to help them cut the meat further.</a:t>
            </a:r>
          </a:p>
        </p:txBody>
      </p:sp>
      <p:sp>
        <p:nvSpPr>
          <p:cNvPr id="32" name="Rectangle 31">
            <a:hlinkClick r:id="rId3"/>
            <a:extLst>
              <a:ext uri="{FF2B5EF4-FFF2-40B4-BE49-F238E27FC236}">
                <a16:creationId xmlns:a16="http://schemas.microsoft.com/office/drawing/2014/main" id="{5943EAA2-3005-4E8A-9B8E-B8726039EC56}"/>
              </a:ext>
            </a:extLst>
          </p:cNvPr>
          <p:cNvSpPr/>
          <p:nvPr/>
        </p:nvSpPr>
        <p:spPr>
          <a:xfrm>
            <a:off x="8447714" y="6604933"/>
            <a:ext cx="696286" cy="25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530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bldLst>
      <p:bldP spid="18" grpId="0" animBg="1"/>
      <p:bldP spid="19" grpId="0" animBg="1"/>
      <p:bldP spid="20" grpId="0" animBg="1"/>
      <p:bldP spid="2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167</TotalTime>
  <Words>991</Words>
  <Application>Microsoft Office PowerPoint</Application>
  <PresentationFormat>On-screen Show (4:3)</PresentationFormat>
  <Paragraphs>103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Twinkl</vt:lpstr>
      <vt:lpstr>Calibri</vt:lpstr>
      <vt:lpstr>Office Theme</vt:lpstr>
      <vt:lpstr>PowerPoint Presentation</vt:lpstr>
      <vt:lpstr>The Different Types of Teeth</vt:lpstr>
      <vt:lpstr>Different Diets, Different Teeth</vt:lpstr>
      <vt:lpstr>Herbivores</vt:lpstr>
      <vt:lpstr>Carnivores</vt:lpstr>
      <vt:lpstr>Omnivores</vt:lpstr>
      <vt:lpstr>Guess the Animal Quiz</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Jonathan</cp:lastModifiedBy>
  <cp:revision>19</cp:revision>
  <dcterms:created xsi:type="dcterms:W3CDTF">2020-06-23T07:05:46Z</dcterms:created>
  <dcterms:modified xsi:type="dcterms:W3CDTF">2024-01-30T08:36:39Z</dcterms:modified>
</cp:coreProperties>
</file>