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176083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884508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1279363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911669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4275753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210704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359567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47252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625328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3750847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53CE0-6C76-4C45-A7B1-75AF37F3FD37}"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541029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3CE0-6C76-4C45-A7B1-75AF37F3FD37}" type="datetimeFigureOut">
              <a:rPr lang="en-GB" smtClean="0"/>
              <a:pPr/>
              <a:t>24/05/2022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506ED-C5A0-44C2-8D2E-717E08ECDEA0}" type="slidenum">
              <a:rPr lang="en-GB" smtClean="0"/>
              <a:pPr/>
              <a:t>‹#›</a:t>
            </a:fld>
            <a:endParaRPr lang="en-GB"/>
          </a:p>
        </p:txBody>
      </p:sp>
    </p:spTree>
    <p:extLst>
      <p:ext uri="{BB962C8B-B14F-4D97-AF65-F5344CB8AC3E}">
        <p14:creationId xmlns:p14="http://schemas.microsoft.com/office/powerpoint/2010/main" val="374438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C82F71-CB0B-80D3-BF49-C99F94FB006A}"/>
              </a:ext>
            </a:extLst>
          </p:cNvPr>
          <p:cNvSpPr txBox="1">
            <a:spLocks/>
          </p:cNvSpPr>
          <p:nvPr/>
        </p:nvSpPr>
        <p:spPr bwMode="auto">
          <a:xfrm>
            <a:off x="3181349" y="2248628"/>
            <a:ext cx="5829300"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defRPr/>
            </a:pPr>
            <a:r>
              <a:rPr lang="en-US" altLang="en-US" sz="3300" b="1" dirty="0">
                <a:solidFill>
                  <a:srgbClr val="1F497D"/>
                </a:solidFill>
                <a:latin typeface="Cambria" pitchFamily="18" charset="0"/>
                <a:cs typeface="Arial" charset="0"/>
              </a:rPr>
              <a:t>Primary Resource</a:t>
            </a:r>
            <a:endParaRPr lang="en-GB" altLang="en-US" sz="3300" b="1" dirty="0">
              <a:solidFill>
                <a:srgbClr val="1F497D"/>
              </a:solidFill>
              <a:latin typeface="Cambria" pitchFamily="18" charset="0"/>
              <a:cs typeface="Arial" charset="0"/>
            </a:endParaRPr>
          </a:p>
        </p:txBody>
      </p:sp>
      <p:pic>
        <p:nvPicPr>
          <p:cNvPr id="7" name="Picture 17">
            <a:extLst>
              <a:ext uri="{FF2B5EF4-FFF2-40B4-BE49-F238E27FC236}">
                <a16:creationId xmlns:a16="http://schemas.microsoft.com/office/drawing/2014/main" id="{64B3023C-3B8C-DE3F-5817-63584C8E061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5244" y="1546162"/>
            <a:ext cx="810815"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01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6235" y="1006891"/>
            <a:ext cx="10930597" cy="646331"/>
          </a:xfrm>
          <a:prstGeom prst="rect">
            <a:avLst/>
          </a:prstGeom>
          <a:noFill/>
        </p:spPr>
        <p:txBody>
          <a:bodyPr wrap="square" rtlCol="0">
            <a:spAutoFit/>
          </a:bodyPr>
          <a:lstStyle/>
          <a:p>
            <a:r>
              <a:rPr lang="en-GB" sz="3600" b="1" dirty="0">
                <a:solidFill>
                  <a:srgbClr val="C00000"/>
                </a:solidFill>
              </a:rPr>
              <a:t>What do you want to know about our digestive system?</a:t>
            </a:r>
          </a:p>
        </p:txBody>
      </p:sp>
      <p:pic>
        <p:nvPicPr>
          <p:cNvPr id="2050" name="Picture 2" descr="Image result for ap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916" y="2345008"/>
            <a:ext cx="3012168" cy="273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2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30" y="1735408"/>
            <a:ext cx="4862285" cy="2308324"/>
          </a:xfrm>
          <a:prstGeom prst="rect">
            <a:avLst/>
          </a:prstGeom>
          <a:noFill/>
        </p:spPr>
        <p:txBody>
          <a:bodyPr wrap="square" rtlCol="0">
            <a:spAutoFit/>
          </a:bodyPr>
          <a:lstStyle/>
          <a:p>
            <a:r>
              <a:rPr lang="en-GB" sz="3600" b="1" dirty="0">
                <a:solidFill>
                  <a:srgbClr val="C00000"/>
                </a:solidFill>
              </a:rPr>
              <a:t>Once you’ve chewed your food, how long do you think it takes to get to your stomach?</a:t>
            </a:r>
          </a:p>
        </p:txBody>
      </p:sp>
      <p:pic>
        <p:nvPicPr>
          <p:cNvPr id="3074" name="Picture 2" descr="Image result for stom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68253"/>
            <a:ext cx="3201995" cy="2932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451" y="4802889"/>
            <a:ext cx="10930597" cy="461665"/>
          </a:xfrm>
          <a:prstGeom prst="rect">
            <a:avLst/>
          </a:prstGeom>
          <a:noFill/>
        </p:spPr>
        <p:txBody>
          <a:bodyPr wrap="square" rtlCol="0">
            <a:spAutoFit/>
          </a:bodyPr>
          <a:lstStyle/>
          <a:p>
            <a:r>
              <a:rPr lang="en-GB" sz="2400" b="1" dirty="0"/>
              <a:t>Take a small bite of a cracker and chew it up…  Wait for it….</a:t>
            </a:r>
          </a:p>
        </p:txBody>
      </p:sp>
    </p:spTree>
    <p:extLst>
      <p:ext uri="{BB962C8B-B14F-4D97-AF65-F5344CB8AC3E}">
        <p14:creationId xmlns:p14="http://schemas.microsoft.com/office/powerpoint/2010/main" val="1155263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973" y="1801673"/>
            <a:ext cx="4862285" cy="1107996"/>
          </a:xfrm>
          <a:prstGeom prst="rect">
            <a:avLst/>
          </a:prstGeom>
          <a:noFill/>
        </p:spPr>
        <p:txBody>
          <a:bodyPr wrap="square" rtlCol="0">
            <a:spAutoFit/>
          </a:bodyPr>
          <a:lstStyle/>
          <a:p>
            <a:r>
              <a:rPr lang="en-GB" sz="6600" b="1" dirty="0">
                <a:solidFill>
                  <a:srgbClr val="C00000"/>
                </a:solidFill>
              </a:rPr>
              <a:t>6 Seconds!</a:t>
            </a:r>
            <a:endParaRPr lang="en-GB" sz="3600" b="1" dirty="0">
              <a:solidFill>
                <a:srgbClr val="C00000"/>
              </a:solidFill>
            </a:endParaRPr>
          </a:p>
        </p:txBody>
      </p:sp>
      <p:pic>
        <p:nvPicPr>
          <p:cNvPr id="4098" name="Picture 2" descr="Image result for headsta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44" r="15715"/>
          <a:stretch/>
        </p:blipFill>
        <p:spPr bwMode="auto">
          <a:xfrm>
            <a:off x="9253234" y="1793465"/>
            <a:ext cx="2401738" cy="452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781" y="3923436"/>
            <a:ext cx="7582933" cy="1754326"/>
          </a:xfrm>
          <a:prstGeom prst="rect">
            <a:avLst/>
          </a:prstGeom>
          <a:noFill/>
        </p:spPr>
        <p:txBody>
          <a:bodyPr wrap="square" rtlCol="0">
            <a:spAutoFit/>
          </a:bodyPr>
          <a:lstStyle/>
          <a:p>
            <a:r>
              <a:rPr lang="en-GB" sz="3600" b="1" dirty="0">
                <a:solidFill>
                  <a:srgbClr val="C00000"/>
                </a:solidFill>
              </a:rPr>
              <a:t>What if you were upside down – would it take a different amount of time?</a:t>
            </a:r>
          </a:p>
        </p:txBody>
      </p:sp>
      <p:sp>
        <p:nvSpPr>
          <p:cNvPr id="5" name="TextBox 4"/>
          <p:cNvSpPr txBox="1"/>
          <p:nvPr/>
        </p:nvSpPr>
        <p:spPr>
          <a:xfrm>
            <a:off x="1437695" y="5768200"/>
            <a:ext cx="7582933" cy="369332"/>
          </a:xfrm>
          <a:prstGeom prst="rect">
            <a:avLst/>
          </a:prstGeom>
          <a:noFill/>
        </p:spPr>
        <p:txBody>
          <a:bodyPr wrap="square" rtlCol="0">
            <a:spAutoFit/>
          </a:bodyPr>
          <a:lstStyle/>
          <a:p>
            <a:r>
              <a:rPr lang="en-GB" b="1" dirty="0"/>
              <a:t>Still about 6 seconds!</a:t>
            </a:r>
          </a:p>
        </p:txBody>
      </p:sp>
    </p:spTree>
    <p:extLst>
      <p:ext uri="{BB962C8B-B14F-4D97-AF65-F5344CB8AC3E}">
        <p14:creationId xmlns:p14="http://schemas.microsoft.com/office/powerpoint/2010/main" val="2660371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268" y="918979"/>
            <a:ext cx="5362248" cy="5078313"/>
          </a:xfrm>
          <a:prstGeom prst="rect">
            <a:avLst/>
          </a:prstGeom>
          <a:noFill/>
        </p:spPr>
        <p:txBody>
          <a:bodyPr wrap="square" rtlCol="0">
            <a:spAutoFit/>
          </a:bodyPr>
          <a:lstStyle/>
          <a:p>
            <a:r>
              <a:rPr lang="en-GB" sz="3600" b="1" dirty="0">
                <a:solidFill>
                  <a:srgbClr val="C00000"/>
                </a:solidFill>
              </a:rPr>
              <a:t>Food is moved along the </a:t>
            </a:r>
            <a:r>
              <a:rPr lang="en-GB" sz="3600" b="1" u="sng" dirty="0">
                <a:solidFill>
                  <a:srgbClr val="C00000"/>
                </a:solidFill>
              </a:rPr>
              <a:t>oesophagus</a:t>
            </a:r>
            <a:r>
              <a:rPr lang="en-GB" sz="3600" b="1" dirty="0">
                <a:solidFill>
                  <a:srgbClr val="C00000"/>
                </a:solidFill>
              </a:rPr>
              <a:t> (food pipe or gullet) between the mouth and the stomach by the muscles around it. They move in a worm-like motion called </a:t>
            </a:r>
            <a:r>
              <a:rPr lang="en-GB" sz="3600" b="1" u="sng" dirty="0">
                <a:solidFill>
                  <a:srgbClr val="C00000"/>
                </a:solidFill>
              </a:rPr>
              <a:t>peristalsis</a:t>
            </a:r>
            <a:r>
              <a:rPr lang="en-GB" sz="3600" b="1" dirty="0">
                <a:solidFill>
                  <a:srgbClr val="C00000"/>
                </a:solidFill>
              </a:rPr>
              <a:t> and push the food towards the stomach. </a:t>
            </a:r>
          </a:p>
        </p:txBody>
      </p:sp>
      <p:pic>
        <p:nvPicPr>
          <p:cNvPr id="5122" name="Picture 2" descr="Image result for w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8912" y="1415382"/>
            <a:ext cx="4732860" cy="309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73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373" y="974358"/>
            <a:ext cx="4862285" cy="1107996"/>
          </a:xfrm>
          <a:prstGeom prst="rect">
            <a:avLst/>
          </a:prstGeom>
          <a:noFill/>
        </p:spPr>
        <p:txBody>
          <a:bodyPr wrap="square" rtlCol="0">
            <a:spAutoFit/>
          </a:bodyPr>
          <a:lstStyle/>
          <a:p>
            <a:r>
              <a:rPr lang="en-GB" sz="6600" b="1" u="sng" dirty="0">
                <a:solidFill>
                  <a:srgbClr val="C00000"/>
                </a:solidFill>
              </a:rPr>
              <a:t>The Stomach</a:t>
            </a:r>
            <a:endParaRPr lang="en-GB" sz="3600" b="1" u="sng" dirty="0">
              <a:solidFill>
                <a:srgbClr val="C00000"/>
              </a:solidFill>
            </a:endParaRPr>
          </a:p>
        </p:txBody>
      </p:sp>
      <p:sp>
        <p:nvSpPr>
          <p:cNvPr id="5" name="TextBox 4"/>
          <p:cNvSpPr txBox="1"/>
          <p:nvPr/>
        </p:nvSpPr>
        <p:spPr>
          <a:xfrm>
            <a:off x="719238" y="2333685"/>
            <a:ext cx="4665562" cy="3970318"/>
          </a:xfrm>
          <a:prstGeom prst="rect">
            <a:avLst/>
          </a:prstGeom>
          <a:noFill/>
        </p:spPr>
        <p:txBody>
          <a:bodyPr wrap="square" rtlCol="0">
            <a:spAutoFit/>
          </a:bodyPr>
          <a:lstStyle/>
          <a:p>
            <a:r>
              <a:rPr lang="en-GB" sz="3600" b="1" dirty="0">
                <a:solidFill>
                  <a:srgbClr val="C00000"/>
                </a:solidFill>
              </a:rPr>
              <a:t>The acids and enzymes in the stomach break down the food. The muscles surrounding it contract to help churn up the food.</a:t>
            </a:r>
          </a:p>
          <a:p>
            <a:endParaRPr lang="en-GB" sz="3600" b="1" dirty="0">
              <a:solidFill>
                <a:srgbClr val="C00000"/>
              </a:solidFill>
              <a:latin typeface="Bradley Hand ITC" panose="03070402050302030203" pitchFamily="66" charset="0"/>
            </a:endParaRPr>
          </a:p>
        </p:txBody>
      </p:sp>
      <p:grpSp>
        <p:nvGrpSpPr>
          <p:cNvPr id="41" name="Group 40"/>
          <p:cNvGrpSpPr/>
          <p:nvPr/>
        </p:nvGrpSpPr>
        <p:grpSpPr>
          <a:xfrm>
            <a:off x="5788230" y="537029"/>
            <a:ext cx="6142514" cy="5872365"/>
            <a:chOff x="5788230" y="537029"/>
            <a:chExt cx="6142514" cy="5872365"/>
          </a:xfrm>
        </p:grpSpPr>
        <p:sp>
          <p:nvSpPr>
            <p:cNvPr id="31" name="TextBox 30"/>
            <p:cNvSpPr txBox="1"/>
            <p:nvPr/>
          </p:nvSpPr>
          <p:spPr>
            <a:xfrm>
              <a:off x="9768114" y="537029"/>
              <a:ext cx="1857829" cy="461665"/>
            </a:xfrm>
            <a:prstGeom prst="rect">
              <a:avLst/>
            </a:prstGeom>
            <a:noFill/>
          </p:spPr>
          <p:txBody>
            <a:bodyPr wrap="square" rtlCol="0">
              <a:spAutoFit/>
            </a:bodyPr>
            <a:lstStyle/>
            <a:p>
              <a:r>
                <a:rPr lang="en-GB" sz="2400" dirty="0"/>
                <a:t>oesophagus</a:t>
              </a:r>
            </a:p>
          </p:txBody>
        </p:sp>
        <p:grpSp>
          <p:nvGrpSpPr>
            <p:cNvPr id="40" name="Group 39"/>
            <p:cNvGrpSpPr/>
            <p:nvPr/>
          </p:nvGrpSpPr>
          <p:grpSpPr>
            <a:xfrm>
              <a:off x="5788230" y="798286"/>
              <a:ext cx="6142514" cy="5611108"/>
              <a:chOff x="5744686" y="769257"/>
              <a:chExt cx="6142514" cy="5611108"/>
            </a:xfrm>
          </p:grpSpPr>
          <p:pic>
            <p:nvPicPr>
              <p:cNvPr id="30" name="Picture 29" descr="stomach4.png"/>
              <p:cNvPicPr>
                <a:picLocks noChangeAspect="1"/>
              </p:cNvPicPr>
              <p:nvPr/>
            </p:nvPicPr>
            <p:blipFill>
              <a:blip r:embed="rId2" cstate="print"/>
              <a:stretch>
                <a:fillRect/>
              </a:stretch>
            </p:blipFill>
            <p:spPr>
              <a:xfrm>
                <a:off x="5744686" y="775704"/>
                <a:ext cx="4531427" cy="5604661"/>
              </a:xfrm>
              <a:prstGeom prst="rect">
                <a:avLst/>
              </a:prstGeom>
            </p:spPr>
          </p:pic>
          <p:sp>
            <p:nvSpPr>
              <p:cNvPr id="32" name="TextBox 31"/>
              <p:cNvSpPr txBox="1"/>
              <p:nvPr/>
            </p:nvSpPr>
            <p:spPr>
              <a:xfrm>
                <a:off x="9993086" y="2271486"/>
                <a:ext cx="1857829" cy="461665"/>
              </a:xfrm>
              <a:prstGeom prst="rect">
                <a:avLst/>
              </a:prstGeom>
              <a:noFill/>
            </p:spPr>
            <p:txBody>
              <a:bodyPr wrap="square" rtlCol="0">
                <a:spAutoFit/>
              </a:bodyPr>
              <a:lstStyle/>
              <a:p>
                <a:r>
                  <a:rPr lang="en-GB" sz="2400" dirty="0"/>
                  <a:t>stomach</a:t>
                </a:r>
              </a:p>
            </p:txBody>
          </p:sp>
          <p:sp>
            <p:nvSpPr>
              <p:cNvPr id="33" name="TextBox 32"/>
              <p:cNvSpPr txBox="1"/>
              <p:nvPr/>
            </p:nvSpPr>
            <p:spPr>
              <a:xfrm>
                <a:off x="9760857" y="4405086"/>
                <a:ext cx="2126343" cy="830997"/>
              </a:xfrm>
              <a:prstGeom prst="rect">
                <a:avLst/>
              </a:prstGeom>
              <a:noFill/>
            </p:spPr>
            <p:txBody>
              <a:bodyPr wrap="square" rtlCol="0">
                <a:spAutoFit/>
              </a:bodyPr>
              <a:lstStyle/>
              <a:p>
                <a:r>
                  <a:rPr lang="en-GB" sz="2400" dirty="0"/>
                  <a:t>small intestine (ileum)</a:t>
                </a:r>
              </a:p>
            </p:txBody>
          </p:sp>
          <p:cxnSp>
            <p:nvCxnSpPr>
              <p:cNvPr id="35" name="Straight Connector 34"/>
              <p:cNvCxnSpPr/>
              <p:nvPr/>
            </p:nvCxnSpPr>
            <p:spPr>
              <a:xfrm flipH="1">
                <a:off x="7866743" y="769257"/>
                <a:ext cx="1857828" cy="3483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1"/>
              </p:cNvCxnSpPr>
              <p:nvPr/>
            </p:nvCxnSpPr>
            <p:spPr>
              <a:xfrm flipH="1">
                <a:off x="8839200" y="2502319"/>
                <a:ext cx="1153886" cy="86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142514" y="4731657"/>
                <a:ext cx="1553029" cy="1146629"/>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55149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344" y="868445"/>
            <a:ext cx="7902246" cy="1107996"/>
          </a:xfrm>
          <a:prstGeom prst="rect">
            <a:avLst/>
          </a:prstGeom>
          <a:noFill/>
        </p:spPr>
        <p:txBody>
          <a:bodyPr wrap="square" rtlCol="0">
            <a:spAutoFit/>
          </a:bodyPr>
          <a:lstStyle/>
          <a:p>
            <a:r>
              <a:rPr lang="en-GB" sz="6600" b="1" u="sng" dirty="0">
                <a:solidFill>
                  <a:srgbClr val="C00000"/>
                </a:solidFill>
              </a:rPr>
              <a:t>The Small Intestine</a:t>
            </a:r>
            <a:endParaRPr lang="en-GB" sz="3600" b="1" u="sng" dirty="0">
              <a:solidFill>
                <a:srgbClr val="C00000"/>
              </a:solidFill>
            </a:endParaRPr>
          </a:p>
        </p:txBody>
      </p:sp>
      <p:sp>
        <p:nvSpPr>
          <p:cNvPr id="5" name="TextBox 4"/>
          <p:cNvSpPr txBox="1"/>
          <p:nvPr/>
        </p:nvSpPr>
        <p:spPr>
          <a:xfrm>
            <a:off x="4812267" y="1902797"/>
            <a:ext cx="7205562" cy="4955203"/>
          </a:xfrm>
          <a:prstGeom prst="rect">
            <a:avLst/>
          </a:prstGeom>
          <a:noFill/>
        </p:spPr>
        <p:txBody>
          <a:bodyPr wrap="square" rtlCol="0">
            <a:spAutoFit/>
          </a:bodyPr>
          <a:lstStyle/>
          <a:p>
            <a:r>
              <a:rPr lang="en-GB" sz="2800" b="1" dirty="0">
                <a:solidFill>
                  <a:srgbClr val="C00000"/>
                </a:solidFill>
              </a:rPr>
              <a:t>The partially digested food then moves from the stomach to the small intestine. It takes about 20 minutes for your chewed up food to travel from your mouth to here. The small intestine does most of the work – almost all of the digestion and absorption of nutrients and minerals happens here. The remains of the food move along the intestine by peristalsis, just like it does through the oesophagus. It is about 7 metres long!</a:t>
            </a:r>
          </a:p>
          <a:p>
            <a:endParaRPr lang="en-GB" sz="3600" b="1" dirty="0">
              <a:solidFill>
                <a:srgbClr val="C00000"/>
              </a:solidFill>
              <a:latin typeface="Bradley Hand ITC" panose="03070402050302030203" pitchFamily="66" charset="0"/>
            </a:endParaRPr>
          </a:p>
        </p:txBody>
      </p:sp>
      <p:pic>
        <p:nvPicPr>
          <p:cNvPr id="7170" name="Picture 2" descr="Image result for small intest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28" r="16667"/>
          <a:stretch/>
        </p:blipFill>
        <p:spPr bwMode="auto">
          <a:xfrm>
            <a:off x="333830" y="1902797"/>
            <a:ext cx="4078514"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0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516" y="810388"/>
            <a:ext cx="7024913" cy="1107996"/>
          </a:xfrm>
          <a:prstGeom prst="rect">
            <a:avLst/>
          </a:prstGeom>
          <a:noFill/>
        </p:spPr>
        <p:txBody>
          <a:bodyPr wrap="square" rtlCol="0">
            <a:spAutoFit/>
          </a:bodyPr>
          <a:lstStyle/>
          <a:p>
            <a:r>
              <a:rPr lang="en-GB" sz="6600" b="1" u="sng" dirty="0">
                <a:solidFill>
                  <a:srgbClr val="C00000"/>
                </a:solidFill>
              </a:rPr>
              <a:t>The Large Intestine</a:t>
            </a:r>
            <a:endParaRPr lang="en-GB" sz="3600" b="1" u="sng" dirty="0">
              <a:solidFill>
                <a:srgbClr val="C00000"/>
              </a:solidFill>
            </a:endParaRPr>
          </a:p>
        </p:txBody>
      </p:sp>
      <p:sp>
        <p:nvSpPr>
          <p:cNvPr id="5" name="TextBox 4"/>
          <p:cNvSpPr txBox="1"/>
          <p:nvPr/>
        </p:nvSpPr>
        <p:spPr>
          <a:xfrm>
            <a:off x="4812267" y="1902797"/>
            <a:ext cx="7205562" cy="954107"/>
          </a:xfrm>
          <a:prstGeom prst="rect">
            <a:avLst/>
          </a:prstGeom>
          <a:noFill/>
        </p:spPr>
        <p:txBody>
          <a:bodyPr wrap="square" rtlCol="0">
            <a:spAutoFit/>
          </a:bodyPr>
          <a:lstStyle/>
          <a:p>
            <a:r>
              <a:rPr lang="en-GB" sz="2800" b="1" dirty="0">
                <a:solidFill>
                  <a:srgbClr val="C00000"/>
                </a:solidFill>
              </a:rPr>
              <a:t>If the small intestine is 7 metres long, how long do you think the large intestine is?</a:t>
            </a:r>
          </a:p>
        </p:txBody>
      </p:sp>
      <p:sp>
        <p:nvSpPr>
          <p:cNvPr id="6" name="TextBox 5"/>
          <p:cNvSpPr txBox="1"/>
          <p:nvPr/>
        </p:nvSpPr>
        <p:spPr>
          <a:xfrm>
            <a:off x="4760686" y="3206115"/>
            <a:ext cx="7205562" cy="2677656"/>
          </a:xfrm>
          <a:prstGeom prst="rect">
            <a:avLst/>
          </a:prstGeom>
          <a:noFill/>
        </p:spPr>
        <p:txBody>
          <a:bodyPr wrap="square" rtlCol="0">
            <a:spAutoFit/>
          </a:bodyPr>
          <a:lstStyle/>
          <a:p>
            <a:r>
              <a:rPr lang="en-GB" sz="2800" b="1" dirty="0">
                <a:solidFill>
                  <a:srgbClr val="C00000"/>
                </a:solidFill>
              </a:rPr>
              <a:t>It is actually only 1.5 metres long. It is called the large intestine because it is a lot wider than the small intestine. It is the final stage of the digestive system. The last of the water is absorbed, and the waste hardens and forms faeces (poo).</a:t>
            </a:r>
          </a:p>
        </p:txBody>
      </p:sp>
      <p:grpSp>
        <p:nvGrpSpPr>
          <p:cNvPr id="19" name="Group 18"/>
          <p:cNvGrpSpPr/>
          <p:nvPr/>
        </p:nvGrpSpPr>
        <p:grpSpPr>
          <a:xfrm>
            <a:off x="224887" y="638629"/>
            <a:ext cx="4553674" cy="5734110"/>
            <a:chOff x="224887" y="638629"/>
            <a:chExt cx="4553674" cy="5734110"/>
          </a:xfrm>
        </p:grpSpPr>
        <p:pic>
          <p:nvPicPr>
            <p:cNvPr id="10" name="Picture 9" descr="largeintestine2.png"/>
            <p:cNvPicPr>
              <a:picLocks noChangeAspect="1"/>
            </p:cNvPicPr>
            <p:nvPr/>
          </p:nvPicPr>
          <p:blipFill>
            <a:blip r:embed="rId2" cstate="print"/>
            <a:stretch>
              <a:fillRect/>
            </a:stretch>
          </p:blipFill>
          <p:spPr>
            <a:xfrm>
              <a:off x="224887" y="1298936"/>
              <a:ext cx="4553674" cy="4913177"/>
            </a:xfrm>
            <a:prstGeom prst="rect">
              <a:avLst/>
            </a:prstGeom>
          </p:spPr>
        </p:pic>
        <p:grpSp>
          <p:nvGrpSpPr>
            <p:cNvPr id="18" name="Group 17"/>
            <p:cNvGrpSpPr/>
            <p:nvPr/>
          </p:nvGrpSpPr>
          <p:grpSpPr>
            <a:xfrm>
              <a:off x="486229" y="638629"/>
              <a:ext cx="2648857" cy="5734110"/>
              <a:chOff x="486229" y="638629"/>
              <a:chExt cx="2648857" cy="5734110"/>
            </a:xfrm>
          </p:grpSpPr>
          <p:sp>
            <p:nvSpPr>
              <p:cNvPr id="11" name="TextBox 10"/>
              <p:cNvSpPr txBox="1"/>
              <p:nvPr/>
            </p:nvSpPr>
            <p:spPr>
              <a:xfrm>
                <a:off x="580571" y="638629"/>
                <a:ext cx="2554515" cy="400110"/>
              </a:xfrm>
              <a:prstGeom prst="rect">
                <a:avLst/>
              </a:prstGeom>
              <a:noFill/>
            </p:spPr>
            <p:txBody>
              <a:bodyPr wrap="square" rtlCol="0">
                <a:spAutoFit/>
              </a:bodyPr>
              <a:lstStyle/>
              <a:p>
                <a:r>
                  <a:rPr lang="en-GB" sz="2000" dirty="0"/>
                  <a:t>large intestine</a:t>
                </a:r>
              </a:p>
            </p:txBody>
          </p:sp>
          <p:sp>
            <p:nvSpPr>
              <p:cNvPr id="12" name="TextBox 11"/>
              <p:cNvSpPr txBox="1"/>
              <p:nvPr/>
            </p:nvSpPr>
            <p:spPr>
              <a:xfrm>
                <a:off x="486229" y="5972629"/>
                <a:ext cx="2554515" cy="400110"/>
              </a:xfrm>
              <a:prstGeom prst="rect">
                <a:avLst/>
              </a:prstGeom>
              <a:noFill/>
            </p:spPr>
            <p:txBody>
              <a:bodyPr wrap="square" rtlCol="0">
                <a:spAutoFit/>
              </a:bodyPr>
              <a:lstStyle/>
              <a:p>
                <a:r>
                  <a:rPr lang="en-GB" sz="2000" dirty="0"/>
                  <a:t>small intestine</a:t>
                </a:r>
              </a:p>
            </p:txBody>
          </p:sp>
          <p:cxnSp>
            <p:nvCxnSpPr>
              <p:cNvPr id="14" name="Straight Connector 13"/>
              <p:cNvCxnSpPr/>
              <p:nvPr/>
            </p:nvCxnSpPr>
            <p:spPr>
              <a:xfrm>
                <a:off x="1146629" y="986971"/>
                <a:ext cx="580571" cy="12046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91771" y="4528457"/>
                <a:ext cx="493486" cy="1494972"/>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02540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838" y="547226"/>
            <a:ext cx="11632419" cy="769441"/>
          </a:xfrm>
          <a:prstGeom prst="rect">
            <a:avLst/>
          </a:prstGeom>
          <a:noFill/>
        </p:spPr>
        <p:txBody>
          <a:bodyPr wrap="square" rtlCol="0">
            <a:spAutoFit/>
          </a:bodyPr>
          <a:lstStyle/>
          <a:p>
            <a:r>
              <a:rPr lang="en-GB" sz="4400" b="1" dirty="0">
                <a:solidFill>
                  <a:srgbClr val="C00000"/>
                </a:solidFill>
              </a:rPr>
              <a:t>What is the result of a healthy digestive system?</a:t>
            </a:r>
            <a:endParaRPr lang="en-GB" sz="2000" b="1" dirty="0">
              <a:solidFill>
                <a:srgbClr val="C00000"/>
              </a:solidFill>
            </a:endParaRPr>
          </a:p>
        </p:txBody>
      </p:sp>
      <p:sp>
        <p:nvSpPr>
          <p:cNvPr id="6" name="TextBox 5"/>
          <p:cNvSpPr txBox="1"/>
          <p:nvPr/>
        </p:nvSpPr>
        <p:spPr>
          <a:xfrm>
            <a:off x="1095940" y="1635674"/>
            <a:ext cx="2830285" cy="3108543"/>
          </a:xfrm>
          <a:prstGeom prst="rect">
            <a:avLst/>
          </a:prstGeom>
          <a:noFill/>
        </p:spPr>
        <p:txBody>
          <a:bodyPr wrap="square" rtlCol="0">
            <a:spAutoFit/>
          </a:bodyPr>
          <a:lstStyle/>
          <a:p>
            <a:r>
              <a:rPr lang="en-GB" sz="2800" b="1" dirty="0">
                <a:solidFill>
                  <a:srgbClr val="C00000"/>
                </a:solidFill>
              </a:rPr>
              <a:t>A healthy body!</a:t>
            </a:r>
          </a:p>
          <a:p>
            <a:endParaRPr lang="en-GB" sz="2800" b="1" dirty="0">
              <a:solidFill>
                <a:srgbClr val="C00000"/>
              </a:solidFill>
            </a:endParaRPr>
          </a:p>
          <a:p>
            <a:r>
              <a:rPr lang="en-GB" sz="2800" b="1" dirty="0">
                <a:solidFill>
                  <a:srgbClr val="C00000"/>
                </a:solidFill>
              </a:rPr>
              <a:t>Your digestive system turns the food you eat in to the fuel that your body needs.</a:t>
            </a:r>
          </a:p>
        </p:txBody>
      </p:sp>
      <p:pic>
        <p:nvPicPr>
          <p:cNvPr id="8194" name="Picture 2" descr="Image result for healthy f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933" y="1666245"/>
            <a:ext cx="5933149" cy="387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84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340</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Bradley Hand ITC</vt:lpstr>
      <vt:lpstr>Calibri</vt:lpstr>
      <vt:lpstr>Calibri Light</vt:lpstr>
      <vt:lpstr>Cambria</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Kimberley</dc:creator>
  <cp:lastModifiedBy>Desk</cp:lastModifiedBy>
  <cp:revision>48</cp:revision>
  <dcterms:created xsi:type="dcterms:W3CDTF">2016-12-03T11:31:34Z</dcterms:created>
  <dcterms:modified xsi:type="dcterms:W3CDTF">2022-05-24T18:30:52Z</dcterms:modified>
</cp:coreProperties>
</file>