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6" r:id="rId3"/>
    <p:sldId id="269" r:id="rId4"/>
    <p:sldId id="267" r:id="rId5"/>
    <p:sldId id="258" r:id="rId6"/>
    <p:sldId id="264" r:id="rId7"/>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40" autoAdjust="0"/>
  </p:normalViewPr>
  <p:slideViewPr>
    <p:cSldViewPr>
      <p:cViewPr varScale="1">
        <p:scale>
          <a:sx n="96" d="100"/>
          <a:sy n="96" d="100"/>
        </p:scale>
        <p:origin x="1349"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902864B9-2B65-4166-9749-6363D4AC8384}" type="datetimeFigureOut">
              <a:rPr lang="en-GB" smtClean="0"/>
              <a:t>30/07/2019</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1406092F-F2EE-44D1-93A7-17959831B9A2}" type="slidenum">
              <a:rPr lang="en-GB" smtClean="0"/>
              <a:t>‹#›</a:t>
            </a:fld>
            <a:endParaRPr lang="en-GB"/>
          </a:p>
        </p:txBody>
      </p:sp>
    </p:spTree>
    <p:extLst>
      <p:ext uri="{BB962C8B-B14F-4D97-AF65-F5344CB8AC3E}">
        <p14:creationId xmlns:p14="http://schemas.microsoft.com/office/powerpoint/2010/main" val="115120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06092F-F2EE-44D1-93A7-17959831B9A2}" type="slidenum">
              <a:rPr lang="en-GB" smtClean="0"/>
              <a:t>1</a:t>
            </a:fld>
            <a:endParaRPr lang="en-GB"/>
          </a:p>
        </p:txBody>
      </p:sp>
    </p:spTree>
    <p:extLst>
      <p:ext uri="{BB962C8B-B14F-4D97-AF65-F5344CB8AC3E}">
        <p14:creationId xmlns:p14="http://schemas.microsoft.com/office/powerpoint/2010/main" val="2532241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06092F-F2EE-44D1-93A7-17959831B9A2}" type="slidenum">
              <a:rPr lang="en-GB" smtClean="0"/>
              <a:t>2</a:t>
            </a:fld>
            <a:endParaRPr lang="en-GB"/>
          </a:p>
        </p:txBody>
      </p:sp>
    </p:spTree>
    <p:extLst>
      <p:ext uri="{BB962C8B-B14F-4D97-AF65-F5344CB8AC3E}">
        <p14:creationId xmlns:p14="http://schemas.microsoft.com/office/powerpoint/2010/main" val="2774444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06092F-F2EE-44D1-93A7-17959831B9A2}" type="slidenum">
              <a:rPr lang="en-GB" smtClean="0"/>
              <a:t>4</a:t>
            </a:fld>
            <a:endParaRPr lang="en-GB"/>
          </a:p>
        </p:txBody>
      </p:sp>
    </p:spTree>
    <p:extLst>
      <p:ext uri="{BB962C8B-B14F-4D97-AF65-F5344CB8AC3E}">
        <p14:creationId xmlns:p14="http://schemas.microsoft.com/office/powerpoint/2010/main" val="684471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Dave is moving to St. Helens</a:t>
            </a:r>
            <a:r>
              <a:rPr lang="en-GB" baseline="0" dirty="0"/>
              <a:t> but doesn’t know which zone to move to. So we are going to help him decide by learning about his life and applying our knowledge of the Burgess model and zones. </a:t>
            </a:r>
            <a:endParaRPr lang="en-GB" dirty="0"/>
          </a:p>
        </p:txBody>
      </p:sp>
      <p:sp>
        <p:nvSpPr>
          <p:cNvPr id="4" name="Slide Number Placeholder 3"/>
          <p:cNvSpPr>
            <a:spLocks noGrp="1"/>
          </p:cNvSpPr>
          <p:nvPr>
            <p:ph type="sldNum" sz="quarter" idx="10"/>
          </p:nvPr>
        </p:nvSpPr>
        <p:spPr/>
        <p:txBody>
          <a:bodyPr/>
          <a:lstStyle/>
          <a:p>
            <a:fld id="{1406092F-F2EE-44D1-93A7-17959831B9A2}" type="slidenum">
              <a:rPr lang="en-GB" smtClean="0"/>
              <a:t>5</a:t>
            </a:fld>
            <a:endParaRPr lang="en-GB"/>
          </a:p>
        </p:txBody>
      </p:sp>
    </p:spTree>
    <p:extLst>
      <p:ext uri="{BB962C8B-B14F-4D97-AF65-F5344CB8AC3E}">
        <p14:creationId xmlns:p14="http://schemas.microsoft.com/office/powerpoint/2010/main" val="3303996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06092F-F2EE-44D1-93A7-17959831B9A2}" type="slidenum">
              <a:rPr lang="en-GB" smtClean="0"/>
              <a:t>6</a:t>
            </a:fld>
            <a:endParaRPr lang="en-GB"/>
          </a:p>
        </p:txBody>
      </p:sp>
    </p:spTree>
    <p:extLst>
      <p:ext uri="{BB962C8B-B14F-4D97-AF65-F5344CB8AC3E}">
        <p14:creationId xmlns:p14="http://schemas.microsoft.com/office/powerpoint/2010/main" val="3285625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572030-4401-49C7-B430-3B029ADB4EA0}" type="datetimeFigureOut">
              <a:rPr lang="en-GB" smtClean="0"/>
              <a:pPr/>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AB4A6C-0826-4B95-99EB-E8841CF3EBBD}" type="slidenum">
              <a:rPr lang="en-GB" smtClean="0"/>
              <a:pPr/>
              <a:t>‹#›</a:t>
            </a:fld>
            <a:endParaRPr lang="en-GB"/>
          </a:p>
        </p:txBody>
      </p:sp>
    </p:spTree>
    <p:extLst>
      <p:ext uri="{BB962C8B-B14F-4D97-AF65-F5344CB8AC3E}">
        <p14:creationId xmlns:p14="http://schemas.microsoft.com/office/powerpoint/2010/main" val="1858783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572030-4401-49C7-B430-3B029ADB4EA0}" type="datetimeFigureOut">
              <a:rPr lang="en-GB" smtClean="0"/>
              <a:pPr/>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AB4A6C-0826-4B95-99EB-E8841CF3EBBD}" type="slidenum">
              <a:rPr lang="en-GB" smtClean="0"/>
              <a:pPr/>
              <a:t>‹#›</a:t>
            </a:fld>
            <a:endParaRPr lang="en-GB"/>
          </a:p>
        </p:txBody>
      </p:sp>
    </p:spTree>
    <p:extLst>
      <p:ext uri="{BB962C8B-B14F-4D97-AF65-F5344CB8AC3E}">
        <p14:creationId xmlns:p14="http://schemas.microsoft.com/office/powerpoint/2010/main" val="390007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572030-4401-49C7-B430-3B029ADB4EA0}" type="datetimeFigureOut">
              <a:rPr lang="en-GB" smtClean="0"/>
              <a:pPr/>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AB4A6C-0826-4B95-99EB-E8841CF3EBBD}" type="slidenum">
              <a:rPr lang="en-GB" smtClean="0"/>
              <a:pPr/>
              <a:t>‹#›</a:t>
            </a:fld>
            <a:endParaRPr lang="en-GB"/>
          </a:p>
        </p:txBody>
      </p:sp>
    </p:spTree>
    <p:extLst>
      <p:ext uri="{BB962C8B-B14F-4D97-AF65-F5344CB8AC3E}">
        <p14:creationId xmlns:p14="http://schemas.microsoft.com/office/powerpoint/2010/main" val="210171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572030-4401-49C7-B430-3B029ADB4EA0}" type="datetimeFigureOut">
              <a:rPr lang="en-GB" smtClean="0"/>
              <a:pPr/>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AB4A6C-0826-4B95-99EB-E8841CF3EBBD}" type="slidenum">
              <a:rPr lang="en-GB" smtClean="0"/>
              <a:pPr/>
              <a:t>‹#›</a:t>
            </a:fld>
            <a:endParaRPr lang="en-GB"/>
          </a:p>
        </p:txBody>
      </p:sp>
    </p:spTree>
    <p:extLst>
      <p:ext uri="{BB962C8B-B14F-4D97-AF65-F5344CB8AC3E}">
        <p14:creationId xmlns:p14="http://schemas.microsoft.com/office/powerpoint/2010/main" val="174671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72030-4401-49C7-B430-3B029ADB4EA0}" type="datetimeFigureOut">
              <a:rPr lang="en-GB" smtClean="0"/>
              <a:pPr/>
              <a:t>30/07/2019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AB4A6C-0826-4B95-99EB-E8841CF3EBBD}" type="slidenum">
              <a:rPr lang="en-GB" smtClean="0"/>
              <a:pPr/>
              <a:t>‹#›</a:t>
            </a:fld>
            <a:endParaRPr lang="en-GB"/>
          </a:p>
        </p:txBody>
      </p:sp>
    </p:spTree>
    <p:extLst>
      <p:ext uri="{BB962C8B-B14F-4D97-AF65-F5344CB8AC3E}">
        <p14:creationId xmlns:p14="http://schemas.microsoft.com/office/powerpoint/2010/main" val="2309993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572030-4401-49C7-B430-3B029ADB4EA0}" type="datetimeFigureOut">
              <a:rPr lang="en-GB" smtClean="0"/>
              <a:pPr/>
              <a:t>30/07/2019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AB4A6C-0826-4B95-99EB-E8841CF3EBBD}" type="slidenum">
              <a:rPr lang="en-GB" smtClean="0"/>
              <a:pPr/>
              <a:t>‹#›</a:t>
            </a:fld>
            <a:endParaRPr lang="en-GB"/>
          </a:p>
        </p:txBody>
      </p:sp>
    </p:spTree>
    <p:extLst>
      <p:ext uri="{BB962C8B-B14F-4D97-AF65-F5344CB8AC3E}">
        <p14:creationId xmlns:p14="http://schemas.microsoft.com/office/powerpoint/2010/main" val="271863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572030-4401-49C7-B430-3B029ADB4EA0}" type="datetimeFigureOut">
              <a:rPr lang="en-GB" smtClean="0"/>
              <a:pPr/>
              <a:t>30/07/2019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AB4A6C-0826-4B95-99EB-E8841CF3EBBD}" type="slidenum">
              <a:rPr lang="en-GB" smtClean="0"/>
              <a:pPr/>
              <a:t>‹#›</a:t>
            </a:fld>
            <a:endParaRPr lang="en-GB"/>
          </a:p>
        </p:txBody>
      </p:sp>
    </p:spTree>
    <p:extLst>
      <p:ext uri="{BB962C8B-B14F-4D97-AF65-F5344CB8AC3E}">
        <p14:creationId xmlns:p14="http://schemas.microsoft.com/office/powerpoint/2010/main" val="3276766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572030-4401-49C7-B430-3B029ADB4EA0}" type="datetimeFigureOut">
              <a:rPr lang="en-GB" smtClean="0"/>
              <a:pPr/>
              <a:t>30/07/2019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AB4A6C-0826-4B95-99EB-E8841CF3EBBD}" type="slidenum">
              <a:rPr lang="en-GB" smtClean="0"/>
              <a:pPr/>
              <a:t>‹#›</a:t>
            </a:fld>
            <a:endParaRPr lang="en-GB"/>
          </a:p>
        </p:txBody>
      </p:sp>
    </p:spTree>
    <p:extLst>
      <p:ext uri="{BB962C8B-B14F-4D97-AF65-F5344CB8AC3E}">
        <p14:creationId xmlns:p14="http://schemas.microsoft.com/office/powerpoint/2010/main" val="63669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572030-4401-49C7-B430-3B029ADB4EA0}" type="datetimeFigureOut">
              <a:rPr lang="en-GB" smtClean="0"/>
              <a:pPr/>
              <a:t>30/07/2019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AB4A6C-0826-4B95-99EB-E8841CF3EBBD}" type="slidenum">
              <a:rPr lang="en-GB" smtClean="0"/>
              <a:pPr/>
              <a:t>‹#›</a:t>
            </a:fld>
            <a:endParaRPr lang="en-GB"/>
          </a:p>
        </p:txBody>
      </p:sp>
    </p:spTree>
    <p:extLst>
      <p:ext uri="{BB962C8B-B14F-4D97-AF65-F5344CB8AC3E}">
        <p14:creationId xmlns:p14="http://schemas.microsoft.com/office/powerpoint/2010/main" val="1723828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572030-4401-49C7-B430-3B029ADB4EA0}" type="datetimeFigureOut">
              <a:rPr lang="en-GB" smtClean="0"/>
              <a:pPr/>
              <a:t>30/07/2019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AB4A6C-0826-4B95-99EB-E8841CF3EBBD}" type="slidenum">
              <a:rPr lang="en-GB" smtClean="0"/>
              <a:pPr/>
              <a:t>‹#›</a:t>
            </a:fld>
            <a:endParaRPr lang="en-GB"/>
          </a:p>
        </p:txBody>
      </p:sp>
    </p:spTree>
    <p:extLst>
      <p:ext uri="{BB962C8B-B14F-4D97-AF65-F5344CB8AC3E}">
        <p14:creationId xmlns:p14="http://schemas.microsoft.com/office/powerpoint/2010/main" val="387704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572030-4401-49C7-B430-3B029ADB4EA0}" type="datetimeFigureOut">
              <a:rPr lang="en-GB" smtClean="0"/>
              <a:pPr/>
              <a:t>30/07/2019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AB4A6C-0826-4B95-99EB-E8841CF3EBBD}" type="slidenum">
              <a:rPr lang="en-GB" smtClean="0"/>
              <a:pPr/>
              <a:t>‹#›</a:t>
            </a:fld>
            <a:endParaRPr lang="en-GB"/>
          </a:p>
        </p:txBody>
      </p:sp>
    </p:spTree>
    <p:extLst>
      <p:ext uri="{BB962C8B-B14F-4D97-AF65-F5344CB8AC3E}">
        <p14:creationId xmlns:p14="http://schemas.microsoft.com/office/powerpoint/2010/main" val="22933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572030-4401-49C7-B430-3B029ADB4EA0}" type="datetimeFigureOut">
              <a:rPr lang="en-GB" smtClean="0"/>
              <a:pPr/>
              <a:t>30/07/2019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B4A6C-0826-4B95-99EB-E8841CF3EBBD}" type="slidenum">
              <a:rPr lang="en-GB" smtClean="0"/>
              <a:pPr/>
              <a:t>‹#›</a:t>
            </a:fld>
            <a:endParaRPr lang="en-GB"/>
          </a:p>
        </p:txBody>
      </p:sp>
    </p:spTree>
    <p:extLst>
      <p:ext uri="{BB962C8B-B14F-4D97-AF65-F5344CB8AC3E}">
        <p14:creationId xmlns:p14="http://schemas.microsoft.com/office/powerpoint/2010/main" val="363857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online-stopwatch.com/classroom-timers/" TargetMode="External"/><Relationship Id="rId5" Type="http://schemas.openxmlformats.org/officeDocument/2006/relationships/image" Target="../media/image16.jpeg"/><Relationship Id="rId4" Type="http://schemas.openxmlformats.org/officeDocument/2006/relationships/hyperlink" Target="http://www.google.co.uk/url?sa=i&amp;rct=j&amp;q=&amp;esrc=s&amp;frm=1&amp;source=images&amp;cd=&amp;cad=rja&amp;uact=8&amp;ved=0CAcQjRw&amp;url=http://naldzgraphics.net/freelancing/how-freelancers-can-do-single-tasking-and-multi-tasking-rightly/&amp;ei=C-NHVcrxNaKR7AaMiYB4&amp;bvm=bv.92291466,d.ZGU&amp;psig=AFQjCNHgU7Ykqcp0v609uvKfUtGQ1iWMOg&amp;ust=14308609115308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218527"/>
            <a:ext cx="7488832" cy="4578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rot="21421306">
            <a:off x="698491" y="5085857"/>
            <a:ext cx="7716898" cy="1311909"/>
          </a:xfrm>
          <a:prstGeom prst="rect">
            <a:avLst/>
          </a:prstGeom>
          <a:gradFill rotWithShape="1">
            <a:gsLst>
              <a:gs pos="0">
                <a:schemeClr val="accent5">
                  <a:tint val="50000"/>
                  <a:satMod val="300000"/>
                  <a:alpha val="49000"/>
                </a:schemeClr>
              </a:gs>
              <a:gs pos="35000">
                <a:schemeClr val="accent5">
                  <a:tint val="37000"/>
                  <a:satMod val="300000"/>
                  <a:alpha val="52000"/>
                </a:schemeClr>
              </a:gs>
              <a:gs pos="100000">
                <a:schemeClr val="accent5">
                  <a:tint val="15000"/>
                  <a:satMod val="350000"/>
                  <a:alpha val="69000"/>
                </a:schemeClr>
              </a:gs>
            </a:gsLst>
            <a:lin ang="16200000" scaled="1"/>
          </a:gra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b="1" i="1" spc="600" dirty="0">
                <a:solidFill>
                  <a:schemeClr val="tx2">
                    <a:lumMod val="50000"/>
                  </a:schemeClr>
                </a:solidFill>
              </a:rPr>
              <a:t>Name 5 things that people might look for when choosing where to live…</a:t>
            </a:r>
          </a:p>
        </p:txBody>
      </p:sp>
    </p:spTree>
    <p:extLst>
      <p:ext uri="{BB962C8B-B14F-4D97-AF65-F5344CB8AC3E}">
        <p14:creationId xmlns:p14="http://schemas.microsoft.com/office/powerpoint/2010/main" val="345637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4673" y="3861048"/>
            <a:ext cx="5328592" cy="284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63806">
            <a:off x="4460029" y="2963089"/>
            <a:ext cx="3178665" cy="238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79512" y="2924944"/>
            <a:ext cx="3912096" cy="2609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157889">
            <a:off x="123064" y="321795"/>
            <a:ext cx="4191000" cy="2573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80320">
            <a:off x="4423208" y="281813"/>
            <a:ext cx="4538686" cy="2844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rot="21348254">
            <a:off x="-187933" y="2345330"/>
            <a:ext cx="9594232" cy="1470025"/>
          </a:xfrm>
          <a:gradFill>
            <a:gsLst>
              <a:gs pos="0">
                <a:schemeClr val="accent5">
                  <a:tint val="50000"/>
                  <a:satMod val="300000"/>
                  <a:alpha val="49000"/>
                </a:schemeClr>
              </a:gs>
              <a:gs pos="35000">
                <a:schemeClr val="accent5">
                  <a:tint val="37000"/>
                  <a:satMod val="300000"/>
                  <a:alpha val="52000"/>
                </a:schemeClr>
              </a:gs>
              <a:gs pos="100000">
                <a:schemeClr val="accent5">
                  <a:tint val="15000"/>
                  <a:satMod val="350000"/>
                  <a:alpha val="69000"/>
                </a:schemeClr>
              </a:gs>
            </a:gsLst>
          </a:gradFill>
        </p:spPr>
        <p:style>
          <a:lnRef idx="1">
            <a:schemeClr val="accent5"/>
          </a:lnRef>
          <a:fillRef idx="2">
            <a:schemeClr val="accent5"/>
          </a:fillRef>
          <a:effectRef idx="1">
            <a:schemeClr val="accent5"/>
          </a:effectRef>
          <a:fontRef idx="minor">
            <a:schemeClr val="dk1"/>
          </a:fontRef>
        </p:style>
        <p:txBody>
          <a:bodyPr/>
          <a:lstStyle/>
          <a:p>
            <a:r>
              <a:rPr lang="en-GB" b="1" i="1" spc="600" dirty="0">
                <a:solidFill>
                  <a:schemeClr val="tx2">
                    <a:lumMod val="50000"/>
                  </a:schemeClr>
                </a:solidFill>
              </a:rPr>
              <a:t>Where should Dave move to?</a:t>
            </a:r>
          </a:p>
        </p:txBody>
      </p:sp>
      <p:sp>
        <p:nvSpPr>
          <p:cNvPr id="3" name="Subtitle 2"/>
          <p:cNvSpPr>
            <a:spLocks noGrp="1"/>
          </p:cNvSpPr>
          <p:nvPr>
            <p:ph type="subTitle" idx="1"/>
          </p:nvPr>
        </p:nvSpPr>
        <p:spPr>
          <a:xfrm>
            <a:off x="0" y="5517232"/>
            <a:ext cx="3419872" cy="1340768"/>
          </a:xfrm>
        </p:spPr>
        <p:txBody>
          <a:bodyPr>
            <a:normAutofit/>
          </a:bodyPr>
          <a:lstStyle/>
          <a:p>
            <a:pPr algn="l"/>
            <a:r>
              <a:rPr lang="en-GB" sz="1200" dirty="0">
                <a:solidFill>
                  <a:schemeClr val="tx1"/>
                </a:solidFill>
              </a:rPr>
              <a:t>Lesson Objectives: </a:t>
            </a:r>
          </a:p>
          <a:p>
            <a:pPr algn="l"/>
            <a:r>
              <a:rPr lang="en-GB" sz="1200" dirty="0">
                <a:solidFill>
                  <a:schemeClr val="tx1"/>
                </a:solidFill>
              </a:rPr>
              <a:t>- To be able to decide the area that is best for Dave to move to.</a:t>
            </a:r>
          </a:p>
          <a:p>
            <a:pPr algn="l"/>
            <a:r>
              <a:rPr lang="en-GB" sz="1200" dirty="0">
                <a:solidFill>
                  <a:schemeClr val="tx1"/>
                </a:solidFill>
              </a:rPr>
              <a:t>- To understand what factors affect people’s choice of settlement.</a:t>
            </a:r>
          </a:p>
        </p:txBody>
      </p:sp>
    </p:spTree>
    <p:extLst>
      <p:ext uri="{BB962C8B-B14F-4D97-AF65-F5344CB8AC3E}">
        <p14:creationId xmlns:p14="http://schemas.microsoft.com/office/powerpoint/2010/main" val="1231515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468313" y="260350"/>
            <a:ext cx="82089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3200" b="1" u="sng" dirty="0">
                <a:latin typeface="Comic Sans MS" panose="030F0702030302020204" pitchFamily="66" charset="0"/>
              </a:rPr>
              <a:t>Recap: What is each zone like?</a:t>
            </a:r>
          </a:p>
        </p:txBody>
      </p:sp>
      <p:sp>
        <p:nvSpPr>
          <p:cNvPr id="3077" name="Text Box 5"/>
          <p:cNvSpPr txBox="1">
            <a:spLocks noChangeArrowheads="1"/>
          </p:cNvSpPr>
          <p:nvPr/>
        </p:nvSpPr>
        <p:spPr bwMode="auto">
          <a:xfrm>
            <a:off x="395536" y="1119762"/>
            <a:ext cx="3671888" cy="2062103"/>
          </a:xfrm>
          <a:prstGeom prst="rect">
            <a:avLst/>
          </a:prstGeom>
          <a:solidFill>
            <a:srgbClr val="FFFFCC"/>
          </a:solidFill>
          <a:ln w="381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dirty="0">
                <a:latin typeface="Comic Sans MS" panose="030F0702030302020204" pitchFamily="66" charset="0"/>
              </a:rPr>
              <a:t>CBD – Central Business District </a:t>
            </a:r>
          </a:p>
          <a:p>
            <a:pPr algn="ctr">
              <a:spcBef>
                <a:spcPct val="50000"/>
              </a:spcBef>
            </a:pPr>
            <a:r>
              <a:rPr lang="en-GB" altLang="en-US" sz="1600" dirty="0">
                <a:latin typeface="Comic Sans MS" panose="030F0702030302020204" pitchFamily="66" charset="0"/>
              </a:rPr>
              <a:t>This is the centre of the town where people go to shop, work and have fun. It will have lots of offices, malls, theatres, etc. There isn’t much housing at all.</a:t>
            </a:r>
          </a:p>
        </p:txBody>
      </p:sp>
      <p:sp>
        <p:nvSpPr>
          <p:cNvPr id="3078" name="Text Box 6"/>
          <p:cNvSpPr txBox="1">
            <a:spLocks noChangeArrowheads="1"/>
          </p:cNvSpPr>
          <p:nvPr/>
        </p:nvSpPr>
        <p:spPr bwMode="auto">
          <a:xfrm>
            <a:off x="489769" y="5596116"/>
            <a:ext cx="8187505" cy="1015663"/>
          </a:xfrm>
          <a:prstGeom prst="rect">
            <a:avLst/>
          </a:prstGeom>
          <a:solidFill>
            <a:srgbClr val="CCFFCC"/>
          </a:solidFill>
          <a:ln w="38100">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altLang="en-US" sz="2000" b="1" dirty="0">
                <a:latin typeface="Comic Sans MS" panose="030F0702030302020204" pitchFamily="66" charset="0"/>
              </a:rPr>
              <a:t>Outer Suburbs</a:t>
            </a:r>
          </a:p>
          <a:p>
            <a:pPr algn="ctr">
              <a:spcBef>
                <a:spcPct val="50000"/>
              </a:spcBef>
            </a:pPr>
            <a:r>
              <a:rPr lang="en-GB" altLang="en-US" sz="1600" dirty="0">
                <a:latin typeface="Comic Sans MS" panose="030F0702030302020204" pitchFamily="66" charset="0"/>
              </a:rPr>
              <a:t>The outskirts of the town have the biggest houses that are the most spread out as land is cheaper. You might also find out-of-town shopping centres here.</a:t>
            </a:r>
          </a:p>
        </p:txBody>
      </p:sp>
      <p:sp>
        <p:nvSpPr>
          <p:cNvPr id="3079" name="Text Box 7"/>
          <p:cNvSpPr txBox="1">
            <a:spLocks noChangeArrowheads="1"/>
          </p:cNvSpPr>
          <p:nvPr/>
        </p:nvSpPr>
        <p:spPr bwMode="auto">
          <a:xfrm>
            <a:off x="4572794" y="3453525"/>
            <a:ext cx="3671888" cy="2000548"/>
          </a:xfrm>
          <a:prstGeom prst="rect">
            <a:avLst/>
          </a:prstGeom>
          <a:solidFill>
            <a:srgbClr val="FFCCFF"/>
          </a:solidFill>
          <a:ln w="38100" algn="ctr">
            <a:solidFill>
              <a:srgbClr val="FF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dirty="0">
                <a:latin typeface="Comic Sans MS" panose="030F0702030302020204" pitchFamily="66" charset="0"/>
              </a:rPr>
              <a:t>Inner Suburbs </a:t>
            </a:r>
          </a:p>
          <a:p>
            <a:pPr algn="ctr">
              <a:spcBef>
                <a:spcPct val="50000"/>
              </a:spcBef>
            </a:pPr>
            <a:r>
              <a:rPr lang="en-GB" altLang="en-US" sz="1600" dirty="0">
                <a:latin typeface="Comic Sans MS" panose="030F0702030302020204" pitchFamily="66" charset="0"/>
              </a:rPr>
              <a:t>Houses get a bit bigger as you  move further out from the centre. There is more space, so houses tend to be semi-detached and might have garages or larger gardens. More families live here.</a:t>
            </a:r>
          </a:p>
        </p:txBody>
      </p:sp>
      <p:sp>
        <p:nvSpPr>
          <p:cNvPr id="3080" name="Text Box 8"/>
          <p:cNvSpPr txBox="1">
            <a:spLocks noChangeArrowheads="1"/>
          </p:cNvSpPr>
          <p:nvPr/>
        </p:nvSpPr>
        <p:spPr bwMode="auto">
          <a:xfrm>
            <a:off x="468313" y="3544282"/>
            <a:ext cx="3671887" cy="1754326"/>
          </a:xfrm>
          <a:prstGeom prst="rect">
            <a:avLst/>
          </a:prstGeom>
          <a:solidFill>
            <a:srgbClr val="E1F4FF"/>
          </a:solidFill>
          <a:ln w="38100">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dirty="0">
                <a:latin typeface="Comic Sans MS" panose="030F0702030302020204" pitchFamily="66" charset="0"/>
              </a:rPr>
              <a:t>Inner City </a:t>
            </a:r>
          </a:p>
          <a:p>
            <a:pPr algn="ctr">
              <a:spcBef>
                <a:spcPct val="50000"/>
              </a:spcBef>
            </a:pPr>
            <a:r>
              <a:rPr lang="en-GB" altLang="en-US" sz="1600" dirty="0">
                <a:latin typeface="Comic Sans MS" panose="030F0702030302020204" pitchFamily="66" charset="0"/>
              </a:rPr>
              <a:t>This is the nearest and cheapest residential (housing) area to the CBD. It has mainly apartments or small terraced houses. No garages or large gardens here!</a:t>
            </a:r>
          </a:p>
        </p:txBody>
      </p:sp>
      <p:sp>
        <p:nvSpPr>
          <p:cNvPr id="3081" name="Text Box 9"/>
          <p:cNvSpPr txBox="1">
            <a:spLocks noChangeArrowheads="1"/>
          </p:cNvSpPr>
          <p:nvPr/>
        </p:nvSpPr>
        <p:spPr bwMode="auto">
          <a:xfrm>
            <a:off x="4716016" y="1272162"/>
            <a:ext cx="3671887" cy="1508105"/>
          </a:xfrm>
          <a:prstGeom prst="rect">
            <a:avLst/>
          </a:prstGeom>
          <a:solidFill>
            <a:srgbClr val="F2E1FF"/>
          </a:solidFill>
          <a:ln w="38100">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2000" b="1" dirty="0">
                <a:latin typeface="Comic Sans MS" panose="030F0702030302020204" pitchFamily="66" charset="0"/>
              </a:rPr>
              <a:t>Industrial Zone</a:t>
            </a:r>
          </a:p>
          <a:p>
            <a:pPr algn="ctr">
              <a:spcBef>
                <a:spcPct val="50000"/>
              </a:spcBef>
            </a:pPr>
            <a:r>
              <a:rPr lang="en-GB" altLang="en-US" sz="1600" dirty="0">
                <a:latin typeface="Comic Sans MS" panose="030F0702030302020204" pitchFamily="66" charset="0"/>
              </a:rPr>
              <a:t>This is where all the factories are, as well as warehouses. It tends to be quite polluted and not very nice to look at. No-one wants to live here.</a:t>
            </a:r>
          </a:p>
        </p:txBody>
      </p:sp>
    </p:spTree>
    <p:extLst>
      <p:ext uri="{BB962C8B-B14F-4D97-AF65-F5344CB8AC3E}">
        <p14:creationId xmlns:p14="http://schemas.microsoft.com/office/powerpoint/2010/main" val="16114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4690458" y="3487824"/>
            <a:ext cx="4453542" cy="3370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35496" y="3487824"/>
            <a:ext cx="4645023" cy="3370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4645023" y="44624"/>
            <a:ext cx="4498977" cy="34399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2" name="Picture 2"/>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35496" y="44624"/>
            <a:ext cx="4572001" cy="3429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19" name="Group 18"/>
          <p:cNvGrpSpPr/>
          <p:nvPr/>
        </p:nvGrpSpPr>
        <p:grpSpPr>
          <a:xfrm>
            <a:off x="2524224" y="661144"/>
            <a:ext cx="4064000" cy="4280024"/>
            <a:chOff x="1016000" y="-216024"/>
            <a:chExt cx="4064000" cy="4280024"/>
          </a:xfrm>
        </p:grpSpPr>
        <p:sp>
          <p:nvSpPr>
            <p:cNvPr id="20" name="Oval 19"/>
            <p:cNvSpPr/>
            <p:nvPr/>
          </p:nvSpPr>
          <p:spPr>
            <a:xfrm>
              <a:off x="1016000" y="-216024"/>
              <a:ext cx="4064000" cy="4280024"/>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Oval 4"/>
            <p:cNvSpPr/>
            <p:nvPr/>
          </p:nvSpPr>
          <p:spPr>
            <a:xfrm>
              <a:off x="2470657" y="-74061"/>
              <a:ext cx="1136294" cy="609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600" kern="1200" dirty="0"/>
                <a:t>Zone D</a:t>
              </a:r>
            </a:p>
            <a:p>
              <a:pPr lvl="0" algn="ctr" defTabSz="488950">
                <a:lnSpc>
                  <a:spcPct val="90000"/>
                </a:lnSpc>
                <a:spcBef>
                  <a:spcPct val="0"/>
                </a:spcBef>
                <a:spcAft>
                  <a:spcPct val="35000"/>
                </a:spcAft>
              </a:pPr>
              <a:r>
                <a:rPr lang="en-GB" sz="1600" kern="1200" dirty="0"/>
                <a:t>- Outer Suburbs</a:t>
              </a:r>
            </a:p>
          </p:txBody>
        </p:sp>
      </p:grpSp>
      <p:grpSp>
        <p:nvGrpSpPr>
          <p:cNvPr id="16" name="Group 15"/>
          <p:cNvGrpSpPr/>
          <p:nvPr/>
        </p:nvGrpSpPr>
        <p:grpSpPr>
          <a:xfrm>
            <a:off x="2946400" y="1484784"/>
            <a:ext cx="3251200" cy="3456384"/>
            <a:chOff x="1422400" y="812799"/>
            <a:chExt cx="3251200" cy="3251200"/>
          </a:xfrm>
        </p:grpSpPr>
        <p:sp>
          <p:nvSpPr>
            <p:cNvPr id="17" name="Oval 16"/>
            <p:cNvSpPr/>
            <p:nvPr/>
          </p:nvSpPr>
          <p:spPr>
            <a:xfrm>
              <a:off x="1422400" y="812799"/>
              <a:ext cx="3251200" cy="3251200"/>
            </a:xfrm>
            <a:prstGeom prst="ellipse">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sp>
          <p:nvSpPr>
            <p:cNvPr id="18" name="Oval 4"/>
            <p:cNvSpPr/>
            <p:nvPr/>
          </p:nvSpPr>
          <p:spPr>
            <a:xfrm>
              <a:off x="2479852" y="1040383"/>
              <a:ext cx="1136294" cy="5852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600" kern="1200" dirty="0"/>
                <a:t>Zone C</a:t>
              </a:r>
            </a:p>
            <a:p>
              <a:pPr lvl="0" algn="ctr" defTabSz="488950">
                <a:lnSpc>
                  <a:spcPct val="90000"/>
                </a:lnSpc>
                <a:spcBef>
                  <a:spcPct val="0"/>
                </a:spcBef>
                <a:spcAft>
                  <a:spcPct val="35000"/>
                </a:spcAft>
              </a:pPr>
              <a:r>
                <a:rPr lang="en-GB" sz="1600" kern="1200" dirty="0"/>
                <a:t>- Inner Suburbs</a:t>
              </a:r>
            </a:p>
          </p:txBody>
        </p:sp>
      </p:grpSp>
      <p:grpSp>
        <p:nvGrpSpPr>
          <p:cNvPr id="12" name="Group 11"/>
          <p:cNvGrpSpPr/>
          <p:nvPr/>
        </p:nvGrpSpPr>
        <p:grpSpPr>
          <a:xfrm>
            <a:off x="3357736" y="2492896"/>
            <a:ext cx="2438400" cy="2438400"/>
            <a:chOff x="1828800" y="1625599"/>
            <a:chExt cx="2438400" cy="2438400"/>
          </a:xfrm>
        </p:grpSpPr>
        <p:sp>
          <p:nvSpPr>
            <p:cNvPr id="13" name="Oval 12"/>
            <p:cNvSpPr/>
            <p:nvPr/>
          </p:nvSpPr>
          <p:spPr>
            <a:xfrm>
              <a:off x="1828800" y="1625599"/>
              <a:ext cx="2438400" cy="2438400"/>
            </a:xfrm>
            <a:prstGeom prst="ellipse">
              <a:avLst/>
            </a:prstGeom>
          </p:spPr>
          <p:style>
            <a:lnRef idx="2">
              <a:schemeClr val="lt1">
                <a:hueOff val="0"/>
                <a:satOff val="0"/>
                <a:lumOff val="0"/>
                <a:alphaOff val="0"/>
              </a:schemeClr>
            </a:lnRef>
            <a:fillRef idx="1">
              <a:schemeClr val="accent3">
                <a:hueOff val="7500176"/>
                <a:satOff val="-11253"/>
                <a:lumOff val="-1830"/>
                <a:alphaOff val="0"/>
              </a:schemeClr>
            </a:fillRef>
            <a:effectRef idx="0">
              <a:schemeClr val="accent3">
                <a:hueOff val="7500176"/>
                <a:satOff val="-11253"/>
                <a:lumOff val="-1830"/>
                <a:alphaOff val="0"/>
              </a:schemeClr>
            </a:effectRef>
            <a:fontRef idx="minor">
              <a:schemeClr val="lt1"/>
            </a:fontRef>
          </p:style>
        </p:sp>
        <p:sp>
          <p:nvSpPr>
            <p:cNvPr id="14" name="Oval 4"/>
            <p:cNvSpPr/>
            <p:nvPr/>
          </p:nvSpPr>
          <p:spPr>
            <a:xfrm>
              <a:off x="2479852" y="1808479"/>
              <a:ext cx="1136294" cy="5486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600" kern="1200" dirty="0"/>
                <a:t>Zone B</a:t>
              </a:r>
            </a:p>
            <a:p>
              <a:pPr lvl="0" algn="ctr" defTabSz="488950">
                <a:lnSpc>
                  <a:spcPct val="90000"/>
                </a:lnSpc>
                <a:spcBef>
                  <a:spcPct val="0"/>
                </a:spcBef>
                <a:spcAft>
                  <a:spcPct val="35000"/>
                </a:spcAft>
              </a:pPr>
              <a:r>
                <a:rPr lang="en-GB" sz="1600" kern="1200" dirty="0"/>
                <a:t>- Inner City</a:t>
              </a:r>
            </a:p>
          </p:txBody>
        </p:sp>
      </p:grpSp>
      <p:sp>
        <p:nvSpPr>
          <p:cNvPr id="4" name="AutoShape 6" descr="Image result for burgess model"/>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Oval 4"/>
          <p:cNvSpPr/>
          <p:nvPr/>
        </p:nvSpPr>
        <p:spPr>
          <a:xfrm>
            <a:off x="3997263" y="3022600"/>
            <a:ext cx="1149472"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endParaRPr lang="en-GB" sz="1100" kern="1200" dirty="0"/>
          </a:p>
        </p:txBody>
      </p:sp>
      <p:grpSp>
        <p:nvGrpSpPr>
          <p:cNvPr id="9" name="Group 8"/>
          <p:cNvGrpSpPr/>
          <p:nvPr/>
        </p:nvGrpSpPr>
        <p:grpSpPr>
          <a:xfrm>
            <a:off x="3738488" y="3315568"/>
            <a:ext cx="1625600" cy="1625600"/>
            <a:chOff x="2235200" y="2438399"/>
            <a:chExt cx="1625600" cy="1625600"/>
          </a:xfrm>
        </p:grpSpPr>
        <p:sp>
          <p:nvSpPr>
            <p:cNvPr id="10" name="Oval 9"/>
            <p:cNvSpPr/>
            <p:nvPr/>
          </p:nvSpPr>
          <p:spPr>
            <a:xfrm>
              <a:off x="2235200" y="2438399"/>
              <a:ext cx="1625600" cy="1625600"/>
            </a:xfrm>
            <a:prstGeom prst="ellipse">
              <a:avLst/>
            </a:prstGeom>
          </p:spPr>
          <p:style>
            <a:lnRef idx="2">
              <a:schemeClr val="lt1">
                <a:hueOff val="0"/>
                <a:satOff val="0"/>
                <a:lumOff val="0"/>
                <a:alphaOff val="0"/>
              </a:schemeClr>
            </a:lnRef>
            <a:fillRef idx="1">
              <a:schemeClr val="accent3">
                <a:hueOff val="11250264"/>
                <a:satOff val="-16880"/>
                <a:lumOff val="-2745"/>
                <a:alphaOff val="0"/>
              </a:schemeClr>
            </a:fillRef>
            <a:effectRef idx="0">
              <a:schemeClr val="accent3">
                <a:hueOff val="11250264"/>
                <a:satOff val="-16880"/>
                <a:lumOff val="-2745"/>
                <a:alphaOff val="0"/>
              </a:schemeClr>
            </a:effectRef>
            <a:fontRef idx="minor">
              <a:schemeClr val="lt1"/>
            </a:fontRef>
          </p:style>
        </p:sp>
        <p:sp>
          <p:nvSpPr>
            <p:cNvPr id="11" name="Oval 4"/>
            <p:cNvSpPr/>
            <p:nvPr/>
          </p:nvSpPr>
          <p:spPr>
            <a:xfrm>
              <a:off x="2473263" y="2844799"/>
              <a:ext cx="1149472" cy="81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GB" sz="1600" kern="1200" dirty="0"/>
                <a:t>Zone A</a:t>
              </a:r>
            </a:p>
            <a:p>
              <a:pPr lvl="0" algn="ctr" defTabSz="488950">
                <a:lnSpc>
                  <a:spcPct val="90000"/>
                </a:lnSpc>
                <a:spcBef>
                  <a:spcPct val="0"/>
                </a:spcBef>
                <a:spcAft>
                  <a:spcPct val="35000"/>
                </a:spcAft>
              </a:pPr>
              <a:r>
                <a:rPr lang="en-GB" sz="1600" kern="1200" dirty="0"/>
                <a:t>- CBD</a:t>
              </a:r>
            </a:p>
          </p:txBody>
        </p:sp>
      </p:grpSp>
    </p:spTree>
    <p:extLst>
      <p:ext uri="{BB962C8B-B14F-4D97-AF65-F5344CB8AC3E}">
        <p14:creationId xmlns:p14="http://schemas.microsoft.com/office/powerpoint/2010/main" val="4226616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43340" t="21188" r="28070" b="12422"/>
          <a:stretch>
            <a:fillRect/>
          </a:stretch>
        </p:blipFill>
        <p:spPr bwMode="auto">
          <a:xfrm rot="207487">
            <a:off x="5081845" y="175730"/>
            <a:ext cx="3894629" cy="5084655"/>
          </a:xfrm>
          <a:prstGeom prst="rect">
            <a:avLst/>
          </a:prstGeom>
          <a:noFill/>
          <a:ln w="9525">
            <a:noFill/>
            <a:miter lim="800000"/>
            <a:headEnd/>
            <a:tailEnd/>
          </a:ln>
        </p:spPr>
      </p:pic>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4124" y="44624"/>
            <a:ext cx="4763900"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ww.reneweveryday.com/assets/1/21/Headshot_1.jpg"/>
          <p:cNvPicPr>
            <a:picLocks noChangeAspect="1" noChangeArrowheads="1"/>
          </p:cNvPicPr>
          <p:nvPr/>
        </p:nvPicPr>
        <p:blipFill>
          <a:blip r:embed="rId5" cstate="print"/>
          <a:srcRect/>
          <a:stretch>
            <a:fillRect/>
          </a:stretch>
        </p:blipFill>
        <p:spPr bwMode="auto">
          <a:xfrm>
            <a:off x="35496" y="1170780"/>
            <a:ext cx="4716016" cy="5138540"/>
          </a:xfrm>
          <a:prstGeom prst="rect">
            <a:avLst/>
          </a:prstGeom>
          <a:noFill/>
        </p:spPr>
      </p:pic>
      <p:pic>
        <p:nvPicPr>
          <p:cNvPr id="1027" name="Picture 3"/>
          <p:cNvPicPr>
            <a:picLocks noChangeAspect="1" noChangeArrowheads="1"/>
          </p:cNvPicPr>
          <p:nvPr/>
        </p:nvPicPr>
        <p:blipFill>
          <a:blip r:embed="rId6" cstate="print"/>
          <a:srcRect l="42969" t="18746" r="27845" b="14922"/>
          <a:stretch>
            <a:fillRect/>
          </a:stretch>
        </p:blipFill>
        <p:spPr bwMode="auto">
          <a:xfrm rot="21385158">
            <a:off x="3998555" y="1857316"/>
            <a:ext cx="3767083" cy="4813495"/>
          </a:xfrm>
          <a:prstGeom prst="rect">
            <a:avLst/>
          </a:prstGeom>
          <a:noFill/>
          <a:ln w="9525">
            <a:noFill/>
            <a:miter lim="800000"/>
            <a:headEnd/>
            <a:tailEnd/>
          </a:ln>
        </p:spPr>
      </p:pic>
      <p:pic>
        <p:nvPicPr>
          <p:cNvPr id="1032" name="Picture 8" descr="http://region1rttt.ncdpi.wikispaces.net/file/view/card%20sort%20image.png/396261406/card%20sort%20image.png"/>
          <p:cNvPicPr>
            <a:picLocks noChangeAspect="1" noChangeArrowheads="1"/>
          </p:cNvPicPr>
          <p:nvPr/>
        </p:nvPicPr>
        <p:blipFill>
          <a:blip r:embed="rId7" cstate="print"/>
          <a:srcRect l="12452" t="8042" r="16396" b="11533"/>
          <a:stretch>
            <a:fillRect/>
          </a:stretch>
        </p:blipFill>
        <p:spPr bwMode="auto">
          <a:xfrm>
            <a:off x="4355976" y="1484784"/>
            <a:ext cx="4608512" cy="3456384"/>
          </a:xfrm>
          <a:prstGeom prst="rect">
            <a:avLst/>
          </a:prstGeom>
          <a:noFill/>
        </p:spPr>
      </p:pic>
      <p:sp>
        <p:nvSpPr>
          <p:cNvPr id="9" name="Subtitle 2"/>
          <p:cNvSpPr txBox="1">
            <a:spLocks/>
          </p:cNvSpPr>
          <p:nvPr/>
        </p:nvSpPr>
        <p:spPr>
          <a:xfrm>
            <a:off x="0" y="6309320"/>
            <a:ext cx="4139952" cy="548680"/>
          </a:xfrm>
          <a:prstGeom prst="rect">
            <a:avLst/>
          </a:prstGeom>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Lesson Objectives: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 To be able to decide the area that is best for Dave to move to.</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 To understand what factors affect people’s choice of settlement.</a:t>
            </a:r>
          </a:p>
        </p:txBody>
      </p:sp>
    </p:spTree>
    <p:extLst>
      <p:ext uri="{BB962C8B-B14F-4D97-AF65-F5344CB8AC3E}">
        <p14:creationId xmlns:p14="http://schemas.microsoft.com/office/powerpoint/2010/main" val="1795731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640960" cy="5073427"/>
          </a:xfrm>
        </p:spPr>
        <p:txBody>
          <a:bodyPr>
            <a:normAutofit/>
          </a:bodyPr>
          <a:lstStyle/>
          <a:p>
            <a:pPr algn="ctr">
              <a:lnSpc>
                <a:spcPct val="150000"/>
              </a:lnSpc>
              <a:buNone/>
            </a:pPr>
            <a:r>
              <a:rPr lang="en-GB" sz="3600" u="sng" dirty="0"/>
              <a:t>Task Time</a:t>
            </a:r>
          </a:p>
          <a:p>
            <a:pPr>
              <a:lnSpc>
                <a:spcPct val="150000"/>
              </a:lnSpc>
              <a:buFontTx/>
              <a:buChar char="-"/>
            </a:pPr>
            <a:r>
              <a:rPr lang="en-GB" sz="2400" dirty="0"/>
              <a:t>Your task is to sort out the information cards.</a:t>
            </a:r>
          </a:p>
          <a:p>
            <a:pPr>
              <a:lnSpc>
                <a:spcPct val="150000"/>
              </a:lnSpc>
              <a:buFontTx/>
              <a:buChar char="-"/>
            </a:pPr>
            <a:r>
              <a:rPr lang="en-GB" sz="2400" dirty="0"/>
              <a:t>YOU decide how you want to sort them.</a:t>
            </a:r>
          </a:p>
          <a:p>
            <a:pPr>
              <a:lnSpc>
                <a:spcPct val="150000"/>
              </a:lnSpc>
              <a:buFontTx/>
              <a:buChar char="-"/>
            </a:pPr>
            <a:r>
              <a:rPr lang="en-GB" sz="2400" dirty="0"/>
              <a:t>Which zone do you think Dave should move to and why?</a:t>
            </a:r>
          </a:p>
          <a:p>
            <a:pPr>
              <a:lnSpc>
                <a:spcPct val="150000"/>
              </a:lnSpc>
              <a:buFontTx/>
              <a:buChar char="-"/>
            </a:pPr>
            <a:r>
              <a:rPr lang="en-GB" sz="2400" dirty="0"/>
              <a:t>There is no right or wrong answer; just your opinion!</a:t>
            </a:r>
          </a:p>
        </p:txBody>
      </p:sp>
      <p:pic>
        <p:nvPicPr>
          <p:cNvPr id="4" name="Picture 8" descr="http://region1rttt.ncdpi.wikispaces.net/file/view/card%20sort%20image.png/396261406/card%20sort%20image.png"/>
          <p:cNvPicPr>
            <a:picLocks noChangeAspect="1" noChangeArrowheads="1"/>
          </p:cNvPicPr>
          <p:nvPr/>
        </p:nvPicPr>
        <p:blipFill rotWithShape="1">
          <a:blip r:embed="rId3" cstate="print"/>
          <a:srcRect l="14747" t="8042" r="16396" b="11533"/>
          <a:stretch/>
        </p:blipFill>
        <p:spPr bwMode="auto">
          <a:xfrm>
            <a:off x="35496" y="36004"/>
            <a:ext cx="2612706" cy="2024844"/>
          </a:xfrm>
          <a:prstGeom prst="rect">
            <a:avLst/>
          </a:prstGeom>
          <a:noFill/>
        </p:spPr>
      </p:pic>
      <p:pic>
        <p:nvPicPr>
          <p:cNvPr id="19458" name="Picture 2" descr="http://image.naldzgraphics.net/2013/06/7-time-tasks.jpg">
            <a:hlinkClick r:id="rId4"/>
          </p:cNvPr>
          <p:cNvPicPr>
            <a:picLocks noChangeAspect="1" noChangeArrowheads="1"/>
          </p:cNvPicPr>
          <p:nvPr/>
        </p:nvPicPr>
        <p:blipFill>
          <a:blip r:embed="rId5" cstate="print"/>
          <a:srcRect/>
          <a:stretch>
            <a:fillRect/>
          </a:stretch>
        </p:blipFill>
        <p:spPr bwMode="auto">
          <a:xfrm>
            <a:off x="4427984" y="4509120"/>
            <a:ext cx="4618484" cy="2281436"/>
          </a:xfrm>
          <a:prstGeom prst="rect">
            <a:avLst/>
          </a:prstGeom>
          <a:noFill/>
        </p:spPr>
      </p:pic>
      <p:sp>
        <p:nvSpPr>
          <p:cNvPr id="6" name="Subtitle 2"/>
          <p:cNvSpPr txBox="1">
            <a:spLocks/>
          </p:cNvSpPr>
          <p:nvPr/>
        </p:nvSpPr>
        <p:spPr>
          <a:xfrm>
            <a:off x="0" y="5805264"/>
            <a:ext cx="4355976" cy="105273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50000"/>
              </a:lnSpc>
              <a:spcBef>
                <a:spcPct val="20000"/>
              </a:spcBef>
              <a:spcAft>
                <a:spcPts val="0"/>
              </a:spcAft>
              <a:buClrTx/>
              <a:buSzTx/>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Lesson Objectives: </a:t>
            </a:r>
          </a:p>
          <a:p>
            <a:pPr marL="342900" marR="0" lvl="0" indent="-342900" algn="l" defTabSz="914400" rtl="0" eaLnBrk="1" fontAlgn="auto" latinLnBrk="0" hangingPunct="1">
              <a:lnSpc>
                <a:spcPct val="150000"/>
              </a:lnSpc>
              <a:spcBef>
                <a:spcPct val="20000"/>
              </a:spcBef>
              <a:spcAft>
                <a:spcPts val="0"/>
              </a:spcAft>
              <a:buClrTx/>
              <a:buSzTx/>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 To be able to decide the area that is best for Dave to move to.</a:t>
            </a:r>
          </a:p>
          <a:p>
            <a:pPr marL="342900" marR="0" lvl="0" indent="-342900" algn="l" defTabSz="914400" rtl="0" eaLnBrk="1" fontAlgn="auto" latinLnBrk="0" hangingPunct="1">
              <a:lnSpc>
                <a:spcPct val="150000"/>
              </a:lnSpc>
              <a:spcBef>
                <a:spcPct val="20000"/>
              </a:spcBef>
              <a:spcAft>
                <a:spcPts val="0"/>
              </a:spcAft>
              <a:buClrTx/>
              <a:buSzTx/>
              <a:tabLst/>
              <a:defRPr/>
            </a:pPr>
            <a:r>
              <a:rPr kumimoji="0" lang="en-GB" sz="1200" b="0" i="0" u="none" strike="noStrike" kern="1200" cap="none" spc="0" normalizeH="0" baseline="0" noProof="0" dirty="0">
                <a:ln>
                  <a:noFill/>
                </a:ln>
                <a:solidFill>
                  <a:schemeClr val="tx1"/>
                </a:solidFill>
                <a:effectLst/>
                <a:uLnTx/>
                <a:uFillTx/>
                <a:latin typeface="+mn-lt"/>
                <a:ea typeface="+mn-ea"/>
                <a:cs typeface="+mn-cs"/>
              </a:rPr>
              <a:t>- To understand what factors affect people’s choice of settlement.</a:t>
            </a:r>
          </a:p>
        </p:txBody>
      </p:sp>
      <p:sp>
        <p:nvSpPr>
          <p:cNvPr id="2" name="Rectangle 1"/>
          <p:cNvSpPr/>
          <p:nvPr/>
        </p:nvSpPr>
        <p:spPr>
          <a:xfrm>
            <a:off x="5292080" y="0"/>
            <a:ext cx="3851920" cy="261610"/>
          </a:xfrm>
          <a:prstGeom prst="rect">
            <a:avLst/>
          </a:prstGeom>
        </p:spPr>
        <p:txBody>
          <a:bodyPr wrap="square">
            <a:spAutoFit/>
          </a:bodyPr>
          <a:lstStyle/>
          <a:p>
            <a:r>
              <a:rPr lang="en-GB" sz="1100" dirty="0">
                <a:hlinkClick r:id="rId6"/>
              </a:rPr>
              <a:t>http://www.online-stopwatch.com/classroom-timers/</a:t>
            </a:r>
            <a:r>
              <a:rPr lang="en-GB" sz="1100" dirty="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422</Words>
  <Application>Microsoft Office PowerPoint</Application>
  <PresentationFormat>On-screen Show (4:3)</PresentationFormat>
  <Paragraphs>42</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Comic Sans MS</vt:lpstr>
      <vt:lpstr>Office Theme</vt:lpstr>
      <vt:lpstr>PowerPoint Presentation</vt:lpstr>
      <vt:lpstr>Where should Dave move to?</vt:lpstr>
      <vt:lpstr>PowerPoint Presentation</vt:lpstr>
      <vt:lpstr>PowerPoint Presentation</vt:lpstr>
      <vt:lpstr>PowerPoint Presentation</vt:lpstr>
      <vt:lpstr>PowerPoint Presentation</vt:lpstr>
    </vt:vector>
  </TitlesOfParts>
  <Company>St Helens LEA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should Dave move to?</dc:title>
  <dc:creator>Mike Hussey</dc:creator>
  <cp:lastModifiedBy>Martha Zumack</cp:lastModifiedBy>
  <cp:revision>41</cp:revision>
  <cp:lastPrinted>2015-05-14T16:37:55Z</cp:lastPrinted>
  <dcterms:created xsi:type="dcterms:W3CDTF">2015-05-01T11:32:15Z</dcterms:created>
  <dcterms:modified xsi:type="dcterms:W3CDTF">2019-07-30T15:13:14Z</dcterms:modified>
</cp:coreProperties>
</file>