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64" r:id="rId3"/>
    <p:sldId id="265" r:id="rId4"/>
    <p:sldId id="266" r:id="rId5"/>
    <p:sldId id="267" r:id="rId6"/>
    <p:sldId id="268" r:id="rId7"/>
    <p:sldId id="269" r:id="rId8"/>
    <p:sldId id="270" r:id="rId9"/>
    <p:sldId id="271" r:id="rId10"/>
    <p:sldId id="272" r:id="rId11"/>
    <p:sldId id="273" r:id="rId12"/>
    <p:sldId id="274" r:id="rId13"/>
    <p:sldId id="256" r:id="rId14"/>
    <p:sldId id="275" r:id="rId15"/>
    <p:sldId id="296" r:id="rId16"/>
    <p:sldId id="257" r:id="rId17"/>
    <p:sldId id="297" r:id="rId18"/>
    <p:sldId id="258" r:id="rId19"/>
    <p:sldId id="279" r:id="rId20"/>
    <p:sldId id="285"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ED9B4"/>
    <a:srgbClr val="FFD211"/>
    <a:srgbClr val="FFE6B3"/>
    <a:srgbClr val="FFCCFF"/>
    <a:srgbClr val="E1F4FF"/>
    <a:srgbClr val="33CC33"/>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205"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8E7700-67ED-41AB-A379-9BFD4660291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23555" name="Rectangle 3">
            <a:extLst>
              <a:ext uri="{FF2B5EF4-FFF2-40B4-BE49-F238E27FC236}">
                <a16:creationId xmlns:a16="http://schemas.microsoft.com/office/drawing/2014/main" id="{8D3D1033-BD52-4E3B-A7A2-A0D9698BFEE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2052" name="Rectangle 4">
            <a:extLst>
              <a:ext uri="{FF2B5EF4-FFF2-40B4-BE49-F238E27FC236}">
                <a16:creationId xmlns:a16="http://schemas.microsoft.com/office/drawing/2014/main" id="{E376C4B5-B790-4F27-A49B-51714913747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BE37FCE2-88A9-4657-9CED-FD729C46C64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3558" name="Rectangle 6">
            <a:extLst>
              <a:ext uri="{FF2B5EF4-FFF2-40B4-BE49-F238E27FC236}">
                <a16:creationId xmlns:a16="http://schemas.microsoft.com/office/drawing/2014/main" id="{D72887E5-74CF-4B9E-972C-EB401295B39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23559" name="Rectangle 7">
            <a:extLst>
              <a:ext uri="{FF2B5EF4-FFF2-40B4-BE49-F238E27FC236}">
                <a16:creationId xmlns:a16="http://schemas.microsoft.com/office/drawing/2014/main" id="{2CF0E594-8886-424A-9EA4-38A0A33529F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2DB1ED-A2A7-4E15-A725-BF224CA7DC2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3EADC62-0FA3-4125-9050-1EF75309DC8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82D544-1C60-4DE4-88C7-9401DB5F197F}" type="slidenum">
              <a:rPr lang="en-GB" altLang="en-US" smtClean="0"/>
              <a:pPr/>
              <a:t>18</a:t>
            </a:fld>
            <a:endParaRPr lang="en-GB" altLang="en-US"/>
          </a:p>
        </p:txBody>
      </p:sp>
      <p:sp>
        <p:nvSpPr>
          <p:cNvPr id="21507" name="Rectangle 2">
            <a:extLst>
              <a:ext uri="{FF2B5EF4-FFF2-40B4-BE49-F238E27FC236}">
                <a16:creationId xmlns:a16="http://schemas.microsoft.com/office/drawing/2014/main" id="{44CF4269-69F8-401C-98EE-6737C2A10FA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35DBF2-D7ED-4EAE-88D3-FDEB0AD98B15}"/>
              </a:ext>
            </a:extLst>
          </p:cNvPr>
          <p:cNvSpPr>
            <a:spLocks noGrp="1" noChangeArrowheads="1"/>
          </p:cNvSpPr>
          <p:nvPr>
            <p:ph type="body" idx="1"/>
          </p:nvPr>
        </p:nvSpPr>
        <p:spPr>
          <a:noFill/>
        </p:spPr>
        <p:txBody>
          <a:bodyPr/>
          <a:lstStyle/>
          <a:p>
            <a:pPr eaLnBrk="1" hangingPunct="1"/>
            <a:r>
              <a:rPr lang="en-GB" altLang="en-US"/>
              <a:t>Match up to fit the 5 zones. Cut and stick in to books.</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1803C9D-B74A-4B4C-ADF0-9CC815847B9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873600-C0C8-4466-81CD-1680EA61809F}" type="slidenum">
              <a:rPr lang="en-GB" altLang="en-US" smtClean="0"/>
              <a:pPr/>
              <a:t>20</a:t>
            </a:fld>
            <a:endParaRPr lang="en-GB" altLang="en-US"/>
          </a:p>
        </p:txBody>
      </p:sp>
      <p:sp>
        <p:nvSpPr>
          <p:cNvPr id="24579" name="Rectangle 2">
            <a:extLst>
              <a:ext uri="{FF2B5EF4-FFF2-40B4-BE49-F238E27FC236}">
                <a16:creationId xmlns:a16="http://schemas.microsoft.com/office/drawing/2014/main" id="{F792A1B1-9E96-42AE-80E3-98594BDFCC52}"/>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21C3277A-2141-451A-BC0B-FB921A9CF29E}"/>
              </a:ext>
            </a:extLst>
          </p:cNvPr>
          <p:cNvSpPr>
            <a:spLocks noGrp="1" noChangeArrowheads="1"/>
          </p:cNvSpPr>
          <p:nvPr>
            <p:ph type="body" idx="1"/>
          </p:nvPr>
        </p:nvSpPr>
        <p:spPr>
          <a:noFill/>
        </p:spPr>
        <p:txBody>
          <a:bodyPr/>
          <a:lstStyle/>
          <a:p>
            <a:pPr eaLnBrk="1" hangingPunct="1"/>
            <a:r>
              <a:rPr lang="en-GB" altLang="en-US"/>
              <a:t>Match up to fit the 5 zones. Cut and stick in to books.</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51B62F60-935C-487E-9AEC-1C6A1089B5C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733785F-B5B1-49B5-B3C3-12217CDFD32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D2ADAF0-88D9-4A6E-B144-C39FC0A0BC12}"/>
              </a:ext>
            </a:extLst>
          </p:cNvPr>
          <p:cNvSpPr>
            <a:spLocks noGrp="1" noChangeArrowheads="1"/>
          </p:cNvSpPr>
          <p:nvPr>
            <p:ph type="sldNum" sz="quarter" idx="12"/>
          </p:nvPr>
        </p:nvSpPr>
        <p:spPr>
          <a:ln/>
        </p:spPr>
        <p:txBody>
          <a:bodyPr/>
          <a:lstStyle>
            <a:lvl1pPr>
              <a:defRPr/>
            </a:lvl1pPr>
          </a:lstStyle>
          <a:p>
            <a:pPr>
              <a:defRPr/>
            </a:pPr>
            <a:fld id="{64CA694F-99E5-422E-AC02-E9A57200973B}" type="slidenum">
              <a:rPr lang="en-GB" altLang="en-US"/>
              <a:pPr>
                <a:defRPr/>
              </a:pPr>
              <a:t>‹#›</a:t>
            </a:fld>
            <a:endParaRPr lang="en-GB" altLang="en-US"/>
          </a:p>
        </p:txBody>
      </p:sp>
    </p:spTree>
    <p:extLst>
      <p:ext uri="{BB962C8B-B14F-4D97-AF65-F5344CB8AC3E}">
        <p14:creationId xmlns:p14="http://schemas.microsoft.com/office/powerpoint/2010/main" val="213781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A90ACE8-0066-4E9F-A281-680DD786A26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D38EFD8-1E0F-45B3-82DC-E13FB951731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6385F37-A6E9-4DC4-906A-FBBB82BDC2C2}"/>
              </a:ext>
            </a:extLst>
          </p:cNvPr>
          <p:cNvSpPr>
            <a:spLocks noGrp="1" noChangeArrowheads="1"/>
          </p:cNvSpPr>
          <p:nvPr>
            <p:ph type="sldNum" sz="quarter" idx="12"/>
          </p:nvPr>
        </p:nvSpPr>
        <p:spPr>
          <a:ln/>
        </p:spPr>
        <p:txBody>
          <a:bodyPr/>
          <a:lstStyle>
            <a:lvl1pPr>
              <a:defRPr/>
            </a:lvl1pPr>
          </a:lstStyle>
          <a:p>
            <a:pPr>
              <a:defRPr/>
            </a:pPr>
            <a:fld id="{1F60B19D-85E6-4E1A-83D9-FB1A0E07DC33}" type="slidenum">
              <a:rPr lang="en-GB" altLang="en-US"/>
              <a:pPr>
                <a:defRPr/>
              </a:pPr>
              <a:t>‹#›</a:t>
            </a:fld>
            <a:endParaRPr lang="en-GB" altLang="en-US"/>
          </a:p>
        </p:txBody>
      </p:sp>
    </p:spTree>
    <p:extLst>
      <p:ext uri="{BB962C8B-B14F-4D97-AF65-F5344CB8AC3E}">
        <p14:creationId xmlns:p14="http://schemas.microsoft.com/office/powerpoint/2010/main" val="277528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07FB5D6-7C5A-480E-B1F4-F6D8F24FEAF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63C3715-0211-49BB-AA55-6EB2BFC4B82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751B9A0-65BF-4345-BF74-7089E904DE44}"/>
              </a:ext>
            </a:extLst>
          </p:cNvPr>
          <p:cNvSpPr>
            <a:spLocks noGrp="1" noChangeArrowheads="1"/>
          </p:cNvSpPr>
          <p:nvPr>
            <p:ph type="sldNum" sz="quarter" idx="12"/>
          </p:nvPr>
        </p:nvSpPr>
        <p:spPr>
          <a:ln/>
        </p:spPr>
        <p:txBody>
          <a:bodyPr/>
          <a:lstStyle>
            <a:lvl1pPr>
              <a:defRPr/>
            </a:lvl1pPr>
          </a:lstStyle>
          <a:p>
            <a:pPr>
              <a:defRPr/>
            </a:pPr>
            <a:fld id="{9C07ADB7-BD35-45C5-93B4-8779E8D267FB}" type="slidenum">
              <a:rPr lang="en-GB" altLang="en-US"/>
              <a:pPr>
                <a:defRPr/>
              </a:pPr>
              <a:t>‹#›</a:t>
            </a:fld>
            <a:endParaRPr lang="en-GB" altLang="en-US"/>
          </a:p>
        </p:txBody>
      </p:sp>
    </p:spTree>
    <p:extLst>
      <p:ext uri="{BB962C8B-B14F-4D97-AF65-F5344CB8AC3E}">
        <p14:creationId xmlns:p14="http://schemas.microsoft.com/office/powerpoint/2010/main" val="316909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017A567-B01E-40F1-9D8B-25F991AD789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45169A4-8573-4A9D-973E-A190BBBF9E4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2156F90-6AB4-4B77-AACC-80DBB88D6EAA}"/>
              </a:ext>
            </a:extLst>
          </p:cNvPr>
          <p:cNvSpPr>
            <a:spLocks noGrp="1" noChangeArrowheads="1"/>
          </p:cNvSpPr>
          <p:nvPr>
            <p:ph type="sldNum" sz="quarter" idx="12"/>
          </p:nvPr>
        </p:nvSpPr>
        <p:spPr>
          <a:ln/>
        </p:spPr>
        <p:txBody>
          <a:bodyPr/>
          <a:lstStyle>
            <a:lvl1pPr>
              <a:defRPr/>
            </a:lvl1pPr>
          </a:lstStyle>
          <a:p>
            <a:pPr>
              <a:defRPr/>
            </a:pPr>
            <a:fld id="{02BE0AFA-7ADC-4EA5-A11C-583A332762C6}" type="slidenum">
              <a:rPr lang="en-GB" altLang="en-US"/>
              <a:pPr>
                <a:defRPr/>
              </a:pPr>
              <a:t>‹#›</a:t>
            </a:fld>
            <a:endParaRPr lang="en-GB" altLang="en-US"/>
          </a:p>
        </p:txBody>
      </p:sp>
    </p:spTree>
    <p:extLst>
      <p:ext uri="{BB962C8B-B14F-4D97-AF65-F5344CB8AC3E}">
        <p14:creationId xmlns:p14="http://schemas.microsoft.com/office/powerpoint/2010/main" val="243615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56F16B97-7EC6-48E2-B150-1432636BFD1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7AAED63-9CCC-4B33-BD93-98F1F0551E1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7597A0C-86FD-471E-A9CD-DE1D161DFAB3}"/>
              </a:ext>
            </a:extLst>
          </p:cNvPr>
          <p:cNvSpPr>
            <a:spLocks noGrp="1" noChangeArrowheads="1"/>
          </p:cNvSpPr>
          <p:nvPr>
            <p:ph type="sldNum" sz="quarter" idx="12"/>
          </p:nvPr>
        </p:nvSpPr>
        <p:spPr>
          <a:ln/>
        </p:spPr>
        <p:txBody>
          <a:bodyPr/>
          <a:lstStyle>
            <a:lvl1pPr>
              <a:defRPr/>
            </a:lvl1pPr>
          </a:lstStyle>
          <a:p>
            <a:pPr>
              <a:defRPr/>
            </a:pPr>
            <a:fld id="{E4F59EC5-453C-4DB8-8AA5-67DA2DAF7C00}" type="slidenum">
              <a:rPr lang="en-GB" altLang="en-US"/>
              <a:pPr>
                <a:defRPr/>
              </a:pPr>
              <a:t>‹#›</a:t>
            </a:fld>
            <a:endParaRPr lang="en-GB" altLang="en-US"/>
          </a:p>
        </p:txBody>
      </p:sp>
    </p:spTree>
    <p:extLst>
      <p:ext uri="{BB962C8B-B14F-4D97-AF65-F5344CB8AC3E}">
        <p14:creationId xmlns:p14="http://schemas.microsoft.com/office/powerpoint/2010/main" val="357033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A0F1274-A0A8-4608-B57C-6AF1027FD7D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8995B132-A10A-4E4F-AD6B-3BB21A25D51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7B69224-7180-4547-8E82-2397F5714BB9}"/>
              </a:ext>
            </a:extLst>
          </p:cNvPr>
          <p:cNvSpPr>
            <a:spLocks noGrp="1" noChangeArrowheads="1"/>
          </p:cNvSpPr>
          <p:nvPr>
            <p:ph type="sldNum" sz="quarter" idx="12"/>
          </p:nvPr>
        </p:nvSpPr>
        <p:spPr>
          <a:ln/>
        </p:spPr>
        <p:txBody>
          <a:bodyPr/>
          <a:lstStyle>
            <a:lvl1pPr>
              <a:defRPr/>
            </a:lvl1pPr>
          </a:lstStyle>
          <a:p>
            <a:pPr>
              <a:defRPr/>
            </a:pPr>
            <a:fld id="{7E95A53D-914B-4C7D-92E3-2BB7683F5A85}" type="slidenum">
              <a:rPr lang="en-GB" altLang="en-US"/>
              <a:pPr>
                <a:defRPr/>
              </a:pPr>
              <a:t>‹#›</a:t>
            </a:fld>
            <a:endParaRPr lang="en-GB" altLang="en-US"/>
          </a:p>
        </p:txBody>
      </p:sp>
    </p:spTree>
    <p:extLst>
      <p:ext uri="{BB962C8B-B14F-4D97-AF65-F5344CB8AC3E}">
        <p14:creationId xmlns:p14="http://schemas.microsoft.com/office/powerpoint/2010/main" val="361392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F930C79-74BD-4F51-AB0F-BDF5412FB83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1CB99F8-A488-4340-9188-6EC04E0D083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C90DB1BE-51F4-4E83-BA44-325B457267EC}"/>
              </a:ext>
            </a:extLst>
          </p:cNvPr>
          <p:cNvSpPr>
            <a:spLocks noGrp="1" noChangeArrowheads="1"/>
          </p:cNvSpPr>
          <p:nvPr>
            <p:ph type="sldNum" sz="quarter" idx="12"/>
          </p:nvPr>
        </p:nvSpPr>
        <p:spPr>
          <a:ln/>
        </p:spPr>
        <p:txBody>
          <a:bodyPr/>
          <a:lstStyle>
            <a:lvl1pPr>
              <a:defRPr/>
            </a:lvl1pPr>
          </a:lstStyle>
          <a:p>
            <a:pPr>
              <a:defRPr/>
            </a:pPr>
            <a:fld id="{831FA473-2BD4-455C-AFCB-8672721B87BE}" type="slidenum">
              <a:rPr lang="en-GB" altLang="en-US"/>
              <a:pPr>
                <a:defRPr/>
              </a:pPr>
              <a:t>‹#›</a:t>
            </a:fld>
            <a:endParaRPr lang="en-GB" altLang="en-US"/>
          </a:p>
        </p:txBody>
      </p:sp>
    </p:spTree>
    <p:extLst>
      <p:ext uri="{BB962C8B-B14F-4D97-AF65-F5344CB8AC3E}">
        <p14:creationId xmlns:p14="http://schemas.microsoft.com/office/powerpoint/2010/main" val="126715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B5BA12-8A03-47E9-BFD7-45A6766D49D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7753EE89-B574-490F-91C2-747A5F9F80D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3E019A4A-DFD7-4ACC-AC44-3CEF26A3A984}"/>
              </a:ext>
            </a:extLst>
          </p:cNvPr>
          <p:cNvSpPr>
            <a:spLocks noGrp="1" noChangeArrowheads="1"/>
          </p:cNvSpPr>
          <p:nvPr>
            <p:ph type="sldNum" sz="quarter" idx="12"/>
          </p:nvPr>
        </p:nvSpPr>
        <p:spPr>
          <a:ln/>
        </p:spPr>
        <p:txBody>
          <a:bodyPr/>
          <a:lstStyle>
            <a:lvl1pPr>
              <a:defRPr/>
            </a:lvl1pPr>
          </a:lstStyle>
          <a:p>
            <a:pPr>
              <a:defRPr/>
            </a:pPr>
            <a:fld id="{08762D0E-DD96-43ED-9D84-273B1E06E639}" type="slidenum">
              <a:rPr lang="en-GB" altLang="en-US"/>
              <a:pPr>
                <a:defRPr/>
              </a:pPr>
              <a:t>‹#›</a:t>
            </a:fld>
            <a:endParaRPr lang="en-GB" altLang="en-US"/>
          </a:p>
        </p:txBody>
      </p:sp>
    </p:spTree>
    <p:extLst>
      <p:ext uri="{BB962C8B-B14F-4D97-AF65-F5344CB8AC3E}">
        <p14:creationId xmlns:p14="http://schemas.microsoft.com/office/powerpoint/2010/main" val="145078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BD6C8A-461B-4154-A9B3-DB4A793762C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0D64A975-1CE6-494A-BD90-A32BA668FC8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26727797-564C-43D3-9D90-23EB0348E772}"/>
              </a:ext>
            </a:extLst>
          </p:cNvPr>
          <p:cNvSpPr>
            <a:spLocks noGrp="1" noChangeArrowheads="1"/>
          </p:cNvSpPr>
          <p:nvPr>
            <p:ph type="sldNum" sz="quarter" idx="12"/>
          </p:nvPr>
        </p:nvSpPr>
        <p:spPr>
          <a:ln/>
        </p:spPr>
        <p:txBody>
          <a:bodyPr/>
          <a:lstStyle>
            <a:lvl1pPr>
              <a:defRPr/>
            </a:lvl1pPr>
          </a:lstStyle>
          <a:p>
            <a:pPr>
              <a:defRPr/>
            </a:pPr>
            <a:fld id="{BC0439A6-A95B-40F4-8636-CC2085526EF3}" type="slidenum">
              <a:rPr lang="en-GB" altLang="en-US"/>
              <a:pPr>
                <a:defRPr/>
              </a:pPr>
              <a:t>‹#›</a:t>
            </a:fld>
            <a:endParaRPr lang="en-GB" altLang="en-US"/>
          </a:p>
        </p:txBody>
      </p:sp>
    </p:spTree>
    <p:extLst>
      <p:ext uri="{BB962C8B-B14F-4D97-AF65-F5344CB8AC3E}">
        <p14:creationId xmlns:p14="http://schemas.microsoft.com/office/powerpoint/2010/main" val="63354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274F761-75E6-432D-A5A9-757A989114C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99A1B58-AAEB-4B3A-B4A7-B3925316CB2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229C6BB-CCDA-4032-B50B-7CD428135DE8}"/>
              </a:ext>
            </a:extLst>
          </p:cNvPr>
          <p:cNvSpPr>
            <a:spLocks noGrp="1" noChangeArrowheads="1"/>
          </p:cNvSpPr>
          <p:nvPr>
            <p:ph type="sldNum" sz="quarter" idx="12"/>
          </p:nvPr>
        </p:nvSpPr>
        <p:spPr>
          <a:ln/>
        </p:spPr>
        <p:txBody>
          <a:bodyPr/>
          <a:lstStyle>
            <a:lvl1pPr>
              <a:defRPr/>
            </a:lvl1pPr>
          </a:lstStyle>
          <a:p>
            <a:pPr>
              <a:defRPr/>
            </a:pPr>
            <a:fld id="{9DB12E40-04F5-46F3-AF71-7184F5CC6A82}" type="slidenum">
              <a:rPr lang="en-GB" altLang="en-US"/>
              <a:pPr>
                <a:defRPr/>
              </a:pPr>
              <a:t>‹#›</a:t>
            </a:fld>
            <a:endParaRPr lang="en-GB" altLang="en-US"/>
          </a:p>
        </p:txBody>
      </p:sp>
    </p:spTree>
    <p:extLst>
      <p:ext uri="{BB962C8B-B14F-4D97-AF65-F5344CB8AC3E}">
        <p14:creationId xmlns:p14="http://schemas.microsoft.com/office/powerpoint/2010/main" val="378963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ECAC309-8EE6-480B-B5D3-9D27087E5E0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1B2586D-79E1-459E-A3A0-C03B1140C30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F8C03C9C-7975-41BB-BF03-226229BD9E32}"/>
              </a:ext>
            </a:extLst>
          </p:cNvPr>
          <p:cNvSpPr>
            <a:spLocks noGrp="1" noChangeArrowheads="1"/>
          </p:cNvSpPr>
          <p:nvPr>
            <p:ph type="sldNum" sz="quarter" idx="12"/>
          </p:nvPr>
        </p:nvSpPr>
        <p:spPr>
          <a:ln/>
        </p:spPr>
        <p:txBody>
          <a:bodyPr/>
          <a:lstStyle>
            <a:lvl1pPr>
              <a:defRPr/>
            </a:lvl1pPr>
          </a:lstStyle>
          <a:p>
            <a:pPr>
              <a:defRPr/>
            </a:pPr>
            <a:fld id="{CCA808A6-95F9-4126-8512-083F1C900775}" type="slidenum">
              <a:rPr lang="en-GB" altLang="en-US"/>
              <a:pPr>
                <a:defRPr/>
              </a:pPr>
              <a:t>‹#›</a:t>
            </a:fld>
            <a:endParaRPr lang="en-GB" altLang="en-US"/>
          </a:p>
        </p:txBody>
      </p:sp>
    </p:spTree>
    <p:extLst>
      <p:ext uri="{BB962C8B-B14F-4D97-AF65-F5344CB8AC3E}">
        <p14:creationId xmlns:p14="http://schemas.microsoft.com/office/powerpoint/2010/main" val="106468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69F97C6-1BE6-4860-BDC5-25DA20A73FB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74DFF1-EF3F-4DD4-AD09-B7D08218800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F8E8127-3D3B-4B00-9802-C89A254C365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a:extLst>
              <a:ext uri="{FF2B5EF4-FFF2-40B4-BE49-F238E27FC236}">
                <a16:creationId xmlns:a16="http://schemas.microsoft.com/office/drawing/2014/main" id="{376745E0-B296-4B8D-9A71-71A12103CB0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3B4EF1F1-2720-4C42-B8A8-2AA6E82E2CD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63B2120-E59B-4675-9182-49856671D80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44D168-EDDE-415D-BAC4-E5DF6C80D0A2}"/>
              </a:ext>
            </a:extLst>
          </p:cNvPr>
          <p:cNvSpPr>
            <a:spLocks noGrp="1" noChangeArrowheads="1"/>
          </p:cNvSpPr>
          <p:nvPr>
            <p:ph type="ctrTitle"/>
          </p:nvPr>
        </p:nvSpPr>
        <p:spPr>
          <a:xfrm>
            <a:off x="684213" y="1844675"/>
            <a:ext cx="7772400" cy="1470025"/>
          </a:xfrm>
        </p:spPr>
        <p:txBody>
          <a:bodyPr anchor="ctr"/>
          <a:lstStyle/>
          <a:p>
            <a:pPr eaLnBrk="1" hangingPunct="1"/>
            <a:r>
              <a:rPr lang="en-GB" altLang="en-US" sz="4400" b="1" dirty="0"/>
              <a:t>Land use in Cities</a:t>
            </a:r>
            <a:endParaRPr lang="en-US" altLang="en-US"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7D691CE-B09B-4F34-80F2-906726B44E2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0000">
    <p:zoom dir="in"/>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326x200_commercialRoad2">
            <a:extLst>
              <a:ext uri="{FF2B5EF4-FFF2-40B4-BE49-F238E27FC236}">
                <a16:creationId xmlns:a16="http://schemas.microsoft.com/office/drawing/2014/main" id="{85FE4685-76EB-40E9-A518-6F959D3A4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363"/>
            <a:ext cx="91440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circl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fratton+park">
            <a:extLst>
              <a:ext uri="{FF2B5EF4-FFF2-40B4-BE49-F238E27FC236}">
                <a16:creationId xmlns:a16="http://schemas.microsoft.com/office/drawing/2014/main" id="{B65DC9A7-6E81-469F-8E96-B594F0BC8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wedg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890916EC-905B-4693-82D5-685938286CB5}"/>
              </a:ext>
            </a:extLst>
          </p:cNvPr>
          <p:cNvSpPr txBox="1">
            <a:spLocks noChangeArrowheads="1"/>
          </p:cNvSpPr>
          <p:nvPr/>
        </p:nvSpPr>
        <p:spPr bwMode="auto">
          <a:xfrm>
            <a:off x="468313" y="333375"/>
            <a:ext cx="828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b="1">
                <a:latin typeface="Comic Sans MS" panose="030F0702030302020204" pitchFamily="66" charset="0"/>
              </a:rPr>
              <a:t>How is land used in urban areas?</a:t>
            </a:r>
          </a:p>
        </p:txBody>
      </p:sp>
      <p:sp>
        <p:nvSpPr>
          <p:cNvPr id="15363" name="Text Box 5">
            <a:extLst>
              <a:ext uri="{FF2B5EF4-FFF2-40B4-BE49-F238E27FC236}">
                <a16:creationId xmlns:a16="http://schemas.microsoft.com/office/drawing/2014/main" id="{17B15848-6C34-4B65-97A7-6A332A16597B}"/>
              </a:ext>
            </a:extLst>
          </p:cNvPr>
          <p:cNvSpPr txBox="1">
            <a:spLocks noChangeArrowheads="1"/>
          </p:cNvSpPr>
          <p:nvPr/>
        </p:nvSpPr>
        <p:spPr bwMode="auto">
          <a:xfrm>
            <a:off x="468313" y="938213"/>
            <a:ext cx="8351837"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600">
                <a:latin typeface="Comic Sans MS" panose="030F0702030302020204" pitchFamily="66" charset="0"/>
              </a:rPr>
              <a:t>All these difference land uses can be put into categories.</a:t>
            </a:r>
          </a:p>
          <a:p>
            <a:pPr algn="ctr" eaLnBrk="1" hangingPunct="1">
              <a:spcBef>
                <a:spcPct val="50000"/>
              </a:spcBef>
              <a:buFontTx/>
              <a:buNone/>
            </a:pPr>
            <a:r>
              <a:rPr lang="en-GB" altLang="en-US" sz="1600">
                <a:latin typeface="Comic Sans MS" panose="030F0702030302020204" pitchFamily="66" charset="0"/>
              </a:rPr>
              <a:t>Can you complete the table below?  If you are unsure about the meaning of some words, there are definitions on the next slide.</a:t>
            </a:r>
          </a:p>
        </p:txBody>
      </p:sp>
      <p:graphicFrame>
        <p:nvGraphicFramePr>
          <p:cNvPr id="2125" name="Group 77">
            <a:extLst>
              <a:ext uri="{FF2B5EF4-FFF2-40B4-BE49-F238E27FC236}">
                <a16:creationId xmlns:a16="http://schemas.microsoft.com/office/drawing/2014/main" id="{25D13EEC-87BF-4140-A04C-2FFD2FADCE08}"/>
              </a:ext>
            </a:extLst>
          </p:cNvPr>
          <p:cNvGraphicFramePr>
            <a:graphicFrameLocks noGrp="1"/>
          </p:cNvGraphicFramePr>
          <p:nvPr/>
        </p:nvGraphicFramePr>
        <p:xfrm>
          <a:off x="250825" y="2060575"/>
          <a:ext cx="8642350" cy="1135063"/>
        </p:xfrm>
        <a:graphic>
          <a:graphicData uri="http://schemas.openxmlformats.org/drawingml/2006/table">
            <a:tbl>
              <a:tblPr/>
              <a:tblGrid>
                <a:gridCol w="1728788">
                  <a:extLst>
                    <a:ext uri="{9D8B030D-6E8A-4147-A177-3AD203B41FA5}">
                      <a16:colId xmlns:a16="http://schemas.microsoft.com/office/drawing/2014/main" val="20000"/>
                    </a:ext>
                  </a:extLst>
                </a:gridCol>
                <a:gridCol w="1728787">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8788">
                  <a:extLst>
                    <a:ext uri="{9D8B030D-6E8A-4147-A177-3AD203B41FA5}">
                      <a16:colId xmlns:a16="http://schemas.microsoft.com/office/drawing/2014/main" val="20003"/>
                    </a:ext>
                  </a:extLst>
                </a:gridCol>
                <a:gridCol w="1728787">
                  <a:extLst>
                    <a:ext uri="{9D8B030D-6E8A-4147-A177-3AD203B41FA5}">
                      <a16:colId xmlns:a16="http://schemas.microsoft.com/office/drawing/2014/main" val="20004"/>
                    </a:ext>
                  </a:extLst>
                </a:gridCol>
              </a:tblGrid>
              <a:tr h="3964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Comic Sans MS" panose="030F0702030302020204" pitchFamily="66" charset="0"/>
                          <a:cs typeface="Arial" panose="020B0604020202020204" pitchFamily="34" charset="0"/>
                        </a:rPr>
                        <a:t>Commercial</a:t>
                      </a:r>
                    </a:p>
                  </a:txBody>
                  <a:tcPr marT="45746" marB="457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Comic Sans MS" panose="030F0702030302020204" pitchFamily="66" charset="0"/>
                          <a:cs typeface="Arial" panose="020B0604020202020204" pitchFamily="34" charset="0"/>
                        </a:rPr>
                        <a:t>Industrial</a:t>
                      </a:r>
                    </a:p>
                  </a:txBody>
                  <a:tcPr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Comic Sans MS" panose="030F0702030302020204" pitchFamily="66" charset="0"/>
                          <a:cs typeface="Arial" panose="020B0604020202020204" pitchFamily="34" charset="0"/>
                        </a:rPr>
                        <a:t>Open Space</a:t>
                      </a:r>
                    </a:p>
                  </a:txBody>
                  <a:tcPr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700" b="1" i="0" u="none" strike="noStrike" cap="none" normalizeH="0" baseline="0">
                          <a:ln>
                            <a:noFill/>
                          </a:ln>
                          <a:solidFill>
                            <a:schemeClr val="tx1"/>
                          </a:solidFill>
                          <a:effectLst/>
                          <a:latin typeface="Comic Sans MS" panose="030F0702030302020204" pitchFamily="66" charset="0"/>
                          <a:cs typeface="Arial" panose="020B0604020202020204" pitchFamily="34" charset="0"/>
                        </a:rPr>
                        <a:t>Entertainment</a:t>
                      </a:r>
                    </a:p>
                  </a:txBody>
                  <a:tcPr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Comic Sans MS" panose="030F0702030302020204" pitchFamily="66" charset="0"/>
                          <a:cs typeface="Arial" panose="020B0604020202020204" pitchFamily="34" charset="0"/>
                        </a:rPr>
                        <a:t>Residential</a:t>
                      </a:r>
                    </a:p>
                  </a:txBody>
                  <a:tcPr marT="45746" marB="457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3860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46" marB="457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46" marB="457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5383" name="Text Box 66">
            <a:extLst>
              <a:ext uri="{FF2B5EF4-FFF2-40B4-BE49-F238E27FC236}">
                <a16:creationId xmlns:a16="http://schemas.microsoft.com/office/drawing/2014/main" id="{9215B780-F6CA-476F-8361-D946161B8D60}"/>
              </a:ext>
            </a:extLst>
          </p:cNvPr>
          <p:cNvSpPr txBox="1">
            <a:spLocks noChangeArrowheads="1"/>
          </p:cNvSpPr>
          <p:nvPr/>
        </p:nvSpPr>
        <p:spPr bwMode="auto">
          <a:xfrm>
            <a:off x="395288" y="3429000"/>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Shops</a:t>
            </a:r>
          </a:p>
        </p:txBody>
      </p:sp>
      <p:sp>
        <p:nvSpPr>
          <p:cNvPr id="15384" name="Text Box 68">
            <a:extLst>
              <a:ext uri="{FF2B5EF4-FFF2-40B4-BE49-F238E27FC236}">
                <a16:creationId xmlns:a16="http://schemas.microsoft.com/office/drawing/2014/main" id="{B5DC2771-9305-4CD1-804D-8E1142F31D10}"/>
              </a:ext>
            </a:extLst>
          </p:cNvPr>
          <p:cNvSpPr txBox="1">
            <a:spLocks noChangeArrowheads="1"/>
          </p:cNvSpPr>
          <p:nvPr/>
        </p:nvSpPr>
        <p:spPr bwMode="auto">
          <a:xfrm>
            <a:off x="5867400" y="3500438"/>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Dockyards</a:t>
            </a:r>
          </a:p>
        </p:txBody>
      </p:sp>
      <p:sp>
        <p:nvSpPr>
          <p:cNvPr id="15385" name="Text Box 69">
            <a:extLst>
              <a:ext uri="{FF2B5EF4-FFF2-40B4-BE49-F238E27FC236}">
                <a16:creationId xmlns:a16="http://schemas.microsoft.com/office/drawing/2014/main" id="{CC393A56-5C2B-4A60-BE31-F06E694034E7}"/>
              </a:ext>
            </a:extLst>
          </p:cNvPr>
          <p:cNvSpPr txBox="1">
            <a:spLocks noChangeArrowheads="1"/>
          </p:cNvSpPr>
          <p:nvPr/>
        </p:nvSpPr>
        <p:spPr bwMode="auto">
          <a:xfrm>
            <a:off x="395288" y="4797425"/>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Banks</a:t>
            </a:r>
          </a:p>
        </p:txBody>
      </p:sp>
      <p:sp>
        <p:nvSpPr>
          <p:cNvPr id="15386" name="Text Box 70">
            <a:extLst>
              <a:ext uri="{FF2B5EF4-FFF2-40B4-BE49-F238E27FC236}">
                <a16:creationId xmlns:a16="http://schemas.microsoft.com/office/drawing/2014/main" id="{8E248CA0-000C-4A55-8399-9C87672763B0}"/>
              </a:ext>
            </a:extLst>
          </p:cNvPr>
          <p:cNvSpPr txBox="1">
            <a:spLocks noChangeArrowheads="1"/>
          </p:cNvSpPr>
          <p:nvPr/>
        </p:nvSpPr>
        <p:spPr bwMode="auto">
          <a:xfrm>
            <a:off x="2700338" y="5013325"/>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Factories</a:t>
            </a:r>
          </a:p>
        </p:txBody>
      </p:sp>
      <p:sp>
        <p:nvSpPr>
          <p:cNvPr id="15387" name="Text Box 71">
            <a:extLst>
              <a:ext uri="{FF2B5EF4-FFF2-40B4-BE49-F238E27FC236}">
                <a16:creationId xmlns:a16="http://schemas.microsoft.com/office/drawing/2014/main" id="{0757C13D-BD99-416F-8A56-9B98D28FDFB2}"/>
              </a:ext>
            </a:extLst>
          </p:cNvPr>
          <p:cNvSpPr txBox="1">
            <a:spLocks noChangeArrowheads="1"/>
          </p:cNvSpPr>
          <p:nvPr/>
        </p:nvSpPr>
        <p:spPr bwMode="auto">
          <a:xfrm>
            <a:off x="1692275" y="5876925"/>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Houses</a:t>
            </a:r>
          </a:p>
        </p:txBody>
      </p:sp>
      <p:sp>
        <p:nvSpPr>
          <p:cNvPr id="15388" name="Text Box 72">
            <a:extLst>
              <a:ext uri="{FF2B5EF4-FFF2-40B4-BE49-F238E27FC236}">
                <a16:creationId xmlns:a16="http://schemas.microsoft.com/office/drawing/2014/main" id="{24A87030-4F50-4406-9DDE-C6B07FEB7405}"/>
              </a:ext>
            </a:extLst>
          </p:cNvPr>
          <p:cNvSpPr txBox="1">
            <a:spLocks noChangeArrowheads="1"/>
          </p:cNvSpPr>
          <p:nvPr/>
        </p:nvSpPr>
        <p:spPr bwMode="auto">
          <a:xfrm>
            <a:off x="7235825" y="4292600"/>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Flats</a:t>
            </a:r>
          </a:p>
        </p:txBody>
      </p:sp>
      <p:sp>
        <p:nvSpPr>
          <p:cNvPr id="15389" name="Text Box 73">
            <a:extLst>
              <a:ext uri="{FF2B5EF4-FFF2-40B4-BE49-F238E27FC236}">
                <a16:creationId xmlns:a16="http://schemas.microsoft.com/office/drawing/2014/main" id="{A0BC5EDC-9FB4-4CAD-B8CD-BB37AB7907C6}"/>
              </a:ext>
            </a:extLst>
          </p:cNvPr>
          <p:cNvSpPr txBox="1">
            <a:spLocks noChangeArrowheads="1"/>
          </p:cNvSpPr>
          <p:nvPr/>
        </p:nvSpPr>
        <p:spPr bwMode="auto">
          <a:xfrm>
            <a:off x="2700338" y="3789363"/>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Parks</a:t>
            </a:r>
          </a:p>
        </p:txBody>
      </p:sp>
      <p:sp>
        <p:nvSpPr>
          <p:cNvPr id="15390" name="Text Box 74">
            <a:extLst>
              <a:ext uri="{FF2B5EF4-FFF2-40B4-BE49-F238E27FC236}">
                <a16:creationId xmlns:a16="http://schemas.microsoft.com/office/drawing/2014/main" id="{895EA36A-28CC-4DA8-9456-E298A050818D}"/>
              </a:ext>
            </a:extLst>
          </p:cNvPr>
          <p:cNvSpPr txBox="1">
            <a:spLocks noChangeArrowheads="1"/>
          </p:cNvSpPr>
          <p:nvPr/>
        </p:nvSpPr>
        <p:spPr bwMode="auto">
          <a:xfrm>
            <a:off x="4716463" y="5876925"/>
            <a:ext cx="1728787"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Restaurants</a:t>
            </a:r>
          </a:p>
        </p:txBody>
      </p:sp>
      <p:sp>
        <p:nvSpPr>
          <p:cNvPr id="15391" name="Text Box 75">
            <a:extLst>
              <a:ext uri="{FF2B5EF4-FFF2-40B4-BE49-F238E27FC236}">
                <a16:creationId xmlns:a16="http://schemas.microsoft.com/office/drawing/2014/main" id="{44FD4287-C792-4CF2-A610-DB172313FFED}"/>
              </a:ext>
            </a:extLst>
          </p:cNvPr>
          <p:cNvSpPr txBox="1">
            <a:spLocks noChangeArrowheads="1"/>
          </p:cNvSpPr>
          <p:nvPr/>
        </p:nvSpPr>
        <p:spPr bwMode="auto">
          <a:xfrm>
            <a:off x="6877050" y="5445125"/>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Cinemas</a:t>
            </a:r>
          </a:p>
        </p:txBody>
      </p:sp>
      <p:sp>
        <p:nvSpPr>
          <p:cNvPr id="15392" name="Text Box 76">
            <a:extLst>
              <a:ext uri="{FF2B5EF4-FFF2-40B4-BE49-F238E27FC236}">
                <a16:creationId xmlns:a16="http://schemas.microsoft.com/office/drawing/2014/main" id="{53432319-983F-42F0-ACFB-6AED59D89F79}"/>
              </a:ext>
            </a:extLst>
          </p:cNvPr>
          <p:cNvSpPr txBox="1">
            <a:spLocks noChangeArrowheads="1"/>
          </p:cNvSpPr>
          <p:nvPr/>
        </p:nvSpPr>
        <p:spPr bwMode="auto">
          <a:xfrm>
            <a:off x="4716463" y="4365625"/>
            <a:ext cx="1584325" cy="434975"/>
          </a:xfrm>
          <a:prstGeom prst="rect">
            <a:avLst/>
          </a:prstGeom>
          <a:solidFill>
            <a:srgbClr val="DDE8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Offices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58E1AAE-1C2F-4E71-A4C1-78D84527629A}"/>
              </a:ext>
            </a:extLst>
          </p:cNvPr>
          <p:cNvSpPr>
            <a:spLocks noGrp="1" noChangeArrowheads="1"/>
          </p:cNvSpPr>
          <p:nvPr>
            <p:ph type="title"/>
          </p:nvPr>
        </p:nvSpPr>
        <p:spPr>
          <a:xfrm>
            <a:off x="468313" y="0"/>
            <a:ext cx="8229600" cy="1143000"/>
          </a:xfrm>
        </p:spPr>
        <p:txBody>
          <a:bodyPr/>
          <a:lstStyle/>
          <a:p>
            <a:pPr eaLnBrk="1" hangingPunct="1"/>
            <a:r>
              <a:rPr lang="en-GB" altLang="en-US" b="1" u="sng"/>
              <a:t>Key words</a:t>
            </a:r>
          </a:p>
        </p:txBody>
      </p:sp>
      <p:sp>
        <p:nvSpPr>
          <p:cNvPr id="16387" name="Rectangle 3">
            <a:extLst>
              <a:ext uri="{FF2B5EF4-FFF2-40B4-BE49-F238E27FC236}">
                <a16:creationId xmlns:a16="http://schemas.microsoft.com/office/drawing/2014/main" id="{E55FCF44-E54E-444C-8DAD-B7D8CBB5E49C}"/>
              </a:ext>
            </a:extLst>
          </p:cNvPr>
          <p:cNvSpPr>
            <a:spLocks noGrp="1" noChangeArrowheads="1"/>
          </p:cNvSpPr>
          <p:nvPr>
            <p:ph type="body" idx="1"/>
          </p:nvPr>
        </p:nvSpPr>
        <p:spPr>
          <a:xfrm>
            <a:off x="457200" y="1125538"/>
            <a:ext cx="8435975" cy="5472112"/>
          </a:xfrm>
        </p:spPr>
        <p:txBody>
          <a:bodyPr/>
          <a:lstStyle/>
          <a:p>
            <a:pPr algn="ctr" eaLnBrk="1" hangingPunct="1">
              <a:lnSpc>
                <a:spcPct val="80000"/>
              </a:lnSpc>
              <a:buFontTx/>
              <a:buNone/>
            </a:pPr>
            <a:r>
              <a:rPr lang="en-GB" altLang="en-US" sz="2000" b="1"/>
              <a:t>Urban</a:t>
            </a:r>
            <a:r>
              <a:rPr lang="en-GB" altLang="en-US" sz="2000"/>
              <a:t> – A built up area (area with lots of buildings), with a high population, for example a town or city.</a:t>
            </a:r>
          </a:p>
          <a:p>
            <a:pPr algn="ctr" eaLnBrk="1" hangingPunct="1">
              <a:lnSpc>
                <a:spcPct val="80000"/>
              </a:lnSpc>
              <a:buFontTx/>
              <a:buNone/>
            </a:pPr>
            <a:endParaRPr lang="en-GB" altLang="en-US" sz="2000"/>
          </a:p>
          <a:p>
            <a:pPr algn="ctr" eaLnBrk="1" hangingPunct="1">
              <a:lnSpc>
                <a:spcPct val="80000"/>
              </a:lnSpc>
              <a:buFontTx/>
              <a:buNone/>
            </a:pPr>
            <a:r>
              <a:rPr lang="en-GB" altLang="en-US" sz="2000" b="1"/>
              <a:t>Land use</a:t>
            </a:r>
            <a:r>
              <a:rPr lang="en-GB" altLang="en-US" sz="2000"/>
              <a:t> – The way in which land is used.</a:t>
            </a:r>
          </a:p>
          <a:p>
            <a:pPr algn="ctr" eaLnBrk="1" hangingPunct="1">
              <a:lnSpc>
                <a:spcPct val="80000"/>
              </a:lnSpc>
              <a:buFontTx/>
              <a:buNone/>
            </a:pPr>
            <a:endParaRPr lang="en-GB" altLang="en-US" sz="2000"/>
          </a:p>
          <a:p>
            <a:pPr algn="ctr" eaLnBrk="1" hangingPunct="1">
              <a:lnSpc>
                <a:spcPct val="80000"/>
              </a:lnSpc>
              <a:buFontTx/>
              <a:buNone/>
            </a:pPr>
            <a:r>
              <a:rPr lang="en-GB" altLang="en-US" sz="2000" b="1"/>
              <a:t>Urban land use</a:t>
            </a:r>
            <a:r>
              <a:rPr lang="en-GB" altLang="en-US" sz="2000"/>
              <a:t> – The way land is used in a town or city.</a:t>
            </a:r>
          </a:p>
          <a:p>
            <a:pPr algn="ctr" eaLnBrk="1" hangingPunct="1">
              <a:lnSpc>
                <a:spcPct val="80000"/>
              </a:lnSpc>
              <a:buFontTx/>
              <a:buNone/>
            </a:pPr>
            <a:endParaRPr lang="en-GB" altLang="en-US" sz="2000"/>
          </a:p>
          <a:p>
            <a:pPr algn="ctr" eaLnBrk="1" hangingPunct="1">
              <a:lnSpc>
                <a:spcPct val="80000"/>
              </a:lnSpc>
              <a:buFontTx/>
              <a:buNone/>
            </a:pPr>
            <a:endParaRPr lang="en-GB" altLang="en-US" sz="2000"/>
          </a:p>
          <a:p>
            <a:pPr eaLnBrk="1" hangingPunct="1">
              <a:lnSpc>
                <a:spcPct val="80000"/>
              </a:lnSpc>
            </a:pPr>
            <a:r>
              <a:rPr lang="en-GB" altLang="en-US" sz="2000" u="sng"/>
              <a:t>Commercial</a:t>
            </a:r>
            <a:r>
              <a:rPr lang="en-GB" altLang="en-US" sz="2000"/>
              <a:t> – e.g. shops, offices, banks</a:t>
            </a:r>
          </a:p>
          <a:p>
            <a:pPr eaLnBrk="1" hangingPunct="1">
              <a:lnSpc>
                <a:spcPct val="80000"/>
              </a:lnSpc>
            </a:pPr>
            <a:r>
              <a:rPr lang="en-GB" altLang="en-US" sz="2000" u="sng"/>
              <a:t>Residential</a:t>
            </a:r>
            <a:r>
              <a:rPr lang="en-GB" altLang="en-US" sz="2000"/>
              <a:t> – different types of housing such as terraced, detached, flats.</a:t>
            </a:r>
          </a:p>
          <a:p>
            <a:pPr eaLnBrk="1" hangingPunct="1">
              <a:lnSpc>
                <a:spcPct val="80000"/>
              </a:lnSpc>
            </a:pPr>
            <a:r>
              <a:rPr lang="en-GB" altLang="en-US" sz="2000" u="sng"/>
              <a:t>Entertainment</a:t>
            </a:r>
            <a:r>
              <a:rPr lang="en-GB" altLang="en-US" sz="2000"/>
              <a:t> – e.g. bowling, cinema, restaurants </a:t>
            </a:r>
          </a:p>
          <a:p>
            <a:pPr eaLnBrk="1" hangingPunct="1">
              <a:lnSpc>
                <a:spcPct val="80000"/>
              </a:lnSpc>
            </a:pPr>
            <a:r>
              <a:rPr lang="en-GB" altLang="en-US" sz="2000" u="sng"/>
              <a:t>Open space</a:t>
            </a:r>
            <a:r>
              <a:rPr lang="en-GB" altLang="en-US" sz="2000"/>
              <a:t> – e.g. parks, lakes</a:t>
            </a:r>
          </a:p>
          <a:p>
            <a:pPr eaLnBrk="1" hangingPunct="1">
              <a:lnSpc>
                <a:spcPct val="80000"/>
              </a:lnSpc>
            </a:pPr>
            <a:r>
              <a:rPr lang="en-GB" altLang="en-US" sz="2000" u="sng"/>
              <a:t>Industrial</a:t>
            </a:r>
            <a:r>
              <a:rPr lang="en-GB" altLang="en-US" sz="2000"/>
              <a:t> – e.g. factories, dockyards, warehouses</a:t>
            </a:r>
          </a:p>
          <a:p>
            <a:pPr eaLnBrk="1" hangingPunct="1">
              <a:lnSpc>
                <a:spcPct val="80000"/>
              </a:lnSpc>
            </a:pPr>
            <a:r>
              <a:rPr lang="en-GB" altLang="en-US" sz="2000" u="sng"/>
              <a:t>Services</a:t>
            </a:r>
            <a:r>
              <a:rPr lang="en-GB" altLang="en-US" sz="2000"/>
              <a:t> – schools, hospitals, government buildings, etc.</a:t>
            </a:r>
            <a:endParaRPr lang="en-GB" altLang="en-US" sz="2000" u="sng"/>
          </a:p>
          <a:p>
            <a:pPr eaLnBrk="1" hangingPunct="1">
              <a:lnSpc>
                <a:spcPct val="80000"/>
              </a:lnSpc>
            </a:pPr>
            <a:endParaRPr lang="en-GB" altLang="en-US" sz="2000"/>
          </a:p>
          <a:p>
            <a:pPr algn="ctr" eaLnBrk="1" hangingPunct="1">
              <a:lnSpc>
                <a:spcPct val="80000"/>
              </a:lnSpc>
              <a:buFontTx/>
              <a:buNone/>
            </a:pPr>
            <a:endParaRPr lang="en-GB"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Oval 2">
            <a:extLst>
              <a:ext uri="{FF2B5EF4-FFF2-40B4-BE49-F238E27FC236}">
                <a16:creationId xmlns:a16="http://schemas.microsoft.com/office/drawing/2014/main" id="{C856A3E6-4D19-424B-B2EE-D56C601D5A23}"/>
              </a:ext>
            </a:extLst>
          </p:cNvPr>
          <p:cNvSpPr>
            <a:spLocks noChangeArrowheads="1"/>
          </p:cNvSpPr>
          <p:nvPr/>
        </p:nvSpPr>
        <p:spPr bwMode="auto">
          <a:xfrm>
            <a:off x="2339975" y="1700213"/>
            <a:ext cx="4537075" cy="4537075"/>
          </a:xfrm>
          <a:prstGeom prst="ellipse">
            <a:avLst/>
          </a:prstGeom>
          <a:solidFill>
            <a:srgbClr val="CCFFCC"/>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1" name="Oval 3">
            <a:extLst>
              <a:ext uri="{FF2B5EF4-FFF2-40B4-BE49-F238E27FC236}">
                <a16:creationId xmlns:a16="http://schemas.microsoft.com/office/drawing/2014/main" id="{F5E8E10A-C1D6-4E68-8931-379BCDB97817}"/>
              </a:ext>
            </a:extLst>
          </p:cNvPr>
          <p:cNvSpPr>
            <a:spLocks noChangeArrowheads="1"/>
          </p:cNvSpPr>
          <p:nvPr/>
        </p:nvSpPr>
        <p:spPr bwMode="auto">
          <a:xfrm>
            <a:off x="2771775" y="2133600"/>
            <a:ext cx="3671888" cy="3671888"/>
          </a:xfrm>
          <a:prstGeom prst="ellipse">
            <a:avLst/>
          </a:pr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2" name="Oval 4">
            <a:extLst>
              <a:ext uri="{FF2B5EF4-FFF2-40B4-BE49-F238E27FC236}">
                <a16:creationId xmlns:a16="http://schemas.microsoft.com/office/drawing/2014/main" id="{8956A7D2-CF01-49E3-96E9-A29A650415B5}"/>
              </a:ext>
            </a:extLst>
          </p:cNvPr>
          <p:cNvSpPr>
            <a:spLocks noChangeArrowheads="1"/>
          </p:cNvSpPr>
          <p:nvPr/>
        </p:nvSpPr>
        <p:spPr bwMode="auto">
          <a:xfrm>
            <a:off x="3203575" y="2565400"/>
            <a:ext cx="2808288" cy="2808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3" name="Text Box 5">
            <a:extLst>
              <a:ext uri="{FF2B5EF4-FFF2-40B4-BE49-F238E27FC236}">
                <a16:creationId xmlns:a16="http://schemas.microsoft.com/office/drawing/2014/main" id="{CFBEA90B-8934-48A2-A453-3C19CD96CEB8}"/>
              </a:ext>
            </a:extLst>
          </p:cNvPr>
          <p:cNvSpPr txBox="1">
            <a:spLocks noChangeArrowheads="1"/>
          </p:cNvSpPr>
          <p:nvPr/>
        </p:nvSpPr>
        <p:spPr bwMode="auto">
          <a:xfrm>
            <a:off x="468313" y="260350"/>
            <a:ext cx="82089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b="1">
                <a:latin typeface="Comic Sans MS" panose="030F0702030302020204" pitchFamily="66" charset="0"/>
              </a:rPr>
              <a:t>Land use can be divided into 5 different zones.</a:t>
            </a:r>
          </a:p>
          <a:p>
            <a:pPr algn="ctr" eaLnBrk="1" hangingPunct="1">
              <a:spcBef>
                <a:spcPct val="50000"/>
              </a:spcBef>
              <a:buFontTx/>
              <a:buNone/>
            </a:pPr>
            <a:r>
              <a:rPr lang="en-GB" altLang="en-US" sz="2000" b="1">
                <a:latin typeface="Comic Sans MS" panose="030F0702030302020204" pitchFamily="66" charset="0"/>
              </a:rPr>
              <a:t>In some cities,the pattern looks like this….</a:t>
            </a:r>
          </a:p>
        </p:txBody>
      </p:sp>
      <p:sp>
        <p:nvSpPr>
          <p:cNvPr id="17414" name="Oval 6">
            <a:extLst>
              <a:ext uri="{FF2B5EF4-FFF2-40B4-BE49-F238E27FC236}">
                <a16:creationId xmlns:a16="http://schemas.microsoft.com/office/drawing/2014/main" id="{2B6D991D-373A-4125-9873-37DD825AF8B3}"/>
              </a:ext>
            </a:extLst>
          </p:cNvPr>
          <p:cNvSpPr>
            <a:spLocks noChangeArrowheads="1"/>
          </p:cNvSpPr>
          <p:nvPr/>
        </p:nvSpPr>
        <p:spPr bwMode="auto">
          <a:xfrm>
            <a:off x="3635375" y="2997200"/>
            <a:ext cx="1944688" cy="1944688"/>
          </a:xfrm>
          <a:prstGeom prst="ellipse">
            <a:avLst/>
          </a:prstGeom>
          <a:solidFill>
            <a:srgbClr val="CC99FF"/>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5" name="Oval 7">
            <a:extLst>
              <a:ext uri="{FF2B5EF4-FFF2-40B4-BE49-F238E27FC236}">
                <a16:creationId xmlns:a16="http://schemas.microsoft.com/office/drawing/2014/main" id="{D02C9D69-2BB7-44D8-B661-9A09E3EA5436}"/>
              </a:ext>
            </a:extLst>
          </p:cNvPr>
          <p:cNvSpPr>
            <a:spLocks noChangeArrowheads="1"/>
          </p:cNvSpPr>
          <p:nvPr/>
        </p:nvSpPr>
        <p:spPr bwMode="auto">
          <a:xfrm>
            <a:off x="4067175" y="3429000"/>
            <a:ext cx="1081088" cy="1079500"/>
          </a:xfrm>
          <a:prstGeom prst="ellipse">
            <a:avLst/>
          </a:prstGeom>
          <a:solidFill>
            <a:srgbClr val="FFFF99"/>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1" u="sng"/>
          </a:p>
        </p:txBody>
      </p:sp>
      <p:sp>
        <p:nvSpPr>
          <p:cNvPr id="17416" name="Text Box 8">
            <a:extLst>
              <a:ext uri="{FF2B5EF4-FFF2-40B4-BE49-F238E27FC236}">
                <a16:creationId xmlns:a16="http://schemas.microsoft.com/office/drawing/2014/main" id="{8B776870-9149-429C-BFF4-7D6CD74B344C}"/>
              </a:ext>
            </a:extLst>
          </p:cNvPr>
          <p:cNvSpPr txBox="1">
            <a:spLocks noChangeArrowheads="1"/>
          </p:cNvSpPr>
          <p:nvPr/>
        </p:nvSpPr>
        <p:spPr bwMode="auto">
          <a:xfrm>
            <a:off x="6732588" y="1844675"/>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a:solidFill>
                  <a:srgbClr val="33CC33"/>
                </a:solidFill>
              </a:rPr>
              <a:t>Outer Suburbs</a:t>
            </a:r>
            <a:endParaRPr lang="en-US" altLang="en-US" sz="1800" b="1">
              <a:solidFill>
                <a:srgbClr val="33CC33"/>
              </a:solidFill>
            </a:endParaRPr>
          </a:p>
        </p:txBody>
      </p:sp>
      <p:sp>
        <p:nvSpPr>
          <p:cNvPr id="17417" name="Text Box 9">
            <a:extLst>
              <a:ext uri="{FF2B5EF4-FFF2-40B4-BE49-F238E27FC236}">
                <a16:creationId xmlns:a16="http://schemas.microsoft.com/office/drawing/2014/main" id="{5C6A79A3-45B2-4012-853C-B3C9E178E712}"/>
              </a:ext>
            </a:extLst>
          </p:cNvPr>
          <p:cNvSpPr txBox="1">
            <a:spLocks noChangeArrowheads="1"/>
          </p:cNvSpPr>
          <p:nvPr/>
        </p:nvSpPr>
        <p:spPr bwMode="auto">
          <a:xfrm>
            <a:off x="5724525" y="6092825"/>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a:solidFill>
                  <a:srgbClr val="FF3399"/>
                </a:solidFill>
              </a:rPr>
              <a:t>Inner Suburbs</a:t>
            </a:r>
            <a:endParaRPr lang="en-US" altLang="en-US" sz="1800" b="1">
              <a:solidFill>
                <a:srgbClr val="FF3399"/>
              </a:solidFill>
            </a:endParaRPr>
          </a:p>
        </p:txBody>
      </p:sp>
      <p:sp>
        <p:nvSpPr>
          <p:cNvPr id="17418" name="Text Box 10">
            <a:extLst>
              <a:ext uri="{FF2B5EF4-FFF2-40B4-BE49-F238E27FC236}">
                <a16:creationId xmlns:a16="http://schemas.microsoft.com/office/drawing/2014/main" id="{27354658-72D2-48B3-99E4-773B94C52205}"/>
              </a:ext>
            </a:extLst>
          </p:cNvPr>
          <p:cNvSpPr txBox="1">
            <a:spLocks noChangeArrowheads="1"/>
          </p:cNvSpPr>
          <p:nvPr/>
        </p:nvSpPr>
        <p:spPr bwMode="auto">
          <a:xfrm>
            <a:off x="684213" y="2636838"/>
            <a:ext cx="1584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Tx/>
              <a:buNone/>
            </a:pPr>
            <a:r>
              <a:rPr lang="en-GB" altLang="en-US" sz="1800" b="1">
                <a:solidFill>
                  <a:schemeClr val="accent2"/>
                </a:solidFill>
              </a:rPr>
              <a:t>Inner City</a:t>
            </a:r>
            <a:endParaRPr lang="en-US" altLang="en-US" sz="1800" b="1">
              <a:solidFill>
                <a:schemeClr val="accent2"/>
              </a:solidFill>
            </a:endParaRPr>
          </a:p>
        </p:txBody>
      </p:sp>
      <p:sp>
        <p:nvSpPr>
          <p:cNvPr id="17419" name="Text Box 11">
            <a:extLst>
              <a:ext uri="{FF2B5EF4-FFF2-40B4-BE49-F238E27FC236}">
                <a16:creationId xmlns:a16="http://schemas.microsoft.com/office/drawing/2014/main" id="{D5FDBB72-520D-41F8-B4DD-C8AED680B9B2}"/>
              </a:ext>
            </a:extLst>
          </p:cNvPr>
          <p:cNvSpPr txBox="1">
            <a:spLocks noChangeArrowheads="1"/>
          </p:cNvSpPr>
          <p:nvPr/>
        </p:nvSpPr>
        <p:spPr bwMode="auto">
          <a:xfrm>
            <a:off x="7164388" y="3573463"/>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a:solidFill>
                  <a:srgbClr val="CC66FF"/>
                </a:solidFill>
              </a:rPr>
              <a:t>Industrial Zone</a:t>
            </a:r>
            <a:endParaRPr lang="en-US" altLang="en-US" sz="1800" b="1">
              <a:solidFill>
                <a:srgbClr val="CC66FF"/>
              </a:solidFill>
            </a:endParaRPr>
          </a:p>
        </p:txBody>
      </p:sp>
      <p:sp>
        <p:nvSpPr>
          <p:cNvPr id="17420" name="Text Box 12">
            <a:extLst>
              <a:ext uri="{FF2B5EF4-FFF2-40B4-BE49-F238E27FC236}">
                <a16:creationId xmlns:a16="http://schemas.microsoft.com/office/drawing/2014/main" id="{92FB9D33-5354-43FF-8F7E-3236D049CAAB}"/>
              </a:ext>
            </a:extLst>
          </p:cNvPr>
          <p:cNvSpPr txBox="1">
            <a:spLocks noChangeArrowheads="1"/>
          </p:cNvSpPr>
          <p:nvPr/>
        </p:nvSpPr>
        <p:spPr bwMode="auto">
          <a:xfrm>
            <a:off x="611188" y="5229225"/>
            <a:ext cx="19431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a:solidFill>
                  <a:srgbClr val="FFD211"/>
                </a:solidFill>
              </a:rPr>
              <a:t>Central Business District</a:t>
            </a:r>
            <a:endParaRPr lang="en-US" altLang="en-US" sz="1800" b="1">
              <a:solidFill>
                <a:srgbClr val="FFD211"/>
              </a:solidFill>
            </a:endParaRPr>
          </a:p>
        </p:txBody>
      </p:sp>
      <p:sp>
        <p:nvSpPr>
          <p:cNvPr id="17421" name="Line 13">
            <a:extLst>
              <a:ext uri="{FF2B5EF4-FFF2-40B4-BE49-F238E27FC236}">
                <a16:creationId xmlns:a16="http://schemas.microsoft.com/office/drawing/2014/main" id="{83A855BC-4ED5-4B07-96B1-263C82464155}"/>
              </a:ext>
            </a:extLst>
          </p:cNvPr>
          <p:cNvSpPr>
            <a:spLocks noChangeShapeType="1"/>
          </p:cNvSpPr>
          <p:nvPr/>
        </p:nvSpPr>
        <p:spPr bwMode="auto">
          <a:xfrm>
            <a:off x="2195513" y="2924175"/>
            <a:ext cx="1296987" cy="649288"/>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2" name="Line 14">
            <a:extLst>
              <a:ext uri="{FF2B5EF4-FFF2-40B4-BE49-F238E27FC236}">
                <a16:creationId xmlns:a16="http://schemas.microsoft.com/office/drawing/2014/main" id="{84543B18-B2CA-4A68-BDA6-700F375D85EF}"/>
              </a:ext>
            </a:extLst>
          </p:cNvPr>
          <p:cNvSpPr>
            <a:spLocks noChangeShapeType="1"/>
          </p:cNvSpPr>
          <p:nvPr/>
        </p:nvSpPr>
        <p:spPr bwMode="auto">
          <a:xfrm flipV="1">
            <a:off x="1258888" y="4149725"/>
            <a:ext cx="3025775" cy="1150938"/>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3" name="Line 15">
            <a:extLst>
              <a:ext uri="{FF2B5EF4-FFF2-40B4-BE49-F238E27FC236}">
                <a16:creationId xmlns:a16="http://schemas.microsoft.com/office/drawing/2014/main" id="{763B71BF-7242-4390-B465-AEC3590D780C}"/>
              </a:ext>
            </a:extLst>
          </p:cNvPr>
          <p:cNvSpPr>
            <a:spLocks noChangeShapeType="1"/>
          </p:cNvSpPr>
          <p:nvPr/>
        </p:nvSpPr>
        <p:spPr bwMode="auto">
          <a:xfrm flipH="1" flipV="1">
            <a:off x="5651500" y="5229225"/>
            <a:ext cx="504825" cy="792163"/>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4" name="Line 16">
            <a:extLst>
              <a:ext uri="{FF2B5EF4-FFF2-40B4-BE49-F238E27FC236}">
                <a16:creationId xmlns:a16="http://schemas.microsoft.com/office/drawing/2014/main" id="{A199FCE7-90B9-4C6D-BA12-49FB1AA95C44}"/>
              </a:ext>
            </a:extLst>
          </p:cNvPr>
          <p:cNvSpPr>
            <a:spLocks noChangeShapeType="1"/>
          </p:cNvSpPr>
          <p:nvPr/>
        </p:nvSpPr>
        <p:spPr bwMode="auto">
          <a:xfrm flipH="1">
            <a:off x="5364163" y="3789363"/>
            <a:ext cx="1871662" cy="0"/>
          </a:xfrm>
          <a:prstGeom prst="line">
            <a:avLst/>
          </a:prstGeom>
          <a:noFill/>
          <a:ln w="9525">
            <a:solidFill>
              <a:srgbClr val="CC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5" name="Line 17">
            <a:extLst>
              <a:ext uri="{FF2B5EF4-FFF2-40B4-BE49-F238E27FC236}">
                <a16:creationId xmlns:a16="http://schemas.microsoft.com/office/drawing/2014/main" id="{DF112BCE-60E5-4CD4-BB7A-2912CD99FCB0}"/>
              </a:ext>
            </a:extLst>
          </p:cNvPr>
          <p:cNvSpPr>
            <a:spLocks noChangeShapeType="1"/>
          </p:cNvSpPr>
          <p:nvPr/>
        </p:nvSpPr>
        <p:spPr bwMode="auto">
          <a:xfrm flipH="1">
            <a:off x="6156325" y="2060575"/>
            <a:ext cx="576263" cy="576263"/>
          </a:xfrm>
          <a:prstGeom prst="line">
            <a:avLst/>
          </a:prstGeom>
          <a:noFill/>
          <a:ln w="952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F541E5D0-8370-430A-90D3-5889E0865812}"/>
              </a:ext>
            </a:extLst>
          </p:cNvPr>
          <p:cNvSpPr txBox="1">
            <a:spLocks noChangeArrowheads="1"/>
          </p:cNvSpPr>
          <p:nvPr/>
        </p:nvSpPr>
        <p:spPr bwMode="auto">
          <a:xfrm>
            <a:off x="468313" y="260350"/>
            <a:ext cx="8208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b="1" dirty="0">
                <a:latin typeface="Comic Sans MS" panose="030F0702030302020204" pitchFamily="66" charset="0"/>
              </a:rPr>
              <a:t>Urban land use can be divided into 5 different zones</a:t>
            </a:r>
          </a:p>
        </p:txBody>
      </p:sp>
      <p:sp>
        <p:nvSpPr>
          <p:cNvPr id="18435" name="Text Box 5">
            <a:extLst>
              <a:ext uri="{FF2B5EF4-FFF2-40B4-BE49-F238E27FC236}">
                <a16:creationId xmlns:a16="http://schemas.microsoft.com/office/drawing/2014/main" id="{296528A9-49BA-4C9F-89CC-A789D3DA9CF8}"/>
              </a:ext>
            </a:extLst>
          </p:cNvPr>
          <p:cNvSpPr txBox="1">
            <a:spLocks noChangeArrowheads="1"/>
          </p:cNvSpPr>
          <p:nvPr/>
        </p:nvSpPr>
        <p:spPr bwMode="auto">
          <a:xfrm>
            <a:off x="323850" y="1844675"/>
            <a:ext cx="3671888" cy="739775"/>
          </a:xfrm>
          <a:prstGeom prst="rect">
            <a:avLst/>
          </a:prstGeom>
          <a:solidFill>
            <a:srgbClr val="FFFFCC"/>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CBD – Central Business District</a:t>
            </a:r>
          </a:p>
        </p:txBody>
      </p:sp>
      <p:sp>
        <p:nvSpPr>
          <p:cNvPr id="18436" name="Text Box 6">
            <a:extLst>
              <a:ext uri="{FF2B5EF4-FFF2-40B4-BE49-F238E27FC236}">
                <a16:creationId xmlns:a16="http://schemas.microsoft.com/office/drawing/2014/main" id="{7F15A421-2140-46EF-84C0-B3BF8BFE6095}"/>
              </a:ext>
            </a:extLst>
          </p:cNvPr>
          <p:cNvSpPr txBox="1">
            <a:spLocks noChangeArrowheads="1"/>
          </p:cNvSpPr>
          <p:nvPr/>
        </p:nvSpPr>
        <p:spPr bwMode="auto">
          <a:xfrm>
            <a:off x="1763713" y="5661025"/>
            <a:ext cx="3671887" cy="434975"/>
          </a:xfrm>
          <a:prstGeom prst="rect">
            <a:avLst/>
          </a:prstGeom>
          <a:solidFill>
            <a:srgbClr val="CCFFCC"/>
          </a:solidFill>
          <a:ln w="381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Outer Suburbs</a:t>
            </a:r>
          </a:p>
        </p:txBody>
      </p:sp>
      <p:sp>
        <p:nvSpPr>
          <p:cNvPr id="18437" name="Text Box 7">
            <a:extLst>
              <a:ext uri="{FF2B5EF4-FFF2-40B4-BE49-F238E27FC236}">
                <a16:creationId xmlns:a16="http://schemas.microsoft.com/office/drawing/2014/main" id="{8600F223-4DD8-4BBF-9617-7F1BAFAFB9A3}"/>
              </a:ext>
            </a:extLst>
          </p:cNvPr>
          <p:cNvSpPr txBox="1">
            <a:spLocks noChangeArrowheads="1"/>
          </p:cNvSpPr>
          <p:nvPr/>
        </p:nvSpPr>
        <p:spPr bwMode="auto">
          <a:xfrm>
            <a:off x="5003800" y="4581525"/>
            <a:ext cx="3671888" cy="434975"/>
          </a:xfrm>
          <a:prstGeom prst="rect">
            <a:avLst/>
          </a:prstGeom>
          <a:solidFill>
            <a:srgbClr val="FFCCFF"/>
          </a:solidFill>
          <a:ln w="38100"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Inner Suburbs</a:t>
            </a:r>
          </a:p>
        </p:txBody>
      </p:sp>
      <p:sp>
        <p:nvSpPr>
          <p:cNvPr id="18438" name="Text Box 8">
            <a:extLst>
              <a:ext uri="{FF2B5EF4-FFF2-40B4-BE49-F238E27FC236}">
                <a16:creationId xmlns:a16="http://schemas.microsoft.com/office/drawing/2014/main" id="{F939926E-E89E-4DC7-A3BF-B28EA4041A82}"/>
              </a:ext>
            </a:extLst>
          </p:cNvPr>
          <p:cNvSpPr txBox="1">
            <a:spLocks noChangeArrowheads="1"/>
          </p:cNvSpPr>
          <p:nvPr/>
        </p:nvSpPr>
        <p:spPr bwMode="auto">
          <a:xfrm>
            <a:off x="827088" y="3860800"/>
            <a:ext cx="3671887" cy="400050"/>
          </a:xfrm>
          <a:prstGeom prst="rect">
            <a:avLst/>
          </a:prstGeom>
          <a:solidFill>
            <a:srgbClr val="E1F4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Inner City</a:t>
            </a:r>
          </a:p>
        </p:txBody>
      </p:sp>
      <p:sp>
        <p:nvSpPr>
          <p:cNvPr id="18439" name="Text Box 9">
            <a:extLst>
              <a:ext uri="{FF2B5EF4-FFF2-40B4-BE49-F238E27FC236}">
                <a16:creationId xmlns:a16="http://schemas.microsoft.com/office/drawing/2014/main" id="{57166466-41C6-46BE-92EA-EEBD8A987C20}"/>
              </a:ext>
            </a:extLst>
          </p:cNvPr>
          <p:cNvSpPr txBox="1">
            <a:spLocks noChangeArrowheads="1"/>
          </p:cNvSpPr>
          <p:nvPr/>
        </p:nvSpPr>
        <p:spPr bwMode="auto">
          <a:xfrm>
            <a:off x="4716463" y="2781300"/>
            <a:ext cx="3671887" cy="434975"/>
          </a:xfrm>
          <a:prstGeom prst="rect">
            <a:avLst/>
          </a:prstGeom>
          <a:solidFill>
            <a:srgbClr val="F2E1FF"/>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a:latin typeface="Comic Sans MS" panose="030F0702030302020204" pitchFamily="66" charset="0"/>
              </a:rPr>
              <a:t>Industrial Zone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1BC3E1B3-7341-4D26-B6A9-59182E00A4EE}"/>
              </a:ext>
            </a:extLst>
          </p:cNvPr>
          <p:cNvSpPr txBox="1">
            <a:spLocks noChangeArrowheads="1"/>
          </p:cNvSpPr>
          <p:nvPr/>
        </p:nvSpPr>
        <p:spPr bwMode="auto">
          <a:xfrm>
            <a:off x="468313" y="260350"/>
            <a:ext cx="8208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b="1" dirty="0">
                <a:latin typeface="Comic Sans MS" panose="030F0702030302020204" pitchFamily="66" charset="0"/>
              </a:rPr>
              <a:t>What is each zone like?</a:t>
            </a:r>
          </a:p>
        </p:txBody>
      </p:sp>
      <p:sp>
        <p:nvSpPr>
          <p:cNvPr id="19459" name="Text Box 5">
            <a:extLst>
              <a:ext uri="{FF2B5EF4-FFF2-40B4-BE49-F238E27FC236}">
                <a16:creationId xmlns:a16="http://schemas.microsoft.com/office/drawing/2014/main" id="{676ABBC8-0886-4E9C-A851-EC6FBC88C267}"/>
              </a:ext>
            </a:extLst>
          </p:cNvPr>
          <p:cNvSpPr txBox="1">
            <a:spLocks noChangeArrowheads="1"/>
          </p:cNvSpPr>
          <p:nvPr/>
        </p:nvSpPr>
        <p:spPr bwMode="auto">
          <a:xfrm>
            <a:off x="395288" y="1119188"/>
            <a:ext cx="3671887" cy="2062162"/>
          </a:xfrm>
          <a:prstGeom prst="rect">
            <a:avLst/>
          </a:prstGeom>
          <a:solidFill>
            <a:srgbClr val="FFFFCC"/>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b="1">
                <a:latin typeface="Comic Sans MS" panose="030F0702030302020204" pitchFamily="66" charset="0"/>
              </a:rPr>
              <a:t>CBD – Central Business District </a:t>
            </a:r>
          </a:p>
          <a:p>
            <a:pPr algn="ctr" eaLnBrk="1" hangingPunct="1">
              <a:spcBef>
                <a:spcPct val="50000"/>
              </a:spcBef>
              <a:buFontTx/>
              <a:buNone/>
            </a:pPr>
            <a:r>
              <a:rPr lang="en-GB" altLang="en-US" sz="1600">
                <a:latin typeface="Comic Sans MS" panose="030F0702030302020204" pitchFamily="66" charset="0"/>
              </a:rPr>
              <a:t>This is the centre of the town where people go to shop, work and have fun. It will have lots of offices, malls, theatres, etc. There isn’t much housing at all.</a:t>
            </a:r>
          </a:p>
        </p:txBody>
      </p:sp>
      <p:sp>
        <p:nvSpPr>
          <p:cNvPr id="19460" name="Text Box 6">
            <a:extLst>
              <a:ext uri="{FF2B5EF4-FFF2-40B4-BE49-F238E27FC236}">
                <a16:creationId xmlns:a16="http://schemas.microsoft.com/office/drawing/2014/main" id="{3861DEE5-B806-4937-AFE5-2874E3ECDB41}"/>
              </a:ext>
            </a:extLst>
          </p:cNvPr>
          <p:cNvSpPr txBox="1">
            <a:spLocks noChangeArrowheads="1"/>
          </p:cNvSpPr>
          <p:nvPr/>
        </p:nvSpPr>
        <p:spPr bwMode="auto">
          <a:xfrm>
            <a:off x="490538" y="5595938"/>
            <a:ext cx="8186737" cy="1016000"/>
          </a:xfrm>
          <a:prstGeom prst="rect">
            <a:avLst/>
          </a:prstGeom>
          <a:solidFill>
            <a:srgbClr val="CCFFCC"/>
          </a:solidFill>
          <a:ln w="381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b="1">
                <a:latin typeface="Comic Sans MS" panose="030F0702030302020204" pitchFamily="66" charset="0"/>
              </a:rPr>
              <a:t>Outer Suburbs</a:t>
            </a:r>
          </a:p>
          <a:p>
            <a:pPr algn="ctr" eaLnBrk="1" hangingPunct="1">
              <a:spcBef>
                <a:spcPct val="50000"/>
              </a:spcBef>
              <a:buFontTx/>
              <a:buNone/>
            </a:pPr>
            <a:r>
              <a:rPr lang="en-GB" altLang="en-US" sz="1600">
                <a:latin typeface="Comic Sans MS" panose="030F0702030302020204" pitchFamily="66" charset="0"/>
              </a:rPr>
              <a:t>The outskirts of the town have the biggest houses that are the most spread out as land is cheaper. You might also find out-of-town shopping centres here.</a:t>
            </a:r>
          </a:p>
        </p:txBody>
      </p:sp>
      <p:sp>
        <p:nvSpPr>
          <p:cNvPr id="19461" name="Text Box 7">
            <a:extLst>
              <a:ext uri="{FF2B5EF4-FFF2-40B4-BE49-F238E27FC236}">
                <a16:creationId xmlns:a16="http://schemas.microsoft.com/office/drawing/2014/main" id="{0F7D4E58-3A99-473C-A7E1-AB5AE0EDC80F}"/>
              </a:ext>
            </a:extLst>
          </p:cNvPr>
          <p:cNvSpPr txBox="1">
            <a:spLocks noChangeArrowheads="1"/>
          </p:cNvSpPr>
          <p:nvPr/>
        </p:nvSpPr>
        <p:spPr bwMode="auto">
          <a:xfrm>
            <a:off x="4573588" y="3452813"/>
            <a:ext cx="3671887" cy="2001837"/>
          </a:xfrm>
          <a:prstGeom prst="rect">
            <a:avLst/>
          </a:prstGeom>
          <a:solidFill>
            <a:srgbClr val="FFCCFF"/>
          </a:solidFill>
          <a:ln w="38100"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b="1">
                <a:latin typeface="Comic Sans MS" panose="030F0702030302020204" pitchFamily="66" charset="0"/>
              </a:rPr>
              <a:t>Inner Suburbs </a:t>
            </a:r>
          </a:p>
          <a:p>
            <a:pPr algn="ctr" eaLnBrk="1" hangingPunct="1">
              <a:spcBef>
                <a:spcPct val="50000"/>
              </a:spcBef>
              <a:buFontTx/>
              <a:buNone/>
            </a:pPr>
            <a:r>
              <a:rPr lang="en-GB" altLang="en-US" sz="1600">
                <a:latin typeface="Comic Sans MS" panose="030F0702030302020204" pitchFamily="66" charset="0"/>
              </a:rPr>
              <a:t>Houses get a bit bigger as you  move further out from the centre. There is more space, so houses tend to be semi-detached and might have garages or larger gardens. More families live here.</a:t>
            </a:r>
          </a:p>
        </p:txBody>
      </p:sp>
      <p:sp>
        <p:nvSpPr>
          <p:cNvPr id="19462" name="Text Box 8">
            <a:extLst>
              <a:ext uri="{FF2B5EF4-FFF2-40B4-BE49-F238E27FC236}">
                <a16:creationId xmlns:a16="http://schemas.microsoft.com/office/drawing/2014/main" id="{8C4D9E67-36E5-4E34-9D0B-F577184F8190}"/>
              </a:ext>
            </a:extLst>
          </p:cNvPr>
          <p:cNvSpPr txBox="1">
            <a:spLocks noChangeArrowheads="1"/>
          </p:cNvSpPr>
          <p:nvPr/>
        </p:nvSpPr>
        <p:spPr bwMode="auto">
          <a:xfrm>
            <a:off x="468313" y="3544888"/>
            <a:ext cx="3671887" cy="1754187"/>
          </a:xfrm>
          <a:prstGeom prst="rect">
            <a:avLst/>
          </a:prstGeom>
          <a:solidFill>
            <a:srgbClr val="E1F4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b="1">
                <a:latin typeface="Comic Sans MS" panose="030F0702030302020204" pitchFamily="66" charset="0"/>
              </a:rPr>
              <a:t>Inner City </a:t>
            </a:r>
          </a:p>
          <a:p>
            <a:pPr algn="ctr" eaLnBrk="1" hangingPunct="1">
              <a:spcBef>
                <a:spcPct val="50000"/>
              </a:spcBef>
              <a:buFontTx/>
              <a:buNone/>
            </a:pPr>
            <a:r>
              <a:rPr lang="en-GB" altLang="en-US" sz="1600">
                <a:latin typeface="Comic Sans MS" panose="030F0702030302020204" pitchFamily="66" charset="0"/>
              </a:rPr>
              <a:t>This is the nearest and cheapest residential (housing) area to the CBD. It has mainly apartments or small terraced houses. No garages or large gardens here!</a:t>
            </a:r>
          </a:p>
        </p:txBody>
      </p:sp>
      <p:sp>
        <p:nvSpPr>
          <p:cNvPr id="19463" name="Text Box 9">
            <a:extLst>
              <a:ext uri="{FF2B5EF4-FFF2-40B4-BE49-F238E27FC236}">
                <a16:creationId xmlns:a16="http://schemas.microsoft.com/office/drawing/2014/main" id="{85004ED6-95C6-480C-B57D-010C2A415EB1}"/>
              </a:ext>
            </a:extLst>
          </p:cNvPr>
          <p:cNvSpPr txBox="1">
            <a:spLocks noChangeArrowheads="1"/>
          </p:cNvSpPr>
          <p:nvPr/>
        </p:nvSpPr>
        <p:spPr bwMode="auto">
          <a:xfrm>
            <a:off x="4716463" y="1271588"/>
            <a:ext cx="3671887" cy="1508125"/>
          </a:xfrm>
          <a:prstGeom prst="rect">
            <a:avLst/>
          </a:prstGeom>
          <a:solidFill>
            <a:srgbClr val="F2E1FF"/>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000" b="1">
                <a:latin typeface="Comic Sans MS" panose="030F0702030302020204" pitchFamily="66" charset="0"/>
              </a:rPr>
              <a:t>Industrial Zone</a:t>
            </a:r>
          </a:p>
          <a:p>
            <a:pPr algn="ctr" eaLnBrk="1" hangingPunct="1">
              <a:spcBef>
                <a:spcPct val="50000"/>
              </a:spcBef>
              <a:buFontTx/>
              <a:buNone/>
            </a:pPr>
            <a:r>
              <a:rPr lang="en-GB" altLang="en-US" sz="1600">
                <a:latin typeface="Comic Sans MS" panose="030F0702030302020204" pitchFamily="66" charset="0"/>
              </a:rPr>
              <a:t>This is where all the factories are as well as warehouses. It tends to be quite polluted and not very nice to look at. No-one wants to live 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Group 45">
            <a:extLst>
              <a:ext uri="{FF2B5EF4-FFF2-40B4-BE49-F238E27FC236}">
                <a16:creationId xmlns:a16="http://schemas.microsoft.com/office/drawing/2014/main" id="{4B2CA5F4-B459-431D-91C0-89AE4B7D614F}"/>
              </a:ext>
            </a:extLst>
          </p:cNvPr>
          <p:cNvGrpSpPr>
            <a:grpSpLocks/>
          </p:cNvGrpSpPr>
          <p:nvPr/>
        </p:nvGrpSpPr>
        <p:grpSpPr bwMode="auto">
          <a:xfrm>
            <a:off x="0" y="0"/>
            <a:ext cx="9144000" cy="6858000"/>
            <a:chOff x="242" y="35"/>
            <a:chExt cx="5328" cy="4248"/>
          </a:xfrm>
        </p:grpSpPr>
        <p:sp>
          <p:nvSpPr>
            <p:cNvPr id="20483" name="Text Box 4">
              <a:extLst>
                <a:ext uri="{FF2B5EF4-FFF2-40B4-BE49-F238E27FC236}">
                  <a16:creationId xmlns:a16="http://schemas.microsoft.com/office/drawing/2014/main" id="{CFA0E111-B5FE-4BB6-BEF1-42E67573EB57}"/>
                </a:ext>
              </a:extLst>
            </p:cNvPr>
            <p:cNvSpPr txBox="1">
              <a:spLocks noChangeArrowheads="1"/>
            </p:cNvSpPr>
            <p:nvPr/>
          </p:nvSpPr>
          <p:spPr bwMode="auto">
            <a:xfrm>
              <a:off x="1574"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6. Semi-detached houses with gardens</a:t>
              </a:r>
              <a:endParaRPr lang="en-GB" altLang="en-US" sz="1800"/>
            </a:p>
          </p:txBody>
        </p:sp>
        <p:sp>
          <p:nvSpPr>
            <p:cNvPr id="20484" name="Text Box 5">
              <a:extLst>
                <a:ext uri="{FF2B5EF4-FFF2-40B4-BE49-F238E27FC236}">
                  <a16:creationId xmlns:a16="http://schemas.microsoft.com/office/drawing/2014/main" id="{7E98DC1C-BD1F-4B99-8A00-3811055B6F7C}"/>
                </a:ext>
              </a:extLst>
            </p:cNvPr>
            <p:cNvSpPr txBox="1">
              <a:spLocks noChangeArrowheads="1"/>
            </p:cNvSpPr>
            <p:nvPr/>
          </p:nvSpPr>
          <p:spPr bwMode="auto">
            <a:xfrm>
              <a:off x="2906" y="1734"/>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11. Lots of public transport links</a:t>
              </a:r>
              <a:endParaRPr lang="en-GB" altLang="en-US" sz="1800"/>
            </a:p>
          </p:txBody>
        </p:sp>
        <p:sp>
          <p:nvSpPr>
            <p:cNvPr id="20485" name="Text Box 6">
              <a:extLst>
                <a:ext uri="{FF2B5EF4-FFF2-40B4-BE49-F238E27FC236}">
                  <a16:creationId xmlns:a16="http://schemas.microsoft.com/office/drawing/2014/main" id="{DB73B5A8-D60D-4478-9A6A-00574EC8F746}"/>
                </a:ext>
              </a:extLst>
            </p:cNvPr>
            <p:cNvSpPr txBox="1">
              <a:spLocks noChangeArrowheads="1"/>
            </p:cNvSpPr>
            <p:nvPr/>
          </p:nvSpPr>
          <p:spPr bwMode="auto">
            <a:xfrm>
              <a:off x="1574" y="1734"/>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10. Parks and open spaces</a:t>
              </a:r>
              <a:endParaRPr lang="en-GB" altLang="en-US" sz="1800"/>
            </a:p>
          </p:txBody>
        </p:sp>
        <p:sp>
          <p:nvSpPr>
            <p:cNvPr id="20486" name="Text Box 7">
              <a:extLst>
                <a:ext uri="{FF2B5EF4-FFF2-40B4-BE49-F238E27FC236}">
                  <a16:creationId xmlns:a16="http://schemas.microsoft.com/office/drawing/2014/main" id="{7633C918-A7E6-4E46-9B6B-2E130F757F04}"/>
                </a:ext>
              </a:extLst>
            </p:cNvPr>
            <p:cNvSpPr txBox="1">
              <a:spLocks noChangeArrowheads="1"/>
            </p:cNvSpPr>
            <p:nvPr/>
          </p:nvSpPr>
          <p:spPr bwMode="auto">
            <a:xfrm>
              <a:off x="1574"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18. Modern out-of-town shopping centres</a:t>
              </a:r>
              <a:endParaRPr lang="en-GB" altLang="en-US" sz="1800"/>
            </a:p>
          </p:txBody>
        </p:sp>
        <p:sp>
          <p:nvSpPr>
            <p:cNvPr id="20487" name="Text Box 8">
              <a:extLst>
                <a:ext uri="{FF2B5EF4-FFF2-40B4-BE49-F238E27FC236}">
                  <a16:creationId xmlns:a16="http://schemas.microsoft.com/office/drawing/2014/main" id="{B2671543-7EA6-4730-B62E-9C91BE0DE144}"/>
                </a:ext>
              </a:extLst>
            </p:cNvPr>
            <p:cNvSpPr txBox="1">
              <a:spLocks noChangeArrowheads="1"/>
            </p:cNvSpPr>
            <p:nvPr/>
          </p:nvSpPr>
          <p:spPr bwMode="auto">
            <a:xfrm>
              <a:off x="4238"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16. Terraced housing</a:t>
              </a:r>
              <a:endParaRPr lang="en-GB" altLang="en-US" sz="1800"/>
            </a:p>
          </p:txBody>
        </p:sp>
        <p:sp>
          <p:nvSpPr>
            <p:cNvPr id="20488" name="Text Box 9">
              <a:extLst>
                <a:ext uri="{FF2B5EF4-FFF2-40B4-BE49-F238E27FC236}">
                  <a16:creationId xmlns:a16="http://schemas.microsoft.com/office/drawing/2014/main" id="{3D40BD86-1D2A-4B2B-BED7-FA5E304C5F44}"/>
                </a:ext>
              </a:extLst>
            </p:cNvPr>
            <p:cNvSpPr txBox="1">
              <a:spLocks noChangeArrowheads="1"/>
            </p:cNvSpPr>
            <p:nvPr/>
          </p:nvSpPr>
          <p:spPr bwMode="auto">
            <a:xfrm>
              <a:off x="242"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17. Some garages</a:t>
              </a:r>
              <a:endParaRPr lang="en-GB" altLang="en-US" sz="1800"/>
            </a:p>
          </p:txBody>
        </p:sp>
        <p:sp>
          <p:nvSpPr>
            <p:cNvPr id="20489" name="Text Box 10">
              <a:extLst>
                <a:ext uri="{FF2B5EF4-FFF2-40B4-BE49-F238E27FC236}">
                  <a16:creationId xmlns:a16="http://schemas.microsoft.com/office/drawing/2014/main" id="{8C43A7FF-DB6F-43C1-9B11-1C121EA31980}"/>
                </a:ext>
              </a:extLst>
            </p:cNvPr>
            <p:cNvSpPr txBox="1">
              <a:spLocks noChangeArrowheads="1"/>
            </p:cNvSpPr>
            <p:nvPr/>
          </p:nvSpPr>
          <p:spPr bwMode="auto">
            <a:xfrm>
              <a:off x="242" y="1734"/>
              <a:ext cx="1332" cy="850"/>
            </a:xfrm>
            <a:prstGeom prst="rect">
              <a:avLst/>
            </a:prstGeom>
            <a:solidFill>
              <a:srgbClr val="FFFFFF"/>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omic Sans MS" panose="030F0702030302020204" pitchFamily="66" charset="0"/>
                </a:rPr>
                <a:t>9. High-rise flats may now replace some run-down areas</a:t>
              </a:r>
              <a:endParaRPr lang="en-GB" altLang="en-US" sz="1800"/>
            </a:p>
          </p:txBody>
        </p:sp>
        <p:sp>
          <p:nvSpPr>
            <p:cNvPr id="20490" name="Text Box 11">
              <a:extLst>
                <a:ext uri="{FF2B5EF4-FFF2-40B4-BE49-F238E27FC236}">
                  <a16:creationId xmlns:a16="http://schemas.microsoft.com/office/drawing/2014/main" id="{01F3C431-17CF-4E57-A706-AE5E4F0AAC7F}"/>
                </a:ext>
              </a:extLst>
            </p:cNvPr>
            <p:cNvSpPr txBox="1">
              <a:spLocks noChangeArrowheads="1"/>
            </p:cNvSpPr>
            <p:nvPr/>
          </p:nvSpPr>
          <p:spPr bwMode="auto">
            <a:xfrm>
              <a:off x="242"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5. Shops and offices</a:t>
              </a:r>
              <a:endParaRPr lang="en-GB" altLang="en-US" sz="1800"/>
            </a:p>
          </p:txBody>
        </p:sp>
        <p:sp>
          <p:nvSpPr>
            <p:cNvPr id="20491" name="Text Box 12">
              <a:extLst>
                <a:ext uri="{FF2B5EF4-FFF2-40B4-BE49-F238E27FC236}">
                  <a16:creationId xmlns:a16="http://schemas.microsoft.com/office/drawing/2014/main" id="{D371A236-EDAE-464D-9DE1-9571BB61A65F}"/>
                </a:ext>
              </a:extLst>
            </p:cNvPr>
            <p:cNvSpPr txBox="1">
              <a:spLocks noChangeArrowheads="1"/>
            </p:cNvSpPr>
            <p:nvPr/>
          </p:nvSpPr>
          <p:spPr bwMode="auto">
            <a:xfrm>
              <a:off x="242"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13. Tall high density buildings</a:t>
              </a:r>
              <a:endParaRPr lang="en-GB" altLang="en-US" sz="1800"/>
            </a:p>
          </p:txBody>
        </p:sp>
        <p:sp>
          <p:nvSpPr>
            <p:cNvPr id="20492" name="Text Box 13">
              <a:extLst>
                <a:ext uri="{FF2B5EF4-FFF2-40B4-BE49-F238E27FC236}">
                  <a16:creationId xmlns:a16="http://schemas.microsoft.com/office/drawing/2014/main" id="{B0636522-7206-4237-9133-D692CA05A4F7}"/>
                </a:ext>
              </a:extLst>
            </p:cNvPr>
            <p:cNvSpPr txBox="1">
              <a:spLocks noChangeArrowheads="1"/>
            </p:cNvSpPr>
            <p:nvPr/>
          </p:nvSpPr>
          <p:spPr bwMode="auto">
            <a:xfrm>
              <a:off x="242"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 Leisure and entertainment facilities</a:t>
              </a:r>
              <a:endParaRPr lang="en-GB" altLang="en-US" sz="1800"/>
            </a:p>
          </p:txBody>
        </p:sp>
        <p:sp>
          <p:nvSpPr>
            <p:cNvPr id="20493" name="Text Box 14">
              <a:extLst>
                <a:ext uri="{FF2B5EF4-FFF2-40B4-BE49-F238E27FC236}">
                  <a16:creationId xmlns:a16="http://schemas.microsoft.com/office/drawing/2014/main" id="{406F4802-74E2-4D51-A226-42F0B224AAB2}"/>
                </a:ext>
              </a:extLst>
            </p:cNvPr>
            <p:cNvSpPr txBox="1">
              <a:spLocks noChangeArrowheads="1"/>
            </p:cNvSpPr>
            <p:nvPr/>
          </p:nvSpPr>
          <p:spPr bwMode="auto">
            <a:xfrm>
              <a:off x="2906"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15. Land is cheaper</a:t>
              </a:r>
              <a:endParaRPr lang="en-GB" altLang="en-US" sz="1800"/>
            </a:p>
          </p:txBody>
        </p:sp>
        <p:sp>
          <p:nvSpPr>
            <p:cNvPr id="20494" name="Text Box 15">
              <a:extLst>
                <a:ext uri="{FF2B5EF4-FFF2-40B4-BE49-F238E27FC236}">
                  <a16:creationId xmlns:a16="http://schemas.microsoft.com/office/drawing/2014/main" id="{E5021226-B97C-4BCE-88CE-1DADCF96B421}"/>
                </a:ext>
              </a:extLst>
            </p:cNvPr>
            <p:cNvSpPr txBox="1">
              <a:spLocks noChangeArrowheads="1"/>
            </p:cNvSpPr>
            <p:nvPr/>
          </p:nvSpPr>
          <p:spPr bwMode="auto">
            <a:xfrm>
              <a:off x="1574"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14. Cheapest housing</a:t>
              </a:r>
              <a:endParaRPr lang="en-GB" altLang="en-US" sz="1800"/>
            </a:p>
          </p:txBody>
        </p:sp>
        <p:sp>
          <p:nvSpPr>
            <p:cNvPr id="20495" name="Text Box 16">
              <a:extLst>
                <a:ext uri="{FF2B5EF4-FFF2-40B4-BE49-F238E27FC236}">
                  <a16:creationId xmlns:a16="http://schemas.microsoft.com/office/drawing/2014/main" id="{90F0CA32-2D3D-4C75-97A7-C48B259F98E5}"/>
                </a:ext>
              </a:extLst>
            </p:cNvPr>
            <p:cNvSpPr txBox="1">
              <a:spLocks noChangeArrowheads="1"/>
            </p:cNvSpPr>
            <p:nvPr/>
          </p:nvSpPr>
          <p:spPr bwMode="auto">
            <a:xfrm>
              <a:off x="2906"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19. High value land</a:t>
              </a:r>
              <a:endParaRPr lang="en-GB" altLang="en-US" sz="1800"/>
            </a:p>
          </p:txBody>
        </p:sp>
        <p:sp>
          <p:nvSpPr>
            <p:cNvPr id="20496" name="Text Box 17">
              <a:extLst>
                <a:ext uri="{FF2B5EF4-FFF2-40B4-BE49-F238E27FC236}">
                  <a16:creationId xmlns:a16="http://schemas.microsoft.com/office/drawing/2014/main" id="{A81B1B89-0124-4653-BC07-BD91B3966E11}"/>
                </a:ext>
              </a:extLst>
            </p:cNvPr>
            <p:cNvSpPr txBox="1">
              <a:spLocks noChangeArrowheads="1"/>
            </p:cNvSpPr>
            <p:nvPr/>
          </p:nvSpPr>
          <p:spPr bwMode="auto">
            <a:xfrm>
              <a:off x="2906"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3. Very few driveways</a:t>
              </a:r>
              <a:endParaRPr lang="en-GB" altLang="en-US" sz="1800"/>
            </a:p>
          </p:txBody>
        </p:sp>
        <p:sp>
          <p:nvSpPr>
            <p:cNvPr id="20497" name="Text Box 18">
              <a:extLst>
                <a:ext uri="{FF2B5EF4-FFF2-40B4-BE49-F238E27FC236}">
                  <a16:creationId xmlns:a16="http://schemas.microsoft.com/office/drawing/2014/main" id="{40DCDEA5-1DBB-4337-A769-AB1FB760E631}"/>
                </a:ext>
              </a:extLst>
            </p:cNvPr>
            <p:cNvSpPr txBox="1">
              <a:spLocks noChangeArrowheads="1"/>
            </p:cNvSpPr>
            <p:nvPr/>
          </p:nvSpPr>
          <p:spPr bwMode="auto">
            <a:xfrm>
              <a:off x="1574"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2. Large detached houses with garages</a:t>
              </a:r>
              <a:endParaRPr lang="en-GB" altLang="en-US" sz="1800"/>
            </a:p>
          </p:txBody>
        </p:sp>
        <p:sp>
          <p:nvSpPr>
            <p:cNvPr id="20498" name="Text Box 19">
              <a:extLst>
                <a:ext uri="{FF2B5EF4-FFF2-40B4-BE49-F238E27FC236}">
                  <a16:creationId xmlns:a16="http://schemas.microsoft.com/office/drawing/2014/main" id="{13A763B9-29DC-414C-A533-9F197F479DD9}"/>
                </a:ext>
              </a:extLst>
            </p:cNvPr>
            <p:cNvSpPr txBox="1">
              <a:spLocks noChangeArrowheads="1"/>
            </p:cNvSpPr>
            <p:nvPr/>
          </p:nvSpPr>
          <p:spPr bwMode="auto">
            <a:xfrm>
              <a:off x="4238"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omic Sans MS" panose="030F0702030302020204" pitchFamily="66" charset="0"/>
                </a:rPr>
                <a:t>8. Grew in response to increased car ownership</a:t>
              </a:r>
              <a:endParaRPr lang="en-GB" altLang="en-US" sz="1800"/>
            </a:p>
          </p:txBody>
        </p:sp>
        <p:sp>
          <p:nvSpPr>
            <p:cNvPr id="20499" name="Text Box 20">
              <a:extLst>
                <a:ext uri="{FF2B5EF4-FFF2-40B4-BE49-F238E27FC236}">
                  <a16:creationId xmlns:a16="http://schemas.microsoft.com/office/drawing/2014/main" id="{0F2DF2D6-54C3-4AFF-ABB9-3E643777E594}"/>
                </a:ext>
              </a:extLst>
            </p:cNvPr>
            <p:cNvSpPr txBox="1">
              <a:spLocks noChangeArrowheads="1"/>
            </p:cNvSpPr>
            <p:nvPr/>
          </p:nvSpPr>
          <p:spPr bwMode="auto">
            <a:xfrm>
              <a:off x="4238" y="1734"/>
              <a:ext cx="1332" cy="850"/>
            </a:xfrm>
            <a:prstGeom prst="rect">
              <a:avLst/>
            </a:prstGeom>
            <a:solidFill>
              <a:srgbClr val="FFFFFF"/>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6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12. Oldest</a:t>
              </a:r>
              <a:endParaRPr lang="en-GB" altLang="en-US" sz="1800"/>
            </a:p>
          </p:txBody>
        </p:sp>
        <p:sp>
          <p:nvSpPr>
            <p:cNvPr id="20500" name="Text Box 21">
              <a:extLst>
                <a:ext uri="{FF2B5EF4-FFF2-40B4-BE49-F238E27FC236}">
                  <a16:creationId xmlns:a16="http://schemas.microsoft.com/office/drawing/2014/main" id="{87BA0DB8-12C7-424C-886B-1303CBD77D51}"/>
                </a:ext>
              </a:extLst>
            </p:cNvPr>
            <p:cNvSpPr txBox="1">
              <a:spLocks noChangeArrowheads="1"/>
            </p:cNvSpPr>
            <p:nvPr/>
          </p:nvSpPr>
          <p:spPr bwMode="auto">
            <a:xfrm>
              <a:off x="4238"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4. Most expensive houses</a:t>
              </a:r>
              <a:endParaRPr lang="en-GB" altLang="en-US" sz="1800"/>
            </a:p>
          </p:txBody>
        </p:sp>
        <p:sp>
          <p:nvSpPr>
            <p:cNvPr id="20501" name="Text Box 22">
              <a:extLst>
                <a:ext uri="{FF2B5EF4-FFF2-40B4-BE49-F238E27FC236}">
                  <a16:creationId xmlns:a16="http://schemas.microsoft.com/office/drawing/2014/main" id="{09F94564-C362-4C7E-B605-840015FE67D2}"/>
                </a:ext>
              </a:extLst>
            </p:cNvPr>
            <p:cNvSpPr txBox="1">
              <a:spLocks noChangeArrowheads="1"/>
            </p:cNvSpPr>
            <p:nvPr/>
          </p:nvSpPr>
          <p:spPr bwMode="auto">
            <a:xfrm>
              <a:off x="4238"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6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20. Industry</a:t>
              </a:r>
              <a:endParaRPr lang="en-GB" altLang="en-US" sz="1800"/>
            </a:p>
          </p:txBody>
        </p:sp>
        <p:sp>
          <p:nvSpPr>
            <p:cNvPr id="20502" name="Text Box 23">
              <a:extLst>
                <a:ext uri="{FF2B5EF4-FFF2-40B4-BE49-F238E27FC236}">
                  <a16:creationId xmlns:a16="http://schemas.microsoft.com/office/drawing/2014/main" id="{8BAA0784-37B1-4E2A-A6AC-DB6B665D2F3D}"/>
                </a:ext>
              </a:extLst>
            </p:cNvPr>
            <p:cNvSpPr txBox="1">
              <a:spLocks noChangeArrowheads="1"/>
            </p:cNvSpPr>
            <p:nvPr/>
          </p:nvSpPr>
          <p:spPr bwMode="auto">
            <a:xfrm>
              <a:off x="2906"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6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7. Newest</a:t>
              </a:r>
              <a:endParaRPr lang="en-GB" altLang="en-US" sz="18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72">
            <a:extLst>
              <a:ext uri="{FF2B5EF4-FFF2-40B4-BE49-F238E27FC236}">
                <a16:creationId xmlns:a16="http://schemas.microsoft.com/office/drawing/2014/main" id="{2CD4FDAC-26CB-486C-AA1C-1A85E99283C3}"/>
              </a:ext>
            </a:extLst>
          </p:cNvPr>
          <p:cNvSpPr>
            <a:spLocks noGrp="1" noChangeArrowheads="1"/>
          </p:cNvSpPr>
          <p:nvPr>
            <p:ph type="title"/>
          </p:nvPr>
        </p:nvSpPr>
        <p:spPr/>
        <p:txBody>
          <a:bodyPr/>
          <a:lstStyle/>
          <a:p>
            <a:pPr eaLnBrk="1" hangingPunct="1"/>
            <a:r>
              <a:rPr lang="en-GB" altLang="en-US" b="1" u="sng"/>
              <a:t>Match it up!</a:t>
            </a:r>
            <a:endParaRPr lang="en-US" altLang="en-US" b="1" u="sng"/>
          </a:p>
        </p:txBody>
      </p:sp>
      <p:sp>
        <p:nvSpPr>
          <p:cNvPr id="22531" name="Rectangle 73">
            <a:extLst>
              <a:ext uri="{FF2B5EF4-FFF2-40B4-BE49-F238E27FC236}">
                <a16:creationId xmlns:a16="http://schemas.microsoft.com/office/drawing/2014/main" id="{31B283D6-442F-4CD2-9D8C-E84C84F33635}"/>
              </a:ext>
            </a:extLst>
          </p:cNvPr>
          <p:cNvSpPr>
            <a:spLocks noGrp="1" noChangeArrowheads="1"/>
          </p:cNvSpPr>
          <p:nvPr>
            <p:ph type="body" idx="1"/>
          </p:nvPr>
        </p:nvSpPr>
        <p:spPr>
          <a:xfrm>
            <a:off x="395288" y="1484313"/>
            <a:ext cx="8229600" cy="4968875"/>
          </a:xfrm>
        </p:spPr>
        <p:txBody>
          <a:bodyPr/>
          <a:lstStyle/>
          <a:p>
            <a:pPr eaLnBrk="1" hangingPunct="1">
              <a:lnSpc>
                <a:spcPct val="80000"/>
              </a:lnSpc>
            </a:pPr>
            <a:r>
              <a:rPr lang="en-GB" altLang="en-US" sz="2800"/>
              <a:t>Colour code the statements on the Land Use Worksheet to fit the 5 categories: </a:t>
            </a:r>
          </a:p>
          <a:p>
            <a:pPr eaLnBrk="1" hangingPunct="1">
              <a:lnSpc>
                <a:spcPct val="80000"/>
              </a:lnSpc>
            </a:pPr>
            <a:endParaRPr lang="en-GB" altLang="en-US" sz="2800"/>
          </a:p>
          <a:p>
            <a:pPr algn="ctr" eaLnBrk="1" hangingPunct="1">
              <a:lnSpc>
                <a:spcPct val="80000"/>
              </a:lnSpc>
              <a:buFontTx/>
              <a:buNone/>
            </a:pPr>
            <a:r>
              <a:rPr lang="en-GB" altLang="en-US" sz="2800"/>
              <a:t>- CBD -</a:t>
            </a:r>
          </a:p>
          <a:p>
            <a:pPr algn="ctr" eaLnBrk="1" hangingPunct="1">
              <a:lnSpc>
                <a:spcPct val="80000"/>
              </a:lnSpc>
              <a:buFontTx/>
              <a:buNone/>
            </a:pPr>
            <a:r>
              <a:rPr lang="en-GB" altLang="en-US" sz="2800"/>
              <a:t>- Inner City -</a:t>
            </a:r>
          </a:p>
          <a:p>
            <a:pPr algn="ctr" eaLnBrk="1" hangingPunct="1">
              <a:lnSpc>
                <a:spcPct val="80000"/>
              </a:lnSpc>
              <a:buFontTx/>
              <a:buNone/>
            </a:pPr>
            <a:r>
              <a:rPr lang="en-GB" altLang="en-US" sz="2800"/>
              <a:t> - Industrial Zone - </a:t>
            </a:r>
          </a:p>
          <a:p>
            <a:pPr algn="ctr" eaLnBrk="1" hangingPunct="1">
              <a:lnSpc>
                <a:spcPct val="80000"/>
              </a:lnSpc>
              <a:buFontTx/>
              <a:buNone/>
            </a:pPr>
            <a:r>
              <a:rPr lang="en-GB" altLang="en-US" sz="2800"/>
              <a:t>- Inner Suburbs -</a:t>
            </a:r>
          </a:p>
          <a:p>
            <a:pPr algn="ctr" eaLnBrk="1" hangingPunct="1">
              <a:lnSpc>
                <a:spcPct val="80000"/>
              </a:lnSpc>
              <a:buFontTx/>
              <a:buNone/>
            </a:pPr>
            <a:r>
              <a:rPr lang="en-GB" altLang="en-US" sz="2800"/>
              <a:t>- Outer Suburbs -</a:t>
            </a:r>
          </a:p>
          <a:p>
            <a:pPr eaLnBrk="1" hangingPunct="1">
              <a:lnSpc>
                <a:spcPct val="80000"/>
              </a:lnSpc>
              <a:buFontTx/>
              <a:buNone/>
            </a:pPr>
            <a:endParaRPr lang="en-GB" altLang="en-US" sz="2800"/>
          </a:p>
          <a:p>
            <a:pPr eaLnBrk="1" hangingPunct="1">
              <a:lnSpc>
                <a:spcPct val="80000"/>
              </a:lnSpc>
              <a:buFontTx/>
              <a:buNone/>
            </a:pPr>
            <a:endParaRPr lang="en-GB" altLang="en-US" sz="2800"/>
          </a:p>
          <a:p>
            <a:pPr eaLnBrk="1" hangingPunct="1">
              <a:lnSpc>
                <a:spcPct val="80000"/>
              </a:lnSpc>
            </a:pPr>
            <a:r>
              <a:rPr lang="en-GB" altLang="en-US" sz="2800"/>
              <a:t>Remember to use a </a:t>
            </a:r>
            <a:r>
              <a:rPr lang="en-GB" altLang="en-US" sz="2800" b="1" u="sng"/>
              <a:t>key.</a:t>
            </a:r>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AE23B211-04A9-46FA-A0CC-026D0E9CBB48}"/>
              </a:ext>
            </a:extLst>
          </p:cNvPr>
          <p:cNvSpPr txBox="1">
            <a:spLocks noChangeArrowheads="1"/>
          </p:cNvSpPr>
          <p:nvPr/>
        </p:nvSpPr>
        <p:spPr bwMode="auto">
          <a:xfrm>
            <a:off x="395288" y="1125538"/>
            <a:ext cx="828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3600" b="1" dirty="0"/>
              <a:t>What does ‘land use’ mean?</a:t>
            </a:r>
          </a:p>
        </p:txBody>
      </p:sp>
      <p:sp>
        <p:nvSpPr>
          <p:cNvPr id="11269" name="Oval 5">
            <a:extLst>
              <a:ext uri="{FF2B5EF4-FFF2-40B4-BE49-F238E27FC236}">
                <a16:creationId xmlns:a16="http://schemas.microsoft.com/office/drawing/2014/main" id="{BB89277E-88CB-428E-877F-B174DCE98165}"/>
              </a:ext>
            </a:extLst>
          </p:cNvPr>
          <p:cNvSpPr>
            <a:spLocks noChangeArrowheads="1"/>
          </p:cNvSpPr>
          <p:nvPr/>
        </p:nvSpPr>
        <p:spPr bwMode="auto">
          <a:xfrm>
            <a:off x="3132138" y="2276475"/>
            <a:ext cx="2592387" cy="2160588"/>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50000"/>
              </a:spcBef>
              <a:defRPr/>
            </a:pPr>
            <a:endParaRPr lang="en-GB" altLang="en-US" sz="2400" b="1" u="sng" dirty="0">
              <a:effectLst>
                <a:outerShdw blurRad="38100" dist="38100" dir="2700000" algn="tl">
                  <a:srgbClr val="FFFFFF"/>
                </a:outerShdw>
              </a:effectLst>
            </a:endParaRPr>
          </a:p>
          <a:p>
            <a:pPr algn="ctr" eaLnBrk="1" hangingPunct="1">
              <a:spcBef>
                <a:spcPct val="50000"/>
              </a:spcBef>
              <a:defRPr/>
            </a:pPr>
            <a:r>
              <a:rPr lang="en-GB" altLang="en-US" sz="2400" b="1" dirty="0">
                <a:effectLst>
                  <a:outerShdw blurRad="38100" dist="38100" dir="2700000" algn="tl">
                    <a:srgbClr val="FFFFFF"/>
                  </a:outerShdw>
                </a:effectLst>
              </a:rPr>
              <a:t>How is land used in cities?</a:t>
            </a:r>
          </a:p>
          <a:p>
            <a:pPr algn="ctr" eaLnBrk="1" hangingPunct="1">
              <a:defRPr/>
            </a:pPr>
            <a:endParaRPr lang="en-GB" altLang="en-US" sz="2400" b="1" u="sng" dirty="0">
              <a:effectLst>
                <a:outerShdw blurRad="38100" dist="38100" dir="2700000" algn="tl">
                  <a:srgbClr val="FFFFFF"/>
                </a:outerShdw>
              </a:effectLst>
            </a:endParaRPr>
          </a:p>
        </p:txBody>
      </p:sp>
      <p:sp>
        <p:nvSpPr>
          <p:cNvPr id="4100" name="TextBox 2">
            <a:extLst>
              <a:ext uri="{FF2B5EF4-FFF2-40B4-BE49-F238E27FC236}">
                <a16:creationId xmlns:a16="http://schemas.microsoft.com/office/drawing/2014/main" id="{1F063227-A281-46BA-B39B-A4CE6F497C49}"/>
              </a:ext>
            </a:extLst>
          </p:cNvPr>
          <p:cNvSpPr txBox="1">
            <a:spLocks noChangeArrowheads="1"/>
          </p:cNvSpPr>
          <p:nvPr/>
        </p:nvSpPr>
        <p:spPr bwMode="auto">
          <a:xfrm>
            <a:off x="1258888" y="4941888"/>
            <a:ext cx="6408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Look at the photos on the next few slides and make a spidergram of how land is used in cities. You can add your own ideas too!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E94C4E2D-DBD7-458A-BCCF-E2659266B3E6}"/>
              </a:ext>
            </a:extLst>
          </p:cNvPr>
          <p:cNvGrpSpPr>
            <a:grpSpLocks/>
          </p:cNvGrpSpPr>
          <p:nvPr/>
        </p:nvGrpSpPr>
        <p:grpSpPr bwMode="auto">
          <a:xfrm>
            <a:off x="384175" y="68263"/>
            <a:ext cx="8458200" cy="6743700"/>
            <a:chOff x="242" y="35"/>
            <a:chExt cx="5328" cy="4248"/>
          </a:xfrm>
        </p:grpSpPr>
        <p:sp>
          <p:nvSpPr>
            <p:cNvPr id="23575" name="Text Box 3">
              <a:extLst>
                <a:ext uri="{FF2B5EF4-FFF2-40B4-BE49-F238E27FC236}">
                  <a16:creationId xmlns:a16="http://schemas.microsoft.com/office/drawing/2014/main" id="{FEB40158-9F03-4A10-9A44-6DF3FE4BBAE6}"/>
                </a:ext>
              </a:extLst>
            </p:cNvPr>
            <p:cNvSpPr txBox="1">
              <a:spLocks noChangeArrowheads="1"/>
            </p:cNvSpPr>
            <p:nvPr/>
          </p:nvSpPr>
          <p:spPr bwMode="auto">
            <a:xfrm>
              <a:off x="1574"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6. Semi-detached houses with gardens</a:t>
              </a:r>
              <a:endParaRPr lang="en-GB" altLang="en-US" sz="1800"/>
            </a:p>
          </p:txBody>
        </p:sp>
        <p:sp>
          <p:nvSpPr>
            <p:cNvPr id="23576" name="Text Box 4">
              <a:extLst>
                <a:ext uri="{FF2B5EF4-FFF2-40B4-BE49-F238E27FC236}">
                  <a16:creationId xmlns:a16="http://schemas.microsoft.com/office/drawing/2014/main" id="{F9F609A8-AA23-4575-90D0-2F65830C20C3}"/>
                </a:ext>
              </a:extLst>
            </p:cNvPr>
            <p:cNvSpPr txBox="1">
              <a:spLocks noChangeArrowheads="1"/>
            </p:cNvSpPr>
            <p:nvPr/>
          </p:nvSpPr>
          <p:spPr bwMode="auto">
            <a:xfrm>
              <a:off x="2906" y="1734"/>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11. Lots of public transport links</a:t>
              </a:r>
              <a:endParaRPr lang="en-GB" altLang="en-US" sz="1800"/>
            </a:p>
          </p:txBody>
        </p:sp>
        <p:sp>
          <p:nvSpPr>
            <p:cNvPr id="23577" name="Text Box 5">
              <a:extLst>
                <a:ext uri="{FF2B5EF4-FFF2-40B4-BE49-F238E27FC236}">
                  <a16:creationId xmlns:a16="http://schemas.microsoft.com/office/drawing/2014/main" id="{0CF5786E-FF15-4FFB-BC0F-448E4CEB31DC}"/>
                </a:ext>
              </a:extLst>
            </p:cNvPr>
            <p:cNvSpPr txBox="1">
              <a:spLocks noChangeArrowheads="1"/>
            </p:cNvSpPr>
            <p:nvPr/>
          </p:nvSpPr>
          <p:spPr bwMode="auto">
            <a:xfrm>
              <a:off x="1574" y="1734"/>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10. Parks and open spaces</a:t>
              </a:r>
              <a:endParaRPr lang="en-GB" altLang="en-US" sz="1800"/>
            </a:p>
          </p:txBody>
        </p:sp>
        <p:sp>
          <p:nvSpPr>
            <p:cNvPr id="23578" name="Text Box 6">
              <a:extLst>
                <a:ext uri="{FF2B5EF4-FFF2-40B4-BE49-F238E27FC236}">
                  <a16:creationId xmlns:a16="http://schemas.microsoft.com/office/drawing/2014/main" id="{B6B20450-2773-441E-999E-0592398A41C0}"/>
                </a:ext>
              </a:extLst>
            </p:cNvPr>
            <p:cNvSpPr txBox="1">
              <a:spLocks noChangeArrowheads="1"/>
            </p:cNvSpPr>
            <p:nvPr/>
          </p:nvSpPr>
          <p:spPr bwMode="auto">
            <a:xfrm>
              <a:off x="1574"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18. Modern out-of -town shopping centres</a:t>
              </a:r>
              <a:endParaRPr lang="en-GB" altLang="en-US" sz="1800"/>
            </a:p>
          </p:txBody>
        </p:sp>
        <p:sp>
          <p:nvSpPr>
            <p:cNvPr id="23579" name="Text Box 7">
              <a:extLst>
                <a:ext uri="{FF2B5EF4-FFF2-40B4-BE49-F238E27FC236}">
                  <a16:creationId xmlns:a16="http://schemas.microsoft.com/office/drawing/2014/main" id="{41B1915E-B40F-4619-934A-52E8D79500BC}"/>
                </a:ext>
              </a:extLst>
            </p:cNvPr>
            <p:cNvSpPr txBox="1">
              <a:spLocks noChangeArrowheads="1"/>
            </p:cNvSpPr>
            <p:nvPr/>
          </p:nvSpPr>
          <p:spPr bwMode="auto">
            <a:xfrm>
              <a:off x="4238"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16. Terraced housing</a:t>
              </a:r>
              <a:endParaRPr lang="en-GB" altLang="en-US" sz="1800"/>
            </a:p>
          </p:txBody>
        </p:sp>
        <p:sp>
          <p:nvSpPr>
            <p:cNvPr id="23580" name="Text Box 8">
              <a:extLst>
                <a:ext uri="{FF2B5EF4-FFF2-40B4-BE49-F238E27FC236}">
                  <a16:creationId xmlns:a16="http://schemas.microsoft.com/office/drawing/2014/main" id="{F41FEA1A-6CBF-4109-9AEC-52655D97DBF5}"/>
                </a:ext>
              </a:extLst>
            </p:cNvPr>
            <p:cNvSpPr txBox="1">
              <a:spLocks noChangeArrowheads="1"/>
            </p:cNvSpPr>
            <p:nvPr/>
          </p:nvSpPr>
          <p:spPr bwMode="auto">
            <a:xfrm>
              <a:off x="242"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17. Some garages</a:t>
              </a:r>
              <a:endParaRPr lang="en-GB" altLang="en-US" sz="1800"/>
            </a:p>
          </p:txBody>
        </p:sp>
        <p:sp>
          <p:nvSpPr>
            <p:cNvPr id="23581" name="Text Box 9">
              <a:extLst>
                <a:ext uri="{FF2B5EF4-FFF2-40B4-BE49-F238E27FC236}">
                  <a16:creationId xmlns:a16="http://schemas.microsoft.com/office/drawing/2014/main" id="{CA5562BD-4EC9-4E7D-9265-D23C97FCCAEB}"/>
                </a:ext>
              </a:extLst>
            </p:cNvPr>
            <p:cNvSpPr txBox="1">
              <a:spLocks noChangeArrowheads="1"/>
            </p:cNvSpPr>
            <p:nvPr/>
          </p:nvSpPr>
          <p:spPr bwMode="auto">
            <a:xfrm>
              <a:off x="242" y="1734"/>
              <a:ext cx="1332" cy="850"/>
            </a:xfrm>
            <a:prstGeom prst="rect">
              <a:avLst/>
            </a:prstGeom>
            <a:solidFill>
              <a:srgbClr val="FFFFFF"/>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omic Sans MS" panose="030F0702030302020204" pitchFamily="66" charset="0"/>
                </a:rPr>
                <a:t>9. High-rise flats may now replace some run-down areas</a:t>
              </a:r>
              <a:endParaRPr lang="en-GB" altLang="en-US" sz="1800"/>
            </a:p>
          </p:txBody>
        </p:sp>
        <p:sp>
          <p:nvSpPr>
            <p:cNvPr id="23582" name="Text Box 10">
              <a:extLst>
                <a:ext uri="{FF2B5EF4-FFF2-40B4-BE49-F238E27FC236}">
                  <a16:creationId xmlns:a16="http://schemas.microsoft.com/office/drawing/2014/main" id="{611E266C-BF5C-40FD-A85B-E07FF6A3A695}"/>
                </a:ext>
              </a:extLst>
            </p:cNvPr>
            <p:cNvSpPr txBox="1">
              <a:spLocks noChangeArrowheads="1"/>
            </p:cNvSpPr>
            <p:nvPr/>
          </p:nvSpPr>
          <p:spPr bwMode="auto">
            <a:xfrm>
              <a:off x="242"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5. Shops and Offices</a:t>
              </a:r>
              <a:endParaRPr lang="en-GB" altLang="en-US" sz="1800"/>
            </a:p>
          </p:txBody>
        </p:sp>
        <p:sp>
          <p:nvSpPr>
            <p:cNvPr id="23583" name="Text Box 11">
              <a:extLst>
                <a:ext uri="{FF2B5EF4-FFF2-40B4-BE49-F238E27FC236}">
                  <a16:creationId xmlns:a16="http://schemas.microsoft.com/office/drawing/2014/main" id="{E8A90FEE-E7D7-41A4-B0C3-C014F4A08C6A}"/>
                </a:ext>
              </a:extLst>
            </p:cNvPr>
            <p:cNvSpPr txBox="1">
              <a:spLocks noChangeArrowheads="1"/>
            </p:cNvSpPr>
            <p:nvPr/>
          </p:nvSpPr>
          <p:spPr bwMode="auto">
            <a:xfrm>
              <a:off x="242"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13. Tall high density buildings</a:t>
              </a:r>
              <a:endParaRPr lang="en-GB" altLang="en-US" sz="1800"/>
            </a:p>
          </p:txBody>
        </p:sp>
        <p:sp>
          <p:nvSpPr>
            <p:cNvPr id="23584" name="Text Box 12">
              <a:extLst>
                <a:ext uri="{FF2B5EF4-FFF2-40B4-BE49-F238E27FC236}">
                  <a16:creationId xmlns:a16="http://schemas.microsoft.com/office/drawing/2014/main" id="{C2D099C1-3533-4FA9-A4D7-1EF3A1E52D8A}"/>
                </a:ext>
              </a:extLst>
            </p:cNvPr>
            <p:cNvSpPr txBox="1">
              <a:spLocks noChangeArrowheads="1"/>
            </p:cNvSpPr>
            <p:nvPr/>
          </p:nvSpPr>
          <p:spPr bwMode="auto">
            <a:xfrm>
              <a:off x="242"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 Leisure and entertainment facilities</a:t>
              </a:r>
              <a:endParaRPr lang="en-GB" altLang="en-US" sz="1800"/>
            </a:p>
          </p:txBody>
        </p:sp>
        <p:sp>
          <p:nvSpPr>
            <p:cNvPr id="23585" name="Text Box 13">
              <a:extLst>
                <a:ext uri="{FF2B5EF4-FFF2-40B4-BE49-F238E27FC236}">
                  <a16:creationId xmlns:a16="http://schemas.microsoft.com/office/drawing/2014/main" id="{942033D0-A85F-4AFC-B220-B5E998CEA59F}"/>
                </a:ext>
              </a:extLst>
            </p:cNvPr>
            <p:cNvSpPr txBox="1">
              <a:spLocks noChangeArrowheads="1"/>
            </p:cNvSpPr>
            <p:nvPr/>
          </p:nvSpPr>
          <p:spPr bwMode="auto">
            <a:xfrm>
              <a:off x="2906"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15. Land is cheaper</a:t>
              </a:r>
              <a:endParaRPr lang="en-GB" altLang="en-US" sz="1800"/>
            </a:p>
          </p:txBody>
        </p:sp>
        <p:sp>
          <p:nvSpPr>
            <p:cNvPr id="23586" name="Text Box 14">
              <a:extLst>
                <a:ext uri="{FF2B5EF4-FFF2-40B4-BE49-F238E27FC236}">
                  <a16:creationId xmlns:a16="http://schemas.microsoft.com/office/drawing/2014/main" id="{A156CE6D-78BD-4CCD-8CBF-FE62642749FF}"/>
                </a:ext>
              </a:extLst>
            </p:cNvPr>
            <p:cNvSpPr txBox="1">
              <a:spLocks noChangeArrowheads="1"/>
            </p:cNvSpPr>
            <p:nvPr/>
          </p:nvSpPr>
          <p:spPr bwMode="auto">
            <a:xfrm>
              <a:off x="1574" y="2584"/>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14. Cheapest housing</a:t>
              </a:r>
              <a:endParaRPr lang="en-GB" altLang="en-US" sz="1800"/>
            </a:p>
          </p:txBody>
        </p:sp>
        <p:sp>
          <p:nvSpPr>
            <p:cNvPr id="23587" name="Text Box 15">
              <a:extLst>
                <a:ext uri="{FF2B5EF4-FFF2-40B4-BE49-F238E27FC236}">
                  <a16:creationId xmlns:a16="http://schemas.microsoft.com/office/drawing/2014/main" id="{337831BB-91A7-42D9-942D-C6B1D28513F7}"/>
                </a:ext>
              </a:extLst>
            </p:cNvPr>
            <p:cNvSpPr txBox="1">
              <a:spLocks noChangeArrowheads="1"/>
            </p:cNvSpPr>
            <p:nvPr/>
          </p:nvSpPr>
          <p:spPr bwMode="auto">
            <a:xfrm>
              <a:off x="2906"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19. High-value land</a:t>
              </a:r>
              <a:endParaRPr lang="en-GB" altLang="en-US" sz="1800"/>
            </a:p>
          </p:txBody>
        </p:sp>
        <p:sp>
          <p:nvSpPr>
            <p:cNvPr id="23588" name="Text Box 16">
              <a:extLst>
                <a:ext uri="{FF2B5EF4-FFF2-40B4-BE49-F238E27FC236}">
                  <a16:creationId xmlns:a16="http://schemas.microsoft.com/office/drawing/2014/main" id="{DD19356B-BCA4-4A59-92B1-497E9740108C}"/>
                </a:ext>
              </a:extLst>
            </p:cNvPr>
            <p:cNvSpPr txBox="1">
              <a:spLocks noChangeArrowheads="1"/>
            </p:cNvSpPr>
            <p:nvPr/>
          </p:nvSpPr>
          <p:spPr bwMode="auto">
            <a:xfrm>
              <a:off x="2906"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3. Very few driveways</a:t>
              </a:r>
              <a:endParaRPr lang="en-GB" altLang="en-US" sz="1800"/>
            </a:p>
          </p:txBody>
        </p:sp>
        <p:sp>
          <p:nvSpPr>
            <p:cNvPr id="23589" name="Text Box 17">
              <a:extLst>
                <a:ext uri="{FF2B5EF4-FFF2-40B4-BE49-F238E27FC236}">
                  <a16:creationId xmlns:a16="http://schemas.microsoft.com/office/drawing/2014/main" id="{2D62AE9B-2E73-40A6-BD89-665930B9DBF4}"/>
                </a:ext>
              </a:extLst>
            </p:cNvPr>
            <p:cNvSpPr txBox="1">
              <a:spLocks noChangeArrowheads="1"/>
            </p:cNvSpPr>
            <p:nvPr/>
          </p:nvSpPr>
          <p:spPr bwMode="auto">
            <a:xfrm>
              <a:off x="1574"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2. Large detached houses with garages</a:t>
              </a:r>
              <a:endParaRPr lang="en-GB" altLang="en-US" sz="1800"/>
            </a:p>
          </p:txBody>
        </p:sp>
        <p:sp>
          <p:nvSpPr>
            <p:cNvPr id="23590" name="Text Box 18">
              <a:extLst>
                <a:ext uri="{FF2B5EF4-FFF2-40B4-BE49-F238E27FC236}">
                  <a16:creationId xmlns:a16="http://schemas.microsoft.com/office/drawing/2014/main" id="{A825A661-0D00-4063-9D6D-7DF396BD98A8}"/>
                </a:ext>
              </a:extLst>
            </p:cNvPr>
            <p:cNvSpPr txBox="1">
              <a:spLocks noChangeArrowheads="1"/>
            </p:cNvSpPr>
            <p:nvPr/>
          </p:nvSpPr>
          <p:spPr bwMode="auto">
            <a:xfrm>
              <a:off x="4238"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omic Sans MS" panose="030F0702030302020204" pitchFamily="66" charset="0"/>
                </a:rPr>
                <a:t>8. Grew in response to increased car ownership</a:t>
              </a:r>
              <a:endParaRPr lang="en-GB" altLang="en-US" sz="1800"/>
            </a:p>
          </p:txBody>
        </p:sp>
        <p:sp>
          <p:nvSpPr>
            <p:cNvPr id="23591" name="Text Box 19">
              <a:extLst>
                <a:ext uri="{FF2B5EF4-FFF2-40B4-BE49-F238E27FC236}">
                  <a16:creationId xmlns:a16="http://schemas.microsoft.com/office/drawing/2014/main" id="{32FFA7F1-FCCC-4D5A-BFDE-D6F2FEFF6284}"/>
                </a:ext>
              </a:extLst>
            </p:cNvPr>
            <p:cNvSpPr txBox="1">
              <a:spLocks noChangeArrowheads="1"/>
            </p:cNvSpPr>
            <p:nvPr/>
          </p:nvSpPr>
          <p:spPr bwMode="auto">
            <a:xfrm>
              <a:off x="4238" y="1734"/>
              <a:ext cx="1332" cy="850"/>
            </a:xfrm>
            <a:prstGeom prst="rect">
              <a:avLst/>
            </a:prstGeom>
            <a:solidFill>
              <a:srgbClr val="FFFFFF"/>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6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12. Oldest</a:t>
              </a:r>
              <a:endParaRPr lang="en-GB" altLang="en-US" sz="1800"/>
            </a:p>
          </p:txBody>
        </p:sp>
        <p:sp>
          <p:nvSpPr>
            <p:cNvPr id="23592" name="Text Box 20">
              <a:extLst>
                <a:ext uri="{FF2B5EF4-FFF2-40B4-BE49-F238E27FC236}">
                  <a16:creationId xmlns:a16="http://schemas.microsoft.com/office/drawing/2014/main" id="{31320884-607C-4ECB-B2FC-05911670120B}"/>
                </a:ext>
              </a:extLst>
            </p:cNvPr>
            <p:cNvSpPr txBox="1">
              <a:spLocks noChangeArrowheads="1"/>
            </p:cNvSpPr>
            <p:nvPr/>
          </p:nvSpPr>
          <p:spPr bwMode="auto">
            <a:xfrm>
              <a:off x="4238" y="35"/>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4. Most expensive houses</a:t>
              </a:r>
              <a:endParaRPr lang="en-GB" altLang="en-US" sz="1800"/>
            </a:p>
          </p:txBody>
        </p:sp>
        <p:sp>
          <p:nvSpPr>
            <p:cNvPr id="23593" name="Text Box 21">
              <a:extLst>
                <a:ext uri="{FF2B5EF4-FFF2-40B4-BE49-F238E27FC236}">
                  <a16:creationId xmlns:a16="http://schemas.microsoft.com/office/drawing/2014/main" id="{8E373A18-80A0-438B-8C16-D9B96F50B16A}"/>
                </a:ext>
              </a:extLst>
            </p:cNvPr>
            <p:cNvSpPr txBox="1">
              <a:spLocks noChangeArrowheads="1"/>
            </p:cNvSpPr>
            <p:nvPr/>
          </p:nvSpPr>
          <p:spPr bwMode="auto">
            <a:xfrm>
              <a:off x="4238" y="3433"/>
              <a:ext cx="1332" cy="850"/>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6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20. Industry</a:t>
              </a:r>
              <a:endParaRPr lang="en-GB" altLang="en-US" sz="1800"/>
            </a:p>
          </p:txBody>
        </p:sp>
        <p:sp>
          <p:nvSpPr>
            <p:cNvPr id="23594" name="Text Box 22">
              <a:extLst>
                <a:ext uri="{FF2B5EF4-FFF2-40B4-BE49-F238E27FC236}">
                  <a16:creationId xmlns:a16="http://schemas.microsoft.com/office/drawing/2014/main" id="{012C68A9-E021-4E14-B241-75AE1FC1846E}"/>
                </a:ext>
              </a:extLst>
            </p:cNvPr>
            <p:cNvSpPr txBox="1">
              <a:spLocks noChangeArrowheads="1"/>
            </p:cNvSpPr>
            <p:nvPr/>
          </p:nvSpPr>
          <p:spPr bwMode="auto">
            <a:xfrm>
              <a:off x="2906" y="885"/>
              <a:ext cx="1332" cy="849"/>
            </a:xfrm>
            <a:prstGeom prst="rect">
              <a:avLst/>
            </a:prstGeom>
            <a:solidFill>
              <a:srgbClr val="FFFFFF"/>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6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7. Newest</a:t>
              </a:r>
              <a:endParaRPr lang="en-GB" altLang="en-US" sz="1800"/>
            </a:p>
          </p:txBody>
        </p:sp>
      </p:grpSp>
      <p:sp>
        <p:nvSpPr>
          <p:cNvPr id="48151" name="Text Box 23">
            <a:extLst>
              <a:ext uri="{FF2B5EF4-FFF2-40B4-BE49-F238E27FC236}">
                <a16:creationId xmlns:a16="http://schemas.microsoft.com/office/drawing/2014/main" id="{A9DA1444-E1EA-4060-B8FD-BFEECD4FE500}"/>
              </a:ext>
            </a:extLst>
          </p:cNvPr>
          <p:cNvSpPr txBox="1">
            <a:spLocks noChangeArrowheads="1"/>
          </p:cNvSpPr>
          <p:nvPr/>
        </p:nvSpPr>
        <p:spPr bwMode="auto">
          <a:xfrm>
            <a:off x="2484438" y="1412875"/>
            <a:ext cx="2114550" cy="1347788"/>
          </a:xfrm>
          <a:prstGeom prst="rect">
            <a:avLst/>
          </a:prstGeom>
          <a:solidFill>
            <a:srgbClr val="FFCCFF"/>
          </a:solidFill>
          <a:ln w="38100"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0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6. Semi-detached houses with gardens</a:t>
            </a:r>
          </a:p>
        </p:txBody>
      </p:sp>
      <p:sp>
        <p:nvSpPr>
          <p:cNvPr id="48152" name="Text Box 24">
            <a:extLst>
              <a:ext uri="{FF2B5EF4-FFF2-40B4-BE49-F238E27FC236}">
                <a16:creationId xmlns:a16="http://schemas.microsoft.com/office/drawing/2014/main" id="{206E131D-5B1A-421F-B84D-CD3B63158CC6}"/>
              </a:ext>
            </a:extLst>
          </p:cNvPr>
          <p:cNvSpPr txBox="1">
            <a:spLocks noChangeArrowheads="1"/>
          </p:cNvSpPr>
          <p:nvPr/>
        </p:nvSpPr>
        <p:spPr bwMode="auto">
          <a:xfrm>
            <a:off x="4611688" y="2760663"/>
            <a:ext cx="2114550" cy="1349375"/>
          </a:xfrm>
          <a:prstGeom prst="rect">
            <a:avLst/>
          </a:prstGeom>
          <a:solidFill>
            <a:srgbClr val="FFFF99"/>
          </a:solidFill>
          <a:ln w="3810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2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11. Lots of public transport links</a:t>
            </a:r>
          </a:p>
        </p:txBody>
      </p:sp>
      <p:sp>
        <p:nvSpPr>
          <p:cNvPr id="48153" name="Text Box 25">
            <a:extLst>
              <a:ext uri="{FF2B5EF4-FFF2-40B4-BE49-F238E27FC236}">
                <a16:creationId xmlns:a16="http://schemas.microsoft.com/office/drawing/2014/main" id="{C8C39BF2-BEFB-449C-ABE1-1EEA1A258E74}"/>
              </a:ext>
            </a:extLst>
          </p:cNvPr>
          <p:cNvSpPr txBox="1">
            <a:spLocks noChangeArrowheads="1"/>
          </p:cNvSpPr>
          <p:nvPr/>
        </p:nvSpPr>
        <p:spPr bwMode="auto">
          <a:xfrm>
            <a:off x="2497138" y="2760663"/>
            <a:ext cx="2114550" cy="1349375"/>
          </a:xfrm>
          <a:prstGeom prst="rect">
            <a:avLst/>
          </a:prstGeom>
          <a:solidFill>
            <a:srgbClr val="CCFFCC"/>
          </a:solidFill>
          <a:ln w="38100" algn="ctr">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10. Parks and open spaces</a:t>
            </a:r>
          </a:p>
        </p:txBody>
      </p:sp>
      <p:sp>
        <p:nvSpPr>
          <p:cNvPr id="48154" name="Text Box 26">
            <a:extLst>
              <a:ext uri="{FF2B5EF4-FFF2-40B4-BE49-F238E27FC236}">
                <a16:creationId xmlns:a16="http://schemas.microsoft.com/office/drawing/2014/main" id="{130C36E0-520C-402A-8048-7DCF2F4110FD}"/>
              </a:ext>
            </a:extLst>
          </p:cNvPr>
          <p:cNvSpPr txBox="1">
            <a:spLocks noChangeArrowheads="1"/>
          </p:cNvSpPr>
          <p:nvPr/>
        </p:nvSpPr>
        <p:spPr bwMode="auto">
          <a:xfrm>
            <a:off x="2497138" y="5457825"/>
            <a:ext cx="2114550" cy="1349375"/>
          </a:xfrm>
          <a:prstGeom prst="rect">
            <a:avLst/>
          </a:prstGeom>
          <a:solidFill>
            <a:srgbClr val="CCFFCC"/>
          </a:solidFill>
          <a:ln w="38100" algn="ctr">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2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18. Modern out-of-town shopping centres</a:t>
            </a:r>
          </a:p>
        </p:txBody>
      </p:sp>
      <p:sp>
        <p:nvSpPr>
          <p:cNvPr id="48155" name="Text Box 27">
            <a:extLst>
              <a:ext uri="{FF2B5EF4-FFF2-40B4-BE49-F238E27FC236}">
                <a16:creationId xmlns:a16="http://schemas.microsoft.com/office/drawing/2014/main" id="{5CAF5F14-C2FA-4BDA-AE96-8E081467A86D}"/>
              </a:ext>
            </a:extLst>
          </p:cNvPr>
          <p:cNvSpPr txBox="1">
            <a:spLocks noChangeArrowheads="1"/>
          </p:cNvSpPr>
          <p:nvPr/>
        </p:nvSpPr>
        <p:spPr bwMode="auto">
          <a:xfrm>
            <a:off x="6726238" y="4110038"/>
            <a:ext cx="2114550" cy="1347787"/>
          </a:xfrm>
          <a:prstGeom prst="rect">
            <a:avLst/>
          </a:prstGeom>
          <a:solidFill>
            <a:srgbClr val="E1F4FF"/>
          </a:solidFill>
          <a:ln w="38100" algn="ctr">
            <a:solidFill>
              <a:srgbClr val="00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16. Terraced housing</a:t>
            </a:r>
          </a:p>
        </p:txBody>
      </p:sp>
      <p:sp>
        <p:nvSpPr>
          <p:cNvPr id="48156" name="Text Box 28">
            <a:extLst>
              <a:ext uri="{FF2B5EF4-FFF2-40B4-BE49-F238E27FC236}">
                <a16:creationId xmlns:a16="http://schemas.microsoft.com/office/drawing/2014/main" id="{17FCAE7B-A7D5-4F47-A161-A3EAE868D08E}"/>
              </a:ext>
            </a:extLst>
          </p:cNvPr>
          <p:cNvSpPr txBox="1">
            <a:spLocks noChangeArrowheads="1"/>
          </p:cNvSpPr>
          <p:nvPr/>
        </p:nvSpPr>
        <p:spPr bwMode="auto">
          <a:xfrm>
            <a:off x="382588" y="5457825"/>
            <a:ext cx="2114550" cy="1349375"/>
          </a:xfrm>
          <a:prstGeom prst="rect">
            <a:avLst/>
          </a:prstGeom>
          <a:solidFill>
            <a:srgbClr val="FFCCFF"/>
          </a:solidFill>
          <a:ln w="38100"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17. Some garages</a:t>
            </a:r>
            <a:endParaRPr lang="en-GB" altLang="en-US" sz="1800"/>
          </a:p>
        </p:txBody>
      </p:sp>
      <p:sp>
        <p:nvSpPr>
          <p:cNvPr id="48157" name="Text Box 29">
            <a:extLst>
              <a:ext uri="{FF2B5EF4-FFF2-40B4-BE49-F238E27FC236}">
                <a16:creationId xmlns:a16="http://schemas.microsoft.com/office/drawing/2014/main" id="{A8266694-2DFF-404E-BCC7-C9D7814BCEA4}"/>
              </a:ext>
            </a:extLst>
          </p:cNvPr>
          <p:cNvSpPr txBox="1">
            <a:spLocks noChangeArrowheads="1"/>
          </p:cNvSpPr>
          <p:nvPr/>
        </p:nvSpPr>
        <p:spPr bwMode="auto">
          <a:xfrm>
            <a:off x="382588" y="2760663"/>
            <a:ext cx="2114550" cy="1349375"/>
          </a:xfrm>
          <a:prstGeom prst="rect">
            <a:avLst/>
          </a:prstGeom>
          <a:solidFill>
            <a:srgbClr val="E1F4FF"/>
          </a:solidFill>
          <a:ln w="38100">
            <a:solidFill>
              <a:srgbClr val="00CCFF"/>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5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9. High-rise flats may now replace some run-down areas</a:t>
            </a:r>
            <a:endParaRPr lang="en-GB" altLang="en-US" sz="1800"/>
          </a:p>
        </p:txBody>
      </p:sp>
      <p:sp>
        <p:nvSpPr>
          <p:cNvPr id="48158" name="Text Box 30">
            <a:extLst>
              <a:ext uri="{FF2B5EF4-FFF2-40B4-BE49-F238E27FC236}">
                <a16:creationId xmlns:a16="http://schemas.microsoft.com/office/drawing/2014/main" id="{FD18877B-2A92-4CCE-AEAF-C4E24F938BA9}"/>
              </a:ext>
            </a:extLst>
          </p:cNvPr>
          <p:cNvSpPr txBox="1">
            <a:spLocks noChangeArrowheads="1"/>
          </p:cNvSpPr>
          <p:nvPr/>
        </p:nvSpPr>
        <p:spPr bwMode="auto">
          <a:xfrm>
            <a:off x="382588" y="1412875"/>
            <a:ext cx="2114550" cy="1347788"/>
          </a:xfrm>
          <a:prstGeom prst="rect">
            <a:avLst/>
          </a:prstGeom>
          <a:solidFill>
            <a:srgbClr val="FFFF99"/>
          </a:solidFill>
          <a:ln w="3810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5. Shops and offices</a:t>
            </a:r>
          </a:p>
        </p:txBody>
      </p:sp>
      <p:sp>
        <p:nvSpPr>
          <p:cNvPr id="48159" name="Text Box 31">
            <a:extLst>
              <a:ext uri="{FF2B5EF4-FFF2-40B4-BE49-F238E27FC236}">
                <a16:creationId xmlns:a16="http://schemas.microsoft.com/office/drawing/2014/main" id="{C3E66311-6211-4D0B-AB8E-627BBD5F5764}"/>
              </a:ext>
            </a:extLst>
          </p:cNvPr>
          <p:cNvSpPr txBox="1">
            <a:spLocks noChangeArrowheads="1"/>
          </p:cNvSpPr>
          <p:nvPr/>
        </p:nvSpPr>
        <p:spPr bwMode="auto">
          <a:xfrm>
            <a:off x="382588" y="4110038"/>
            <a:ext cx="2114550" cy="1347787"/>
          </a:xfrm>
          <a:prstGeom prst="rect">
            <a:avLst/>
          </a:prstGeom>
          <a:solidFill>
            <a:srgbClr val="FFFF99"/>
          </a:solidFill>
          <a:ln w="3810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13. Tall high density buildings</a:t>
            </a:r>
          </a:p>
        </p:txBody>
      </p:sp>
      <p:sp>
        <p:nvSpPr>
          <p:cNvPr id="48160" name="Text Box 32">
            <a:extLst>
              <a:ext uri="{FF2B5EF4-FFF2-40B4-BE49-F238E27FC236}">
                <a16:creationId xmlns:a16="http://schemas.microsoft.com/office/drawing/2014/main" id="{CD0F0DE0-6570-4BA4-B7DE-A9E91C2926A9}"/>
              </a:ext>
            </a:extLst>
          </p:cNvPr>
          <p:cNvSpPr txBox="1">
            <a:spLocks noChangeArrowheads="1"/>
          </p:cNvSpPr>
          <p:nvPr/>
        </p:nvSpPr>
        <p:spPr bwMode="auto">
          <a:xfrm>
            <a:off x="382588" y="63500"/>
            <a:ext cx="2114550" cy="1349375"/>
          </a:xfrm>
          <a:prstGeom prst="rect">
            <a:avLst/>
          </a:prstGeom>
          <a:solidFill>
            <a:srgbClr val="FFFF99"/>
          </a:solidFill>
          <a:ln w="3810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 Leisure and entertainment facilities</a:t>
            </a:r>
            <a:endParaRPr lang="en-GB" altLang="en-US" sz="1800"/>
          </a:p>
        </p:txBody>
      </p:sp>
      <p:sp>
        <p:nvSpPr>
          <p:cNvPr id="48161" name="Text Box 33">
            <a:extLst>
              <a:ext uri="{FF2B5EF4-FFF2-40B4-BE49-F238E27FC236}">
                <a16:creationId xmlns:a16="http://schemas.microsoft.com/office/drawing/2014/main" id="{F00932F2-70AE-461A-ABCB-42EEE734A18E}"/>
              </a:ext>
            </a:extLst>
          </p:cNvPr>
          <p:cNvSpPr txBox="1">
            <a:spLocks noChangeArrowheads="1"/>
          </p:cNvSpPr>
          <p:nvPr/>
        </p:nvSpPr>
        <p:spPr bwMode="auto">
          <a:xfrm>
            <a:off x="4611688" y="4110038"/>
            <a:ext cx="2114550" cy="1347787"/>
          </a:xfrm>
          <a:prstGeom prst="rect">
            <a:avLst/>
          </a:prstGeom>
          <a:solidFill>
            <a:srgbClr val="CCFFCC"/>
          </a:solidFill>
          <a:ln w="38100" algn="ctr">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15. Land is cheaper</a:t>
            </a:r>
          </a:p>
        </p:txBody>
      </p:sp>
      <p:sp>
        <p:nvSpPr>
          <p:cNvPr id="48162" name="Text Box 34">
            <a:extLst>
              <a:ext uri="{FF2B5EF4-FFF2-40B4-BE49-F238E27FC236}">
                <a16:creationId xmlns:a16="http://schemas.microsoft.com/office/drawing/2014/main" id="{402A845B-2BC3-4E1F-AE46-09D45B1D4BA5}"/>
              </a:ext>
            </a:extLst>
          </p:cNvPr>
          <p:cNvSpPr txBox="1">
            <a:spLocks noChangeArrowheads="1"/>
          </p:cNvSpPr>
          <p:nvPr/>
        </p:nvSpPr>
        <p:spPr bwMode="auto">
          <a:xfrm>
            <a:off x="2497138" y="4110038"/>
            <a:ext cx="2114550" cy="1347787"/>
          </a:xfrm>
          <a:prstGeom prst="rect">
            <a:avLst/>
          </a:prstGeom>
          <a:solidFill>
            <a:srgbClr val="E1F4FF"/>
          </a:solidFill>
          <a:ln w="38100" algn="ctr">
            <a:solidFill>
              <a:srgbClr val="00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14. Cheapest housing</a:t>
            </a:r>
          </a:p>
        </p:txBody>
      </p:sp>
      <p:sp>
        <p:nvSpPr>
          <p:cNvPr id="48163" name="Text Box 35">
            <a:extLst>
              <a:ext uri="{FF2B5EF4-FFF2-40B4-BE49-F238E27FC236}">
                <a16:creationId xmlns:a16="http://schemas.microsoft.com/office/drawing/2014/main" id="{CA38240B-73BB-46AD-8E57-371DEA67F611}"/>
              </a:ext>
            </a:extLst>
          </p:cNvPr>
          <p:cNvSpPr txBox="1">
            <a:spLocks noChangeArrowheads="1"/>
          </p:cNvSpPr>
          <p:nvPr/>
        </p:nvSpPr>
        <p:spPr bwMode="auto">
          <a:xfrm>
            <a:off x="4611688" y="5457825"/>
            <a:ext cx="2114550" cy="1349375"/>
          </a:xfrm>
          <a:prstGeom prst="rect">
            <a:avLst/>
          </a:prstGeom>
          <a:solidFill>
            <a:srgbClr val="FFFF99"/>
          </a:solidFill>
          <a:ln w="3810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19. High value land</a:t>
            </a:r>
          </a:p>
        </p:txBody>
      </p:sp>
      <p:sp>
        <p:nvSpPr>
          <p:cNvPr id="48164" name="Text Box 36">
            <a:extLst>
              <a:ext uri="{FF2B5EF4-FFF2-40B4-BE49-F238E27FC236}">
                <a16:creationId xmlns:a16="http://schemas.microsoft.com/office/drawing/2014/main" id="{9288B43A-3F8F-4B75-8C8E-72D88D932677}"/>
              </a:ext>
            </a:extLst>
          </p:cNvPr>
          <p:cNvSpPr txBox="1">
            <a:spLocks noChangeArrowheads="1"/>
          </p:cNvSpPr>
          <p:nvPr/>
        </p:nvSpPr>
        <p:spPr bwMode="auto">
          <a:xfrm>
            <a:off x="4611688" y="63500"/>
            <a:ext cx="2114550" cy="1349375"/>
          </a:xfrm>
          <a:prstGeom prst="rect">
            <a:avLst/>
          </a:prstGeom>
          <a:solidFill>
            <a:srgbClr val="E1F4FF"/>
          </a:solidFill>
          <a:ln w="38100" algn="ctr">
            <a:solidFill>
              <a:srgbClr val="00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3. Very few driveways</a:t>
            </a:r>
          </a:p>
        </p:txBody>
      </p:sp>
      <p:sp>
        <p:nvSpPr>
          <p:cNvPr id="48165" name="Text Box 37">
            <a:extLst>
              <a:ext uri="{FF2B5EF4-FFF2-40B4-BE49-F238E27FC236}">
                <a16:creationId xmlns:a16="http://schemas.microsoft.com/office/drawing/2014/main" id="{22018006-BC2C-445B-8E4F-8A89E78683FB}"/>
              </a:ext>
            </a:extLst>
          </p:cNvPr>
          <p:cNvSpPr txBox="1">
            <a:spLocks noChangeArrowheads="1"/>
          </p:cNvSpPr>
          <p:nvPr/>
        </p:nvSpPr>
        <p:spPr bwMode="auto">
          <a:xfrm>
            <a:off x="2497138" y="63500"/>
            <a:ext cx="2114550" cy="1349375"/>
          </a:xfrm>
          <a:prstGeom prst="rect">
            <a:avLst/>
          </a:prstGeom>
          <a:solidFill>
            <a:srgbClr val="CCFFCC"/>
          </a:solidFill>
          <a:ln w="38100" algn="ctr">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endParaRPr lang="en-GB" altLang="en-US" sz="3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2. Large detached houses with garages</a:t>
            </a:r>
            <a:endParaRPr lang="en-GB" altLang="en-US" sz="1800"/>
          </a:p>
        </p:txBody>
      </p:sp>
      <p:sp>
        <p:nvSpPr>
          <p:cNvPr id="48166" name="Text Box 38">
            <a:extLst>
              <a:ext uri="{FF2B5EF4-FFF2-40B4-BE49-F238E27FC236}">
                <a16:creationId xmlns:a16="http://schemas.microsoft.com/office/drawing/2014/main" id="{187861CB-7D74-410A-8190-23A582C150F1}"/>
              </a:ext>
            </a:extLst>
          </p:cNvPr>
          <p:cNvSpPr txBox="1">
            <a:spLocks noChangeArrowheads="1"/>
          </p:cNvSpPr>
          <p:nvPr/>
        </p:nvSpPr>
        <p:spPr bwMode="auto">
          <a:xfrm>
            <a:off x="6732588" y="1412875"/>
            <a:ext cx="2114550" cy="1347788"/>
          </a:xfrm>
          <a:prstGeom prst="rect">
            <a:avLst/>
          </a:prstGeom>
          <a:solidFill>
            <a:srgbClr val="FFCCFF"/>
          </a:solidFill>
          <a:ln w="38100"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omic Sans MS" panose="030F0702030302020204" pitchFamily="66" charset="0"/>
              </a:rPr>
              <a:t>8. Grew in response to increased car ownership</a:t>
            </a:r>
          </a:p>
        </p:txBody>
      </p:sp>
      <p:sp>
        <p:nvSpPr>
          <p:cNvPr id="48167" name="Text Box 39">
            <a:extLst>
              <a:ext uri="{FF2B5EF4-FFF2-40B4-BE49-F238E27FC236}">
                <a16:creationId xmlns:a16="http://schemas.microsoft.com/office/drawing/2014/main" id="{A3C4CDAA-B1EB-449F-A665-30E18733DAD3}"/>
              </a:ext>
            </a:extLst>
          </p:cNvPr>
          <p:cNvSpPr txBox="1">
            <a:spLocks noChangeArrowheads="1"/>
          </p:cNvSpPr>
          <p:nvPr/>
        </p:nvSpPr>
        <p:spPr bwMode="auto">
          <a:xfrm>
            <a:off x="6726238" y="2760663"/>
            <a:ext cx="2114550" cy="1349375"/>
          </a:xfrm>
          <a:prstGeom prst="rect">
            <a:avLst/>
          </a:prstGeom>
          <a:solidFill>
            <a:srgbClr val="FFFF99"/>
          </a:solidFill>
          <a:ln w="3810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endParaRPr lang="en-GB" altLang="en-US" sz="10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12. Oldest</a:t>
            </a:r>
          </a:p>
        </p:txBody>
      </p:sp>
      <p:sp>
        <p:nvSpPr>
          <p:cNvPr id="48168" name="Text Box 40">
            <a:extLst>
              <a:ext uri="{FF2B5EF4-FFF2-40B4-BE49-F238E27FC236}">
                <a16:creationId xmlns:a16="http://schemas.microsoft.com/office/drawing/2014/main" id="{2D2C0515-D823-45F2-AF31-F20596491468}"/>
              </a:ext>
            </a:extLst>
          </p:cNvPr>
          <p:cNvSpPr txBox="1">
            <a:spLocks noChangeArrowheads="1"/>
          </p:cNvSpPr>
          <p:nvPr/>
        </p:nvSpPr>
        <p:spPr bwMode="auto">
          <a:xfrm>
            <a:off x="6726238" y="63500"/>
            <a:ext cx="2114550" cy="1349375"/>
          </a:xfrm>
          <a:prstGeom prst="rect">
            <a:avLst/>
          </a:prstGeom>
          <a:solidFill>
            <a:srgbClr val="CCFFCC"/>
          </a:solidFill>
          <a:ln w="38100" algn="ctr">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4. Most expensive houses</a:t>
            </a:r>
          </a:p>
        </p:txBody>
      </p:sp>
      <p:sp>
        <p:nvSpPr>
          <p:cNvPr id="48169" name="Text Box 41">
            <a:extLst>
              <a:ext uri="{FF2B5EF4-FFF2-40B4-BE49-F238E27FC236}">
                <a16:creationId xmlns:a16="http://schemas.microsoft.com/office/drawing/2014/main" id="{B3980CE1-1514-408A-B392-6A37B8BE0F58}"/>
              </a:ext>
            </a:extLst>
          </p:cNvPr>
          <p:cNvSpPr txBox="1">
            <a:spLocks noChangeArrowheads="1"/>
          </p:cNvSpPr>
          <p:nvPr/>
        </p:nvSpPr>
        <p:spPr bwMode="auto">
          <a:xfrm>
            <a:off x="6726238" y="5457825"/>
            <a:ext cx="2114550" cy="1349375"/>
          </a:xfrm>
          <a:prstGeom prst="rect">
            <a:avLst/>
          </a:prstGeom>
          <a:solidFill>
            <a:srgbClr val="F2E1FF"/>
          </a:solidFill>
          <a:ln w="38100"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600"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20. Industry</a:t>
            </a:r>
            <a:endParaRPr lang="en-GB" altLang="en-US" sz="1800"/>
          </a:p>
        </p:txBody>
      </p:sp>
      <p:sp>
        <p:nvSpPr>
          <p:cNvPr id="48170" name="Text Box 42">
            <a:extLst>
              <a:ext uri="{FF2B5EF4-FFF2-40B4-BE49-F238E27FC236}">
                <a16:creationId xmlns:a16="http://schemas.microsoft.com/office/drawing/2014/main" id="{304E05E1-84D3-40E1-B44A-90E8FCEECFB5}"/>
              </a:ext>
            </a:extLst>
          </p:cNvPr>
          <p:cNvSpPr txBox="1">
            <a:spLocks noChangeArrowheads="1"/>
          </p:cNvSpPr>
          <p:nvPr/>
        </p:nvSpPr>
        <p:spPr bwMode="auto">
          <a:xfrm>
            <a:off x="4611688" y="1412875"/>
            <a:ext cx="2114550" cy="1347788"/>
          </a:xfrm>
          <a:prstGeom prst="rect">
            <a:avLst/>
          </a:prstGeom>
          <a:solidFill>
            <a:srgbClr val="CCFFCC"/>
          </a:solidFill>
          <a:ln w="38100" algn="ctr">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b="1">
              <a:latin typeface="Comic Sans MS" panose="030F0702030302020204" pitchFamily="66" charset="0"/>
            </a:endParaRPr>
          </a:p>
          <a:p>
            <a:pPr algn="ctr" eaLnBrk="1" hangingPunct="1">
              <a:spcBef>
                <a:spcPct val="0"/>
              </a:spcBef>
              <a:buFontTx/>
              <a:buNone/>
            </a:pPr>
            <a:r>
              <a:rPr lang="en-GB" altLang="en-US" sz="1800" b="1">
                <a:latin typeface="Comic Sans MS" panose="030F0702030302020204" pitchFamily="66" charset="0"/>
              </a:rPr>
              <a:t>7. Newest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6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1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1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1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1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1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1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1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1" grpId="0" animBg="1"/>
      <p:bldP spid="48152" grpId="0" animBg="1"/>
      <p:bldP spid="48153" grpId="0" animBg="1"/>
      <p:bldP spid="48154" grpId="0" animBg="1"/>
      <p:bldP spid="48155" grpId="0" animBg="1"/>
      <p:bldP spid="48156" grpId="0" animBg="1"/>
      <p:bldP spid="48157" grpId="0" animBg="1"/>
      <p:bldP spid="48158" grpId="0" animBg="1"/>
      <p:bldP spid="48159" grpId="0" animBg="1"/>
      <p:bldP spid="48160" grpId="0" animBg="1"/>
      <p:bldP spid="48161" grpId="0" animBg="1"/>
      <p:bldP spid="48162" grpId="0" animBg="1"/>
      <p:bldP spid="48163" grpId="0" animBg="1"/>
      <p:bldP spid="48164" grpId="0" animBg="1"/>
      <p:bldP spid="48165" grpId="0" animBg="1"/>
      <p:bldP spid="48166" grpId="0" animBg="1"/>
      <p:bldP spid="48167" grpId="0" animBg="1"/>
      <p:bldP spid="48168" grpId="0" animBg="1"/>
      <p:bldP spid="48169" grpId="0" animBg="1"/>
      <p:bldP spid="481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DE1C9B2-E387-4B07-94C4-2D67FFDE4AA3}"/>
              </a:ext>
            </a:extLst>
          </p:cNvPr>
          <p:cNvSpPr>
            <a:spLocks noGrp="1" noChangeArrowheads="1"/>
          </p:cNvSpPr>
          <p:nvPr>
            <p:ph type="title"/>
          </p:nvPr>
        </p:nvSpPr>
        <p:spPr/>
        <p:txBody>
          <a:bodyPr/>
          <a:lstStyle/>
          <a:p>
            <a:pPr eaLnBrk="1" hangingPunct="1"/>
            <a:endParaRPr lang="en-US" altLang="en-US"/>
          </a:p>
        </p:txBody>
      </p:sp>
      <p:sp>
        <p:nvSpPr>
          <p:cNvPr id="5123" name="Rectangle 3">
            <a:extLst>
              <a:ext uri="{FF2B5EF4-FFF2-40B4-BE49-F238E27FC236}">
                <a16:creationId xmlns:a16="http://schemas.microsoft.com/office/drawing/2014/main" id="{9ED98776-6C3B-4D92-99DD-2E37D21BEEBC}"/>
              </a:ext>
            </a:extLst>
          </p:cNvPr>
          <p:cNvSpPr>
            <a:spLocks noGrp="1" noChangeArrowheads="1"/>
          </p:cNvSpPr>
          <p:nvPr>
            <p:ph type="body" idx="1"/>
          </p:nvPr>
        </p:nvSpPr>
        <p:spPr/>
        <p:txBody>
          <a:bodyPr/>
          <a:lstStyle/>
          <a:p>
            <a:pPr eaLnBrk="1" hangingPunct="1"/>
            <a:endParaRPr lang="en-US" altLang="en-US"/>
          </a:p>
        </p:txBody>
      </p:sp>
      <p:pic>
        <p:nvPicPr>
          <p:cNvPr id="5124" name="Picture 4" descr="036015_2648f61e">
            <a:extLst>
              <a:ext uri="{FF2B5EF4-FFF2-40B4-BE49-F238E27FC236}">
                <a16:creationId xmlns:a16="http://schemas.microsoft.com/office/drawing/2014/main" id="{8AF9A2EE-E625-4C9F-BD2A-96A79D38D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blind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EC9F46-916F-4420-B26C-496371986DF8}"/>
              </a:ext>
            </a:extLst>
          </p:cNvPr>
          <p:cNvSpPr>
            <a:spLocks noGrp="1" noChangeArrowheads="1"/>
          </p:cNvSpPr>
          <p:nvPr>
            <p:ph type="ctrTitle"/>
          </p:nvPr>
        </p:nvSpPr>
        <p:spPr>
          <a:xfrm>
            <a:off x="685800" y="2130425"/>
            <a:ext cx="7772400" cy="1470025"/>
          </a:xfrm>
        </p:spPr>
        <p:txBody>
          <a:bodyPr anchor="ctr"/>
          <a:lstStyle/>
          <a:p>
            <a:pPr eaLnBrk="1" hangingPunct="1"/>
            <a:endParaRPr lang="en-US" altLang="en-US" sz="4400"/>
          </a:p>
        </p:txBody>
      </p:sp>
      <p:sp>
        <p:nvSpPr>
          <p:cNvPr id="6147" name="Rectangle 3">
            <a:extLst>
              <a:ext uri="{FF2B5EF4-FFF2-40B4-BE49-F238E27FC236}">
                <a16:creationId xmlns:a16="http://schemas.microsoft.com/office/drawing/2014/main" id="{698DF97E-ED92-4C69-AF2B-6E1172438DFC}"/>
              </a:ext>
            </a:extLst>
          </p:cNvPr>
          <p:cNvSpPr>
            <a:spLocks noGrp="1" noChangeArrowheads="1"/>
          </p:cNvSpPr>
          <p:nvPr>
            <p:ph type="subTitle" idx="1"/>
          </p:nvPr>
        </p:nvSpPr>
        <p:spPr>
          <a:xfrm>
            <a:off x="1371600" y="3886200"/>
            <a:ext cx="6400800" cy="1752600"/>
          </a:xfrm>
        </p:spPr>
        <p:txBody>
          <a:bodyPr/>
          <a:lstStyle/>
          <a:p>
            <a:pPr eaLnBrk="1" hangingPunct="1"/>
            <a:endParaRPr lang="en-US" altLang="en-US" sz="3200"/>
          </a:p>
        </p:txBody>
      </p:sp>
      <p:pic>
        <p:nvPicPr>
          <p:cNvPr id="6148" name="Picture 4" descr="aul664bl">
            <a:extLst>
              <a:ext uri="{FF2B5EF4-FFF2-40B4-BE49-F238E27FC236}">
                <a16:creationId xmlns:a16="http://schemas.microsoft.com/office/drawing/2014/main" id="{1BEBD79A-D790-4B5B-B395-C60FAB0FA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check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2120154-A6AE-4319-B990-0F6DFB23838F}"/>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76250"/>
            <a:ext cx="914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CD40D18-F60E-4BE2-ADC4-82218EEA39C3}"/>
              </a:ext>
            </a:extLst>
          </p:cNvPr>
          <p:cNvSpPr>
            <a:spLocks noGrp="1" noChangeArrowheads="1"/>
          </p:cNvSpPr>
          <p:nvPr>
            <p:ph type="title"/>
          </p:nvPr>
        </p:nvSpPr>
        <p:spPr/>
        <p:txBody>
          <a:bodyPr/>
          <a:lstStyle/>
          <a:p>
            <a:pPr eaLnBrk="1" hangingPunct="1"/>
            <a:endParaRPr lang="en-US" altLang="en-US"/>
          </a:p>
        </p:txBody>
      </p:sp>
      <p:sp>
        <p:nvSpPr>
          <p:cNvPr id="8195" name="Rectangle 3">
            <a:extLst>
              <a:ext uri="{FF2B5EF4-FFF2-40B4-BE49-F238E27FC236}">
                <a16:creationId xmlns:a16="http://schemas.microsoft.com/office/drawing/2014/main" id="{26476994-16A7-4289-BCE6-4A7D94B59406}"/>
              </a:ext>
            </a:extLst>
          </p:cNvPr>
          <p:cNvSpPr>
            <a:spLocks noGrp="1" noChangeArrowheads="1"/>
          </p:cNvSpPr>
          <p:nvPr>
            <p:ph type="body" idx="1"/>
          </p:nvPr>
        </p:nvSpPr>
        <p:spPr/>
        <p:txBody>
          <a:bodyPr/>
          <a:lstStyle/>
          <a:p>
            <a:pPr eaLnBrk="1" hangingPunct="1"/>
            <a:endParaRPr lang="en-US" altLang="en-US"/>
          </a:p>
        </p:txBody>
      </p:sp>
      <p:pic>
        <p:nvPicPr>
          <p:cNvPr id="8196" name="Picture 4">
            <a:extLst>
              <a:ext uri="{FF2B5EF4-FFF2-40B4-BE49-F238E27FC236}">
                <a16:creationId xmlns:a16="http://schemas.microsoft.com/office/drawing/2014/main" id="{CD842F2B-253B-4A78-951A-B835BD63330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0000">
    <p:whee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33A5C13-E33E-4A46-8059-2037BDFE9595}"/>
              </a:ext>
            </a:extLst>
          </p:cNvPr>
          <p:cNvSpPr>
            <a:spLocks noGrp="1" noChangeArrowheads="1"/>
          </p:cNvSpPr>
          <p:nvPr>
            <p:ph type="title"/>
          </p:nvPr>
        </p:nvSpPr>
        <p:spPr/>
        <p:txBody>
          <a:bodyPr/>
          <a:lstStyle/>
          <a:p>
            <a:pPr eaLnBrk="1" hangingPunct="1"/>
            <a:endParaRPr lang="en-US" altLang="en-US"/>
          </a:p>
        </p:txBody>
      </p:sp>
      <p:sp>
        <p:nvSpPr>
          <p:cNvPr id="9219" name="Rectangle 3">
            <a:extLst>
              <a:ext uri="{FF2B5EF4-FFF2-40B4-BE49-F238E27FC236}">
                <a16:creationId xmlns:a16="http://schemas.microsoft.com/office/drawing/2014/main" id="{E3472C2D-FC0E-4C0A-B112-178D128B40E6}"/>
              </a:ext>
            </a:extLst>
          </p:cNvPr>
          <p:cNvSpPr>
            <a:spLocks noGrp="1" noChangeArrowheads="1"/>
          </p:cNvSpPr>
          <p:nvPr>
            <p:ph type="body" idx="1"/>
          </p:nvPr>
        </p:nvSpPr>
        <p:spPr/>
        <p:txBody>
          <a:bodyPr/>
          <a:lstStyle/>
          <a:p>
            <a:pPr eaLnBrk="1" hangingPunct="1"/>
            <a:endParaRPr lang="en-US" altLang="en-US"/>
          </a:p>
        </p:txBody>
      </p:sp>
      <p:pic>
        <p:nvPicPr>
          <p:cNvPr id="9220" name="Picture 4" descr="18349pk">
            <a:extLst>
              <a:ext uri="{FF2B5EF4-FFF2-40B4-BE49-F238E27FC236}">
                <a16:creationId xmlns:a16="http://schemas.microsoft.com/office/drawing/2014/main" id="{F42DBA8C-775D-4EE1-95E6-F14A3A67E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ndustry">
            <a:extLst>
              <a:ext uri="{FF2B5EF4-FFF2-40B4-BE49-F238E27FC236}">
                <a16:creationId xmlns:a16="http://schemas.microsoft.com/office/drawing/2014/main" id="{0BD27908-BBD6-45C5-9C94-D5C4C036A6B4}"/>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71550" y="-3175"/>
            <a:ext cx="70929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9650410">
            <a:extLst>
              <a:ext uri="{FF2B5EF4-FFF2-40B4-BE49-F238E27FC236}">
                <a16:creationId xmlns:a16="http://schemas.microsoft.com/office/drawing/2014/main" id="{3D69F4CC-428A-4629-BC3E-05AEBAE5264C}"/>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randomBa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876</Words>
  <Application>Microsoft Office PowerPoint</Application>
  <PresentationFormat>On-screen Show (4:3)</PresentationFormat>
  <Paragraphs>210</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Comic Sans MS</vt:lpstr>
      <vt:lpstr>Default Design</vt:lpstr>
      <vt:lpstr>Land use in Cities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words</vt:lpstr>
      <vt:lpstr>PowerPoint Presentation</vt:lpstr>
      <vt:lpstr>PowerPoint Presentation</vt:lpstr>
      <vt:lpstr>PowerPoint Presentation</vt:lpstr>
      <vt:lpstr>PowerPoint Presentation</vt:lpstr>
      <vt:lpstr>Match it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Whiting</dc:creator>
  <cp:lastModifiedBy>Martha Zumack</cp:lastModifiedBy>
  <cp:revision>51</cp:revision>
  <dcterms:created xsi:type="dcterms:W3CDTF">2010-03-06T12:37:25Z</dcterms:created>
  <dcterms:modified xsi:type="dcterms:W3CDTF">2019-07-30T15:15:52Z</dcterms:modified>
</cp:coreProperties>
</file>