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771820-51BA-44CC-BC51-C103F14B6D8F}" type="datetimeFigureOut">
              <a:rPr lang="en-GB" smtClean="0"/>
              <a:t>28/04/2017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0B8220-67BA-4C49-9D03-B79C1DD47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1289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99EE-2272-41FD-ADC2-81AF2FFAD3F2}" type="datetimeFigureOut">
              <a:rPr lang="en-GB" smtClean="0"/>
              <a:t>28/04/2017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C2C76-E9A1-4B92-AC09-16385FDEA3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99EE-2272-41FD-ADC2-81AF2FFAD3F2}" type="datetimeFigureOut">
              <a:rPr lang="en-GB" smtClean="0"/>
              <a:t>28/04/2017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C2C76-E9A1-4B92-AC09-16385FDEA3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99EE-2272-41FD-ADC2-81AF2FFAD3F2}" type="datetimeFigureOut">
              <a:rPr lang="en-GB" smtClean="0"/>
              <a:t>28/04/2017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C2C76-E9A1-4B92-AC09-16385FDEA3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99EE-2272-41FD-ADC2-81AF2FFAD3F2}" type="datetimeFigureOut">
              <a:rPr lang="en-GB" smtClean="0"/>
              <a:t>28/04/2017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C2C76-E9A1-4B92-AC09-16385FDEA3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99EE-2272-41FD-ADC2-81AF2FFAD3F2}" type="datetimeFigureOut">
              <a:rPr lang="en-GB" smtClean="0"/>
              <a:t>28/04/2017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C2C76-E9A1-4B92-AC09-16385FDEA3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99EE-2272-41FD-ADC2-81AF2FFAD3F2}" type="datetimeFigureOut">
              <a:rPr lang="en-GB" smtClean="0"/>
              <a:t>28/04/2017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C2C76-E9A1-4B92-AC09-16385FDEA3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99EE-2272-41FD-ADC2-81AF2FFAD3F2}" type="datetimeFigureOut">
              <a:rPr lang="en-GB" smtClean="0"/>
              <a:t>28/04/2017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C2C76-E9A1-4B92-AC09-16385FDEA3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99EE-2272-41FD-ADC2-81AF2FFAD3F2}" type="datetimeFigureOut">
              <a:rPr lang="en-GB" smtClean="0"/>
              <a:t>28/04/2017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C2C76-E9A1-4B92-AC09-16385FDEA3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99EE-2272-41FD-ADC2-81AF2FFAD3F2}" type="datetimeFigureOut">
              <a:rPr lang="en-GB" smtClean="0"/>
              <a:t>28/04/2017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C2C76-E9A1-4B92-AC09-16385FDEA3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99EE-2272-41FD-ADC2-81AF2FFAD3F2}" type="datetimeFigureOut">
              <a:rPr lang="en-GB" smtClean="0"/>
              <a:t>28/04/2017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C2C76-E9A1-4B92-AC09-16385FDEA3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99EE-2272-41FD-ADC2-81AF2FFAD3F2}" type="datetimeFigureOut">
              <a:rPr lang="en-GB" smtClean="0"/>
              <a:t>28/04/2017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C2C76-E9A1-4B92-AC09-16385FDEA3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chemeClr val="accent3">
                <a:lumMod val="60000"/>
                <a:lumOff val="40000"/>
              </a:schemeClr>
            </a:gs>
            <a:gs pos="70000">
              <a:schemeClr val="accent2">
                <a:lumMod val="40000"/>
                <a:lumOff val="60000"/>
              </a:schemeClr>
            </a:gs>
            <a:gs pos="70000">
              <a:srgbClr val="C4D6EB"/>
            </a:gs>
            <a:gs pos="70000">
              <a:schemeClr val="accent2">
                <a:lumMod val="60000"/>
                <a:lumOff val="40000"/>
              </a:schemeClr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D99EE-2272-41FD-ADC2-81AF2FFAD3F2}" type="datetimeFigureOut">
              <a:rPr lang="en-GB" smtClean="0"/>
              <a:t>28/04/2017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2C2C76-E9A1-4B92-AC09-16385FDEA3C3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0"/>
            <a:ext cx="8064896" cy="1470025"/>
          </a:xfrm>
        </p:spPr>
        <p:txBody>
          <a:bodyPr/>
          <a:lstStyle/>
          <a:p>
            <a:r>
              <a:rPr lang="en-GB" dirty="0" smtClean="0"/>
              <a:t>Settlement Patterns and Hierarchy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7624" y="4797152"/>
            <a:ext cx="6400800" cy="1752600"/>
          </a:xfrm>
          <a:solidFill>
            <a:schemeClr val="bg1"/>
          </a:solidFill>
        </p:spPr>
        <p:txBody>
          <a:bodyPr/>
          <a:lstStyle/>
          <a:p>
            <a:r>
              <a:rPr lang="en-GB" u="sng" dirty="0" smtClean="0"/>
              <a:t>Learning Objective</a:t>
            </a:r>
          </a:p>
          <a:p>
            <a:r>
              <a:rPr lang="en-GB" dirty="0" smtClean="0"/>
              <a:t>To be able to identify 3 different settlement patterns</a:t>
            </a:r>
            <a:endParaRPr lang="en-GB" dirty="0"/>
          </a:p>
        </p:txBody>
      </p:sp>
      <p:pic>
        <p:nvPicPr>
          <p:cNvPr id="1026" name="Picture 2" descr="http://unlessyou.org/geo/images/settlepat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124744"/>
            <a:ext cx="8136904" cy="3600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z="3200" b="1" smtClean="0">
                <a:latin typeface="Comic Sans MS" pitchFamily="66" charset="0"/>
              </a:rPr>
              <a:t>How can we divide settlements by size?</a:t>
            </a:r>
            <a:br>
              <a:rPr lang="en-GB" sz="3200" b="1" smtClean="0">
                <a:latin typeface="Comic Sans MS" pitchFamily="66" charset="0"/>
              </a:rPr>
            </a:br>
            <a:r>
              <a:rPr lang="en-GB" sz="4000" b="1" u="sng" smtClean="0">
                <a:latin typeface="Comic Sans MS" pitchFamily="66" charset="0"/>
              </a:rPr>
              <a:t>Settlement Hierarchy?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4" eaLnBrk="1" hangingPunct="1">
              <a:buFontTx/>
              <a:buNone/>
            </a:pPr>
            <a:r>
              <a:rPr lang="en-GB" dirty="0" smtClean="0"/>
              <a:t>				In Claremont School Mr 				Molloy </a:t>
            </a:r>
            <a:r>
              <a:rPr lang="en-GB" dirty="0" smtClean="0"/>
              <a:t>(Head </a:t>
            </a:r>
            <a:r>
              <a:rPr lang="en-GB" dirty="0" smtClean="0"/>
              <a:t>teacher) is 			                very important because he 			makes decisions which affect 			everyone else. Put the 				following people in order of 			importance on the school 			                </a:t>
            </a:r>
            <a:r>
              <a:rPr lang="en-GB" dirty="0" smtClean="0"/>
              <a:t>hierarchy</a:t>
            </a:r>
            <a:r>
              <a:rPr lang="en-GB" dirty="0" smtClean="0"/>
              <a:t>: </a:t>
            </a:r>
          </a:p>
          <a:p>
            <a:pPr lvl="4" eaLnBrk="1" hangingPunct="1">
              <a:buFontTx/>
              <a:buNone/>
            </a:pPr>
            <a:r>
              <a:rPr lang="en-GB" dirty="0" smtClean="0"/>
              <a:t>		</a:t>
            </a:r>
            <a:endParaRPr lang="en-GB" i="1" dirty="0" smtClean="0"/>
          </a:p>
        </p:txBody>
      </p:sp>
      <p:sp>
        <p:nvSpPr>
          <p:cNvPr id="8196" name="Line 5"/>
          <p:cNvSpPr>
            <a:spLocks noChangeShapeType="1"/>
          </p:cNvSpPr>
          <p:nvPr/>
        </p:nvSpPr>
        <p:spPr bwMode="auto">
          <a:xfrm>
            <a:off x="971550" y="50133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197" name="Text Box 13"/>
          <p:cNvSpPr txBox="1">
            <a:spLocks noChangeArrowheads="1"/>
          </p:cNvSpPr>
          <p:nvPr/>
        </p:nvSpPr>
        <p:spPr bwMode="auto">
          <a:xfrm>
            <a:off x="5076825" y="4941888"/>
            <a:ext cx="1152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i="1">
                <a:latin typeface="Arial" charset="0"/>
              </a:rPr>
              <a:t>Pupils</a:t>
            </a:r>
          </a:p>
        </p:txBody>
      </p:sp>
      <p:sp>
        <p:nvSpPr>
          <p:cNvPr id="8198" name="Text Box 14"/>
          <p:cNvSpPr txBox="1">
            <a:spLocks noChangeArrowheads="1"/>
          </p:cNvSpPr>
          <p:nvPr/>
        </p:nvSpPr>
        <p:spPr bwMode="auto">
          <a:xfrm>
            <a:off x="5076825" y="5445125"/>
            <a:ext cx="2087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i="1">
                <a:latin typeface="Arial" charset="0"/>
              </a:rPr>
              <a:t>Head teacher</a:t>
            </a:r>
          </a:p>
        </p:txBody>
      </p:sp>
      <p:sp>
        <p:nvSpPr>
          <p:cNvPr id="8199" name="Text Box 15"/>
          <p:cNvSpPr txBox="1">
            <a:spLocks noChangeArrowheads="1"/>
          </p:cNvSpPr>
          <p:nvPr/>
        </p:nvSpPr>
        <p:spPr bwMode="auto">
          <a:xfrm>
            <a:off x="5003800" y="5876925"/>
            <a:ext cx="1655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i="1" dirty="0" smtClean="0">
                <a:latin typeface="Arial" charset="0"/>
              </a:rPr>
              <a:t>Teachers</a:t>
            </a:r>
            <a:endParaRPr lang="en-GB" i="1" dirty="0">
              <a:latin typeface="Arial" charset="0"/>
            </a:endParaRPr>
          </a:p>
        </p:txBody>
      </p:sp>
      <p:sp>
        <p:nvSpPr>
          <p:cNvPr id="8200" name="Text Box 16"/>
          <p:cNvSpPr txBox="1">
            <a:spLocks noChangeArrowheads="1"/>
          </p:cNvSpPr>
          <p:nvPr/>
        </p:nvSpPr>
        <p:spPr bwMode="auto">
          <a:xfrm>
            <a:off x="5148263" y="4437063"/>
            <a:ext cx="2592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i="1" dirty="0">
                <a:latin typeface="Arial" charset="0"/>
              </a:rPr>
              <a:t>Deputy </a:t>
            </a:r>
            <a:r>
              <a:rPr lang="en-GB" i="1" dirty="0" smtClean="0">
                <a:latin typeface="Arial" charset="0"/>
              </a:rPr>
              <a:t>heads</a:t>
            </a:r>
            <a:endParaRPr lang="en-GB" i="1" dirty="0">
              <a:latin typeface="Arial" charset="0"/>
            </a:endParaRP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611560" y="1844824"/>
            <a:ext cx="4248150" cy="4105275"/>
            <a:chOff x="1248" y="240"/>
            <a:chExt cx="4176" cy="3600"/>
          </a:xfrm>
        </p:grpSpPr>
        <p:sp>
          <p:nvSpPr>
            <p:cNvPr id="8202" name="Pyr1"/>
            <p:cNvSpPr>
              <a:spLocks noEditPoints="1" noChangeArrowheads="1"/>
            </p:cNvSpPr>
            <p:nvPr/>
          </p:nvSpPr>
          <p:spPr bwMode="auto">
            <a:xfrm>
              <a:off x="2873" y="240"/>
              <a:ext cx="936" cy="79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5400 w 21600"/>
                <a:gd name="T10" fmla="*/ 11802 h 21600"/>
                <a:gd name="T11" fmla="*/ 16200 w 21600"/>
                <a:gd name="T12" fmla="*/ 20598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203" name="Pyr2"/>
            <p:cNvSpPr>
              <a:spLocks noEditPoints="1" noChangeArrowheads="1"/>
            </p:cNvSpPr>
            <p:nvPr/>
          </p:nvSpPr>
          <p:spPr bwMode="auto">
            <a:xfrm>
              <a:off x="2331" y="1038"/>
              <a:ext cx="2015" cy="936"/>
            </a:xfrm>
            <a:custGeom>
              <a:avLst/>
              <a:gdLst>
                <a:gd name="T0" fmla="*/ 0 w 21600"/>
                <a:gd name="T1" fmla="*/ 0 h 21600"/>
                <a:gd name="T2" fmla="*/ 1 w 21600"/>
                <a:gd name="T3" fmla="*/ 0 h 21600"/>
                <a:gd name="T4" fmla="*/ 2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789 w 21600"/>
                <a:gd name="T13" fmla="*/ 508 h 21600"/>
                <a:gd name="T14" fmla="*/ 15811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5787" y="0"/>
                  </a:moveTo>
                  <a:lnTo>
                    <a:pt x="15812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5787" y="0"/>
                  </a:lnTo>
                  <a:close/>
                </a:path>
              </a:pathLst>
            </a:custGeom>
            <a:solidFill>
              <a:srgbClr val="FFC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204" name="Pyr3"/>
            <p:cNvSpPr>
              <a:spLocks noEditPoints="1" noChangeArrowheads="1"/>
            </p:cNvSpPr>
            <p:nvPr/>
          </p:nvSpPr>
          <p:spPr bwMode="auto">
            <a:xfrm>
              <a:off x="1795" y="1974"/>
              <a:ext cx="3087" cy="935"/>
            </a:xfrm>
            <a:custGeom>
              <a:avLst/>
              <a:gdLst>
                <a:gd name="T0" fmla="*/ 2 w 21600"/>
                <a:gd name="T1" fmla="*/ 0 h 21600"/>
                <a:gd name="T2" fmla="*/ 7 w 21600"/>
                <a:gd name="T3" fmla="*/ 0 h 21600"/>
                <a:gd name="T4" fmla="*/ 9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290 w 21600"/>
                <a:gd name="T13" fmla="*/ 508 h 21600"/>
                <a:gd name="T14" fmla="*/ 16310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3768" y="0"/>
                  </a:moveTo>
                  <a:lnTo>
                    <a:pt x="17831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3768" y="0"/>
                  </a:lnTo>
                  <a:close/>
                </a:path>
              </a:pathLst>
            </a:custGeom>
            <a:solidFill>
              <a:srgbClr val="FF993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205" name="Pyr4"/>
            <p:cNvSpPr>
              <a:spLocks noEditPoints="1" noChangeArrowheads="1"/>
            </p:cNvSpPr>
            <p:nvPr/>
          </p:nvSpPr>
          <p:spPr bwMode="auto">
            <a:xfrm>
              <a:off x="1248" y="2904"/>
              <a:ext cx="4176" cy="936"/>
            </a:xfrm>
            <a:custGeom>
              <a:avLst/>
              <a:gdLst>
                <a:gd name="T0" fmla="*/ 4 w 21600"/>
                <a:gd name="T1" fmla="*/ 0 h 21600"/>
                <a:gd name="T2" fmla="*/ 26 w 21600"/>
                <a:gd name="T3" fmla="*/ 0 h 21600"/>
                <a:gd name="T4" fmla="*/ 3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284 w 21600"/>
                <a:gd name="T13" fmla="*/ 508 h 21600"/>
                <a:gd name="T14" fmla="*/ 17312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793" y="0"/>
                  </a:moveTo>
                  <a:lnTo>
                    <a:pt x="18806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2793" y="0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Settlement Hierarchy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en-GB" dirty="0" smtClean="0"/>
              <a:t>Put these four different types of settlement into order of importance:</a:t>
            </a:r>
          </a:p>
          <a:p>
            <a:pPr lvl="1"/>
            <a:r>
              <a:rPr lang="en-GB" dirty="0"/>
              <a:t>h</a:t>
            </a:r>
            <a:r>
              <a:rPr lang="en-GB" dirty="0" smtClean="0"/>
              <a:t>amlet</a:t>
            </a:r>
            <a:r>
              <a:rPr lang="en-GB" dirty="0" smtClean="0"/>
              <a:t>, city, village, town</a:t>
            </a:r>
          </a:p>
          <a:p>
            <a:pPr lvl="1">
              <a:buNone/>
            </a:pPr>
            <a:endParaRPr lang="en-GB" dirty="0" smtClean="0"/>
          </a:p>
          <a:p>
            <a:r>
              <a:rPr lang="en-GB" sz="2800" i="1" dirty="0" smtClean="0">
                <a:solidFill>
                  <a:srgbClr val="FF0000"/>
                </a:solidFill>
              </a:rPr>
              <a:t>Extra</a:t>
            </a:r>
            <a:r>
              <a:rPr lang="en-GB" sz="2800" i="1" dirty="0" smtClean="0"/>
              <a:t>: Explain which type of </a:t>
            </a:r>
          </a:p>
          <a:p>
            <a:pPr>
              <a:buNone/>
            </a:pPr>
            <a:r>
              <a:rPr lang="en-GB" sz="2800" i="1" dirty="0"/>
              <a:t> </a:t>
            </a:r>
            <a:r>
              <a:rPr lang="en-GB" sz="2800" i="1" dirty="0" smtClean="0"/>
              <a:t>  settlement is at the top and</a:t>
            </a:r>
          </a:p>
          <a:p>
            <a:pPr>
              <a:buNone/>
            </a:pPr>
            <a:r>
              <a:rPr lang="en-GB" sz="2800" i="1" dirty="0" smtClean="0"/>
              <a:t> why it is most important</a:t>
            </a:r>
            <a:r>
              <a:rPr lang="en-GB" dirty="0" smtClean="0"/>
              <a:t>.</a:t>
            </a:r>
          </a:p>
          <a:p>
            <a:pPr>
              <a:buNone/>
            </a:pPr>
            <a:r>
              <a:rPr lang="en-GB" sz="2800" i="1" dirty="0" smtClean="0"/>
              <a:t>Which type is at the bottom?</a:t>
            </a:r>
          </a:p>
          <a:p>
            <a:pPr>
              <a:buNone/>
            </a:pPr>
            <a:r>
              <a:rPr lang="en-GB" sz="2800" i="1" dirty="0" smtClean="0"/>
              <a:t>Why is it the least important? </a:t>
            </a: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4895850" y="1916832"/>
            <a:ext cx="4248150" cy="4105275"/>
            <a:chOff x="1248" y="240"/>
            <a:chExt cx="4176" cy="3600"/>
          </a:xfrm>
        </p:grpSpPr>
        <p:sp>
          <p:nvSpPr>
            <p:cNvPr id="5" name="Pyr1"/>
            <p:cNvSpPr>
              <a:spLocks noEditPoints="1" noChangeArrowheads="1"/>
            </p:cNvSpPr>
            <p:nvPr/>
          </p:nvSpPr>
          <p:spPr bwMode="auto">
            <a:xfrm>
              <a:off x="2873" y="240"/>
              <a:ext cx="936" cy="79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5400 w 21600"/>
                <a:gd name="T10" fmla="*/ 11802 h 21600"/>
                <a:gd name="T11" fmla="*/ 16200 w 21600"/>
                <a:gd name="T12" fmla="*/ 20598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Pyr2"/>
            <p:cNvSpPr>
              <a:spLocks noEditPoints="1" noChangeArrowheads="1"/>
            </p:cNvSpPr>
            <p:nvPr/>
          </p:nvSpPr>
          <p:spPr bwMode="auto">
            <a:xfrm>
              <a:off x="2331" y="1038"/>
              <a:ext cx="2015" cy="936"/>
            </a:xfrm>
            <a:custGeom>
              <a:avLst/>
              <a:gdLst>
                <a:gd name="T0" fmla="*/ 0 w 21600"/>
                <a:gd name="T1" fmla="*/ 0 h 21600"/>
                <a:gd name="T2" fmla="*/ 1 w 21600"/>
                <a:gd name="T3" fmla="*/ 0 h 21600"/>
                <a:gd name="T4" fmla="*/ 2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789 w 21600"/>
                <a:gd name="T13" fmla="*/ 508 h 21600"/>
                <a:gd name="T14" fmla="*/ 15811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5787" y="0"/>
                  </a:moveTo>
                  <a:lnTo>
                    <a:pt x="15812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5787" y="0"/>
                  </a:lnTo>
                  <a:close/>
                </a:path>
              </a:pathLst>
            </a:custGeom>
            <a:solidFill>
              <a:srgbClr val="FFC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Pyr3"/>
            <p:cNvSpPr>
              <a:spLocks noEditPoints="1" noChangeArrowheads="1"/>
            </p:cNvSpPr>
            <p:nvPr/>
          </p:nvSpPr>
          <p:spPr bwMode="auto">
            <a:xfrm>
              <a:off x="1795" y="1974"/>
              <a:ext cx="3087" cy="935"/>
            </a:xfrm>
            <a:custGeom>
              <a:avLst/>
              <a:gdLst>
                <a:gd name="T0" fmla="*/ 2 w 21600"/>
                <a:gd name="T1" fmla="*/ 0 h 21600"/>
                <a:gd name="T2" fmla="*/ 7 w 21600"/>
                <a:gd name="T3" fmla="*/ 0 h 21600"/>
                <a:gd name="T4" fmla="*/ 9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290 w 21600"/>
                <a:gd name="T13" fmla="*/ 508 h 21600"/>
                <a:gd name="T14" fmla="*/ 16310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3768" y="0"/>
                  </a:moveTo>
                  <a:lnTo>
                    <a:pt x="17831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3768" y="0"/>
                  </a:lnTo>
                  <a:close/>
                </a:path>
              </a:pathLst>
            </a:custGeom>
            <a:solidFill>
              <a:srgbClr val="FF993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Pyr4"/>
            <p:cNvSpPr>
              <a:spLocks noEditPoints="1" noChangeArrowheads="1"/>
            </p:cNvSpPr>
            <p:nvPr/>
          </p:nvSpPr>
          <p:spPr bwMode="auto">
            <a:xfrm>
              <a:off x="1248" y="2904"/>
              <a:ext cx="4176" cy="936"/>
            </a:xfrm>
            <a:custGeom>
              <a:avLst/>
              <a:gdLst>
                <a:gd name="T0" fmla="*/ 4 w 21600"/>
                <a:gd name="T1" fmla="*/ 0 h 21600"/>
                <a:gd name="T2" fmla="*/ 26 w 21600"/>
                <a:gd name="T3" fmla="*/ 0 h 21600"/>
                <a:gd name="T4" fmla="*/ 3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284 w 21600"/>
                <a:gd name="T13" fmla="*/ 508 h 21600"/>
                <a:gd name="T14" fmla="*/ 17312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793" y="0"/>
                  </a:moveTo>
                  <a:lnTo>
                    <a:pt x="18806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2793" y="0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79512" y="6021288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Stick in your books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Settlement patterns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settlement pattern is the shape of the settlement.</a:t>
            </a:r>
          </a:p>
          <a:p>
            <a:r>
              <a:rPr lang="en-GB" dirty="0" smtClean="0"/>
              <a:t>The shape of early villages and towns was usually influenced by the surrounding area</a:t>
            </a:r>
            <a:r>
              <a:rPr lang="en-GB" dirty="0" smtClean="0"/>
              <a:t>.</a:t>
            </a:r>
            <a:endParaRPr lang="en-GB" dirty="0"/>
          </a:p>
          <a:p>
            <a:r>
              <a:rPr lang="en-GB" dirty="0" smtClean="0"/>
              <a:t>We are going to learn about 3 settlement patterns.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188640"/>
            <a:ext cx="6120680" cy="1143000"/>
          </a:xfrm>
          <a:solidFill>
            <a:schemeClr val="bg1"/>
          </a:solidFill>
        </p:spPr>
        <p:txBody>
          <a:bodyPr/>
          <a:lstStyle/>
          <a:p>
            <a:r>
              <a:rPr lang="en-GB" dirty="0" smtClean="0"/>
              <a:t>Dispersed pattern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6176" y="1700808"/>
            <a:ext cx="2783160" cy="4896544"/>
          </a:xfrm>
        </p:spPr>
        <p:txBody>
          <a:bodyPr/>
          <a:lstStyle/>
          <a:p>
            <a:r>
              <a:rPr lang="en-GB" dirty="0" smtClean="0"/>
              <a:t>Buildings are spread out.</a:t>
            </a:r>
          </a:p>
          <a:p>
            <a:r>
              <a:rPr lang="en-GB" dirty="0" smtClean="0"/>
              <a:t>People who live here need a lot of land to earn a living.</a:t>
            </a:r>
            <a:endParaRPr lang="en-GB" dirty="0"/>
          </a:p>
        </p:txBody>
      </p:sp>
      <p:pic>
        <p:nvPicPr>
          <p:cNvPr id="6146" name="Picture 2" descr="http://www.ggat.org.uk/cadw/historic_landscape/gower/images/HLCA032_photolr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12776"/>
            <a:ext cx="6086475" cy="5445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688" y="0"/>
            <a:ext cx="5400600" cy="1143000"/>
          </a:xfrm>
          <a:solidFill>
            <a:schemeClr val="bg1"/>
          </a:solidFill>
        </p:spPr>
        <p:txBody>
          <a:bodyPr/>
          <a:lstStyle/>
          <a:p>
            <a:r>
              <a:rPr lang="en-GB" dirty="0" smtClean="0"/>
              <a:t>Linear pattern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23720" y="1484784"/>
            <a:ext cx="2520280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Houses are built in a line, often because they are surrounded by steep hills. </a:t>
            </a:r>
            <a:endParaRPr lang="en-GB" dirty="0"/>
          </a:p>
        </p:txBody>
      </p:sp>
      <p:pic>
        <p:nvPicPr>
          <p:cNvPr id="5124" name="Picture 4" descr="http://upload.wikimedia.org/wikipedia/commons/7/7a/Gallt-y-foel_-_geograph.org.uk_-_2470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40768"/>
            <a:ext cx="6720747" cy="53285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274638"/>
            <a:ext cx="5616624" cy="1143000"/>
          </a:xfrm>
          <a:solidFill>
            <a:schemeClr val="bg1"/>
          </a:solidFill>
        </p:spPr>
        <p:txBody>
          <a:bodyPr/>
          <a:lstStyle/>
          <a:p>
            <a:r>
              <a:rPr lang="en-GB" dirty="0" smtClean="0"/>
              <a:t>Nucleated pattern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0192" y="1700808"/>
            <a:ext cx="2458616" cy="4525963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Buildings are grouped together for protection.</a:t>
            </a:r>
          </a:p>
          <a:p>
            <a:r>
              <a:rPr lang="en-GB" dirty="0" smtClean="0"/>
              <a:t>It is a common pattern in flatter, lowland areas. </a:t>
            </a:r>
            <a:endParaRPr lang="en-GB" dirty="0"/>
          </a:p>
        </p:txBody>
      </p:sp>
      <p:pic>
        <p:nvPicPr>
          <p:cNvPr id="19458" name="Picture 2" descr="http://www.ggat.org.uk/cadw/historic_landscape/wye_valley/images/hlc035lrg.gif"/>
          <p:cNvPicPr>
            <a:picLocks noChangeAspect="1" noChangeArrowheads="1"/>
          </p:cNvPicPr>
          <p:nvPr/>
        </p:nvPicPr>
        <p:blipFill>
          <a:blip r:embed="rId2" cstate="print"/>
          <a:srcRect b="30701"/>
          <a:stretch>
            <a:fillRect/>
          </a:stretch>
        </p:blipFill>
        <p:spPr bwMode="auto">
          <a:xfrm>
            <a:off x="251520" y="1772816"/>
            <a:ext cx="6096000" cy="41764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Quick Test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2908920"/>
          </a:xfrm>
          <a:solidFill>
            <a:schemeClr val="bg1"/>
          </a:solidFill>
        </p:spPr>
        <p:txBody>
          <a:bodyPr/>
          <a:lstStyle/>
          <a:p>
            <a:r>
              <a:rPr lang="en-GB" dirty="0" smtClean="0"/>
              <a:t>Dispersed pattern- spread out around the classroom.</a:t>
            </a:r>
          </a:p>
          <a:p>
            <a:r>
              <a:rPr lang="en-GB" dirty="0" smtClean="0"/>
              <a:t>Linear- get into a straight line.</a:t>
            </a:r>
          </a:p>
          <a:p>
            <a:r>
              <a:rPr lang="en-GB" dirty="0" smtClean="0"/>
              <a:t>Nucleated- huddle together.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712" y="0"/>
            <a:ext cx="5184576" cy="1143000"/>
          </a:xfrm>
          <a:noFill/>
        </p:spPr>
        <p:txBody>
          <a:bodyPr/>
          <a:lstStyle/>
          <a:p>
            <a:r>
              <a:rPr lang="en-GB" dirty="0" smtClean="0"/>
              <a:t>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Match up the term to the correct definition and map.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What settlement patterns are the photos showing? </a:t>
            </a:r>
            <a:r>
              <a:rPr lang="en-GB" dirty="0" smtClean="0"/>
              <a:t>Suggest </a:t>
            </a:r>
            <a:r>
              <a:rPr lang="en-GB" dirty="0" smtClean="0"/>
              <a:t>reasons why they are these shapes. </a:t>
            </a:r>
          </a:p>
        </p:txBody>
      </p:sp>
      <p:pic>
        <p:nvPicPr>
          <p:cNvPr id="20482" name="Picture 2" descr="http://www.cambria.org.uk/HLC/uplandceredigion/webphotos/llanfihangelycreuddyn2.jpg"/>
          <p:cNvPicPr>
            <a:picLocks noChangeAspect="1" noChangeArrowheads="1"/>
          </p:cNvPicPr>
          <p:nvPr/>
        </p:nvPicPr>
        <p:blipFill>
          <a:blip r:embed="rId2" cstate="print"/>
          <a:srcRect l="15120" t="17640" r="10961" b="19361"/>
          <a:stretch>
            <a:fillRect/>
          </a:stretch>
        </p:blipFill>
        <p:spPr bwMode="auto">
          <a:xfrm>
            <a:off x="251520" y="3789040"/>
            <a:ext cx="4182225" cy="2880320"/>
          </a:xfrm>
          <a:prstGeom prst="rect">
            <a:avLst/>
          </a:prstGeom>
          <a:noFill/>
        </p:spPr>
      </p:pic>
      <p:pic>
        <p:nvPicPr>
          <p:cNvPr id="20484" name="Picture 4" descr="http://1.bp.blogspot.com/-MklNr_YZc4o/Tx_bZ6KxYJI/AAAAAAAAAFo/EbLmn30WDcA/s1600/linear+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428999"/>
            <a:ext cx="4181450" cy="3261533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51520" y="623731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Photo A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0" y="6309320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Photo B</a:t>
            </a:r>
            <a:endParaRPr lang="en-GB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238</Words>
  <Application>Microsoft Office PowerPoint</Application>
  <PresentationFormat>On-screen Show (4:3)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Comic Sans MS</vt:lpstr>
      <vt:lpstr>Office Theme</vt:lpstr>
      <vt:lpstr>Settlement Patterns and Hierarchy</vt:lpstr>
      <vt:lpstr>How can we divide settlements by size? Settlement Hierarchy?</vt:lpstr>
      <vt:lpstr>The Settlement Hierarchy</vt:lpstr>
      <vt:lpstr>Settlement patterns</vt:lpstr>
      <vt:lpstr>Dispersed pattern</vt:lpstr>
      <vt:lpstr>Linear pattern</vt:lpstr>
      <vt:lpstr>Nucleated pattern</vt:lpstr>
      <vt:lpstr>Quick Test</vt:lpstr>
      <vt:lpstr>Task</vt:lpstr>
    </vt:vector>
  </TitlesOfParts>
  <Company>Claremont High 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Settlement Patterns and Hierarchy</dc:title>
  <dc:creator>Charlotte.Carr</dc:creator>
  <cp:lastModifiedBy>Cathe Heron</cp:lastModifiedBy>
  <cp:revision>9</cp:revision>
  <dcterms:created xsi:type="dcterms:W3CDTF">2012-04-16T12:07:58Z</dcterms:created>
  <dcterms:modified xsi:type="dcterms:W3CDTF">2017-04-28T15:16:34Z</dcterms:modified>
</cp:coreProperties>
</file>