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F23D2-C12B-4C16-92F5-09C9E9D8749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14AE5-4F68-44FF-8216-AE4942D1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9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2BE83-907D-454A-A9A2-BEC7175C5F8C}" type="slidenum">
              <a:rPr lang="en-GB"/>
              <a:pPr/>
              <a:t>2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3400"/>
            <a:ext cx="5032375" cy="4114800"/>
          </a:xfrm>
        </p:spPr>
        <p:txBody>
          <a:bodyPr/>
          <a:lstStyle/>
          <a:p>
            <a:r>
              <a:rPr lang="en-GB"/>
              <a:t/>
            </a:r>
            <a:br>
              <a:rPr lang="en-GB"/>
            </a:br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7106C-E219-41C1-B5BA-5B35EA00AD1E}" type="slidenum">
              <a:rPr lang="en-GB"/>
              <a:pPr/>
              <a:t>3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3400"/>
            <a:ext cx="503237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59A22-C91E-43FD-84EA-5301DB9CA4B5}" type="slidenum">
              <a:rPr lang="en-GB"/>
              <a:pPr/>
              <a:t>4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3400"/>
            <a:ext cx="5032375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BF7E-9993-4942-835A-B729654727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3734A6B-BCD7-4C4A-9E77-1824E3A4F29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3FA0BFA-C8A7-4731-832D-5E48F802512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Scale </a:t>
            </a:r>
            <a:r>
              <a:rPr lang="en-GB" u="sng" dirty="0" smtClean="0"/>
              <a:t>and distance</a:t>
            </a:r>
            <a:endParaRPr lang="en-GB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8352928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Learning Objectives:</a:t>
            </a:r>
          </a:p>
          <a:p>
            <a:endParaRPr lang="en-GB" sz="3200" dirty="0"/>
          </a:p>
          <a:p>
            <a:r>
              <a:rPr lang="en-GB" sz="3200" dirty="0" smtClean="0"/>
              <a:t>I can use scale to measure the distance between </a:t>
            </a:r>
            <a:r>
              <a:rPr lang="en-GB" sz="3200" dirty="0" smtClean="0"/>
              <a:t>places on a map.</a:t>
            </a: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6724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9300" y="4067175"/>
            <a:ext cx="39243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69"/>
                </a:solidFill>
              </a:rPr>
              <a:t>For example on a map with the scale 4</a:t>
            </a:r>
            <a:r>
              <a:rPr lang="en-GB" sz="1000">
                <a:solidFill>
                  <a:srgbClr val="000069"/>
                </a:solidFill>
              </a:rPr>
              <a:t> </a:t>
            </a:r>
            <a:r>
              <a:rPr lang="en-GB" sz="2400">
                <a:solidFill>
                  <a:srgbClr val="000069"/>
                </a:solidFill>
              </a:rPr>
              <a:t>cm</a:t>
            </a:r>
            <a:r>
              <a:rPr lang="en-GB" sz="1000">
                <a:solidFill>
                  <a:srgbClr val="000069"/>
                </a:solidFill>
              </a:rPr>
              <a:t> </a:t>
            </a:r>
            <a:r>
              <a:rPr lang="en-GB" sz="2400">
                <a:solidFill>
                  <a:srgbClr val="000069"/>
                </a:solidFill>
              </a:rPr>
              <a:t>:</a:t>
            </a:r>
            <a:r>
              <a:rPr lang="en-GB" sz="1000">
                <a:solidFill>
                  <a:srgbClr val="000069"/>
                </a:solidFill>
              </a:rPr>
              <a:t> </a:t>
            </a:r>
            <a:r>
              <a:rPr lang="en-GB" sz="2400">
                <a:solidFill>
                  <a:srgbClr val="000069"/>
                </a:solidFill>
              </a:rPr>
              <a:t>1</a:t>
            </a:r>
            <a:r>
              <a:rPr lang="en-GB" sz="1000">
                <a:solidFill>
                  <a:srgbClr val="000069"/>
                </a:solidFill>
              </a:rPr>
              <a:t> </a:t>
            </a:r>
            <a:r>
              <a:rPr lang="en-GB" sz="2400">
                <a:solidFill>
                  <a:srgbClr val="000069"/>
                </a:solidFill>
              </a:rPr>
              <a:t>km, four centimetres on the map represents one kilometre in the real world.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8" y="71438"/>
            <a:ext cx="4787900" cy="620712"/>
          </a:xfrm>
          <a:noFill/>
          <a:ln/>
        </p:spPr>
        <p:txBody>
          <a:bodyPr/>
          <a:lstStyle/>
          <a:p>
            <a:pPr algn="l"/>
            <a:r>
              <a:rPr lang="en-GB" sz="2800" b="1">
                <a:solidFill>
                  <a:srgbClr val="5B0091"/>
                </a:solidFill>
              </a:rPr>
              <a:t>What is a scale?</a:t>
            </a:r>
          </a:p>
        </p:txBody>
      </p:sp>
      <p:pic>
        <p:nvPicPr>
          <p:cNvPr id="10244" name="Picture 4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775" y="898525"/>
            <a:ext cx="43862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GB" sz="2400">
                <a:solidFill>
                  <a:srgbClr val="000069"/>
                </a:solidFill>
              </a:rPr>
              <a:t>Scale is the ratio of the size of objects on a map compared to their size in the real world.</a:t>
            </a:r>
          </a:p>
        </p:txBody>
      </p:sp>
      <p:pic>
        <p:nvPicPr>
          <p:cNvPr id="10246" name="Picture 6" descr="ru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2167" r="6584"/>
          <a:stretch>
            <a:fillRect/>
          </a:stretch>
        </p:blipFill>
        <p:spPr bwMode="auto">
          <a:xfrm rot="-1580065">
            <a:off x="4465638" y="1717675"/>
            <a:ext cx="4622800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347663" y="2197100"/>
            <a:ext cx="3811587" cy="3811588"/>
            <a:chOff x="219" y="1384"/>
            <a:chExt cx="2401" cy="2401"/>
          </a:xfrm>
        </p:grpSpPr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219" y="1384"/>
              <a:ext cx="2401" cy="2401"/>
              <a:chOff x="219" y="1384"/>
              <a:chExt cx="2401" cy="2401"/>
            </a:xfrm>
          </p:grpSpPr>
          <p:pic>
            <p:nvPicPr>
              <p:cNvPr id="10249" name="Picture 9" descr="generic_map_for_activitie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" y="1384"/>
                <a:ext cx="2401" cy="2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0" name="Picture 10" descr="Square_grid_for_ma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" y="1424"/>
                <a:ext cx="2302" cy="23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290" y="3467"/>
              <a:ext cx="823" cy="230"/>
            </a:xfrm>
            <a:prstGeom prst="rect">
              <a:avLst/>
            </a:prstGeom>
            <a:solidFill>
              <a:schemeClr val="bg1">
                <a:alpha val="50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5B009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000069"/>
                  </a:solidFill>
                </a:rPr>
                <a:t>4</a:t>
              </a:r>
              <a:r>
                <a:rPr lang="en-GB" sz="1000">
                  <a:solidFill>
                    <a:srgbClr val="000069"/>
                  </a:solidFill>
                </a:rPr>
                <a:t> </a:t>
              </a:r>
              <a:r>
                <a:rPr lang="en-GB" sz="2400">
                  <a:solidFill>
                    <a:srgbClr val="000069"/>
                  </a:solidFill>
                </a:rPr>
                <a:t>cm:1</a:t>
              </a:r>
              <a:r>
                <a:rPr lang="en-GB" sz="1000">
                  <a:solidFill>
                    <a:srgbClr val="000069"/>
                  </a:solidFill>
                </a:rPr>
                <a:t> </a:t>
              </a:r>
              <a:r>
                <a:rPr lang="en-GB" sz="2400">
                  <a:solidFill>
                    <a:srgbClr val="000069"/>
                  </a:solidFill>
                </a:rPr>
                <a:t>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12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717550" y="5257800"/>
            <a:ext cx="2586038" cy="890588"/>
            <a:chOff x="452" y="3312"/>
            <a:chExt cx="1629" cy="561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>
              <a:off x="452" y="3312"/>
              <a:ext cx="1626" cy="561"/>
            </a:xfrm>
            <a:prstGeom prst="flowChartProcess">
              <a:avLst/>
            </a:prstGeom>
            <a:solidFill>
              <a:srgbClr val="FFF7D5"/>
            </a:solidFill>
            <a:ln>
              <a:noFill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5B009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459" y="3332"/>
              <a:ext cx="162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2400">
                  <a:solidFill>
                    <a:srgbClr val="000066"/>
                  </a:solidFill>
                  <a:cs typeface="Arial" charset="0"/>
                </a:rPr>
                <a:t>scale of this map:</a:t>
              </a:r>
            </a:p>
            <a:p>
              <a:pPr algn="ctr"/>
              <a:r>
                <a:rPr lang="en-GB" sz="2400" b="1">
                  <a:solidFill>
                    <a:srgbClr val="FF6600"/>
                  </a:solidFill>
                  <a:cs typeface="Arial" charset="0"/>
                </a:rPr>
                <a:t>4</a:t>
              </a:r>
              <a:r>
                <a:rPr lang="en-GB" sz="1000" b="1">
                  <a:solidFill>
                    <a:srgbClr val="FF6600"/>
                  </a:solidFill>
                  <a:cs typeface="Arial" charset="0"/>
                </a:rPr>
                <a:t> </a:t>
              </a:r>
              <a:r>
                <a:rPr lang="en-GB" sz="2400" b="1">
                  <a:solidFill>
                    <a:srgbClr val="FF6600"/>
                  </a:solidFill>
                  <a:cs typeface="Arial" charset="0"/>
                </a:rPr>
                <a:t>cm</a:t>
              </a:r>
              <a:r>
                <a:rPr lang="en-GB" sz="1000" b="1">
                  <a:solidFill>
                    <a:srgbClr val="FF6600"/>
                  </a:solidFill>
                  <a:cs typeface="Arial" charset="0"/>
                </a:rPr>
                <a:t> </a:t>
              </a:r>
              <a:r>
                <a:rPr lang="en-GB" sz="2400" b="1">
                  <a:solidFill>
                    <a:srgbClr val="FF6600"/>
                  </a:solidFill>
                  <a:cs typeface="Arial" charset="0"/>
                </a:rPr>
                <a:t>:</a:t>
              </a:r>
              <a:r>
                <a:rPr lang="en-GB" sz="1000" b="1">
                  <a:solidFill>
                    <a:srgbClr val="FF6600"/>
                  </a:solidFill>
                  <a:cs typeface="Arial" charset="0"/>
                </a:rPr>
                <a:t> </a:t>
              </a:r>
              <a:r>
                <a:rPr lang="en-GB" sz="2400" b="1">
                  <a:solidFill>
                    <a:srgbClr val="FF6600"/>
                  </a:solidFill>
                  <a:cs typeface="Arial" charset="0"/>
                </a:rPr>
                <a:t>1</a:t>
              </a:r>
              <a:r>
                <a:rPr lang="en-GB" sz="1000" b="1">
                  <a:solidFill>
                    <a:srgbClr val="FF6600"/>
                  </a:solidFill>
                  <a:cs typeface="Arial" charset="0"/>
                </a:rPr>
                <a:t> </a:t>
              </a:r>
              <a:r>
                <a:rPr lang="en-GB" sz="2400" b="1">
                  <a:solidFill>
                    <a:srgbClr val="FF6600"/>
                  </a:solidFill>
                  <a:cs typeface="Arial" charset="0"/>
                </a:rPr>
                <a:t>km</a:t>
              </a:r>
              <a:endParaRPr lang="en-GB" sz="2400">
                <a:cs typeface="Arial" charset="0"/>
              </a:endParaRPr>
            </a:p>
          </p:txBody>
        </p:sp>
      </p:grp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292100" y="1651000"/>
            <a:ext cx="3521075" cy="3521075"/>
            <a:chOff x="184" y="1040"/>
            <a:chExt cx="2218" cy="2218"/>
          </a:xfrm>
        </p:grpSpPr>
        <p:pic>
          <p:nvPicPr>
            <p:cNvPr id="12294" name="Picture 6" descr="generic_map_for_activit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" y="1040"/>
              <a:ext cx="2218" cy="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5" name="Picture 7" descr="Square_grid_for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077"/>
              <a:ext cx="2126" cy="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58775" y="877888"/>
            <a:ext cx="7921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cs typeface="Arial" charset="0"/>
              </a:rPr>
              <a:t>Any method of estimating distance on a map requires the use of a scale.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181475" y="1592263"/>
            <a:ext cx="4246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>
                <a:solidFill>
                  <a:srgbClr val="000066"/>
                </a:solidFill>
                <a:cs typeface="Arial" charset="0"/>
              </a:rPr>
              <a:t>On this map each grid box is 4</a:t>
            </a:r>
            <a:r>
              <a:rPr lang="en-GB" sz="100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000066"/>
                </a:solidFill>
                <a:cs typeface="Arial" charset="0"/>
              </a:rPr>
              <a:t>cm wide and long. 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897313" y="4275138"/>
            <a:ext cx="4891087" cy="960437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171950" y="4333875"/>
            <a:ext cx="4397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0066"/>
                </a:solidFill>
                <a:cs typeface="Arial" charset="0"/>
              </a:rPr>
              <a:t>How far is it from A to B i</a:t>
            </a:r>
            <a:r>
              <a:rPr lang="en-GB" sz="2400" b="1">
                <a:solidFill>
                  <a:srgbClr val="000069"/>
                </a:solidFill>
              </a:rPr>
              <a:t>f each grid square is 1</a:t>
            </a:r>
            <a:r>
              <a:rPr lang="en-GB" sz="1000" b="1">
                <a:solidFill>
                  <a:srgbClr val="000069"/>
                </a:solidFill>
              </a:rPr>
              <a:t> </a:t>
            </a:r>
            <a:r>
              <a:rPr lang="en-GB" sz="2400" b="1">
                <a:solidFill>
                  <a:srgbClr val="000069"/>
                </a:solidFill>
              </a:rPr>
              <a:t>km</a:t>
            </a:r>
            <a:r>
              <a:rPr lang="en-GB" sz="2400" b="1">
                <a:solidFill>
                  <a:srgbClr val="000066"/>
                </a:solidFill>
                <a:cs typeface="Arial" charset="0"/>
              </a:rPr>
              <a:t>?</a:t>
            </a:r>
            <a:r>
              <a:rPr lang="en-GB" b="1">
                <a:solidFill>
                  <a:srgbClr val="000066"/>
                </a:solidFill>
                <a:cs typeface="Arial" charset="0"/>
              </a:rPr>
              <a:t>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181475" y="5641975"/>
            <a:ext cx="394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cs typeface="Arial" charset="0"/>
              </a:rPr>
              <a:t>A to B is a distance of </a:t>
            </a:r>
            <a:r>
              <a:rPr lang="en-GB" sz="2400" b="1">
                <a:solidFill>
                  <a:srgbClr val="000066"/>
                </a:solidFill>
                <a:cs typeface="Arial" charset="0"/>
              </a:rPr>
              <a:t>4</a:t>
            </a:r>
            <a:r>
              <a:rPr lang="en-GB" sz="1000" b="1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2400" b="1">
                <a:solidFill>
                  <a:srgbClr val="000066"/>
                </a:solidFill>
                <a:cs typeface="Arial" charset="0"/>
              </a:rPr>
              <a:t>km</a:t>
            </a:r>
            <a:r>
              <a:rPr lang="en-GB" sz="2400">
                <a:solidFill>
                  <a:srgbClr val="000066"/>
                </a:solidFill>
                <a:cs typeface="Arial" charset="0"/>
              </a:rPr>
              <a:t>.</a:t>
            </a:r>
            <a:endParaRPr lang="en-GB" sz="240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rot="-5400000">
            <a:off x="2033588" y="3548063"/>
            <a:ext cx="0" cy="3238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165100" y="5041900"/>
            <a:ext cx="404813" cy="542925"/>
            <a:chOff x="104" y="3176"/>
            <a:chExt cx="255" cy="342"/>
          </a:xfrm>
        </p:grpSpPr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203" y="3176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104" y="323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>
                  <a:solidFill>
                    <a:srgbClr val="FF6600"/>
                  </a:solidFill>
                </a:rPr>
                <a:t>A</a:t>
              </a:r>
            </a:p>
          </p:txBody>
        </p:sp>
      </p:grp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3516313" y="5043488"/>
            <a:ext cx="404812" cy="541337"/>
            <a:chOff x="2215" y="3177"/>
            <a:chExt cx="255" cy="341"/>
          </a:xfrm>
        </p:grpSpPr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2323" y="3177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2215" y="323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>
                  <a:solidFill>
                    <a:srgbClr val="FF6600"/>
                  </a:solidFill>
                </a:rPr>
                <a:t>B</a:t>
              </a:r>
            </a:p>
          </p:txBody>
        </p:sp>
      </p:grpSp>
      <p:sp>
        <p:nvSpPr>
          <p:cNvPr id="12308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71438"/>
            <a:ext cx="7453312" cy="693737"/>
          </a:xfrm>
          <a:noFill/>
          <a:ln/>
        </p:spPr>
        <p:txBody>
          <a:bodyPr/>
          <a:lstStyle/>
          <a:p>
            <a:pPr algn="l"/>
            <a:r>
              <a:rPr lang="en-GB" sz="2800" b="1">
                <a:solidFill>
                  <a:srgbClr val="5B0091"/>
                </a:solidFill>
              </a:rPr>
              <a:t>How do you use the scale on a map?</a:t>
            </a:r>
          </a:p>
        </p:txBody>
      </p:sp>
      <p:pic>
        <p:nvPicPr>
          <p:cNvPr id="12309" name="Picture 21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4181475" y="2797175"/>
            <a:ext cx="43973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solidFill>
                  <a:srgbClr val="000066"/>
                </a:solidFill>
              </a:rPr>
              <a:t>Using the scale, we know each grid box represents 1</a:t>
            </a:r>
            <a:r>
              <a:rPr lang="en-GB" sz="1000">
                <a:solidFill>
                  <a:srgbClr val="000066"/>
                </a:solidFill>
              </a:rPr>
              <a:t> </a:t>
            </a:r>
            <a:r>
              <a:rPr lang="en-GB" sz="2400">
                <a:solidFill>
                  <a:srgbClr val="000066"/>
                </a:solidFill>
              </a:rPr>
              <a:t>km in distance on the ground.</a:t>
            </a:r>
          </a:p>
        </p:txBody>
      </p:sp>
    </p:spTree>
    <p:extLst>
      <p:ext uri="{BB962C8B-B14F-4D97-AF65-F5344CB8AC3E}">
        <p14:creationId xmlns:p14="http://schemas.microsoft.com/office/powerpoint/2010/main" val="132736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 animBg="1"/>
      <p:bldP spid="12299" grpId="0"/>
      <p:bldP spid="12300" grpId="0"/>
      <p:bldP spid="12301" grpId="0" animBg="1"/>
      <p:bldP spid="123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841875" y="1630363"/>
            <a:ext cx="3811588" cy="3811587"/>
            <a:chOff x="3050" y="1027"/>
            <a:chExt cx="2401" cy="2401"/>
          </a:xfrm>
        </p:grpSpPr>
        <p:pic>
          <p:nvPicPr>
            <p:cNvPr id="14339" name="Picture 3" descr="generic_map_for_activit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027"/>
              <a:ext cx="2401" cy="2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Square_grid_for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" y="1067"/>
              <a:ext cx="2302" cy="2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8775" y="898525"/>
            <a:ext cx="8353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cs typeface="Arial" charset="0"/>
              </a:rPr>
              <a:t>It is more difficult to estimate the distance between two points if they are on a diagonal.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8775" y="3046413"/>
            <a:ext cx="3551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cs typeface="Arial" charset="0"/>
              </a:rPr>
              <a:t>Using a ruler, measure the distance between the two points.</a:t>
            </a:r>
          </a:p>
        </p:txBody>
      </p:sp>
      <p:pic>
        <p:nvPicPr>
          <p:cNvPr id="14343" name="Picture 7" descr="ru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12666" r="6895"/>
          <a:stretch>
            <a:fillRect/>
          </a:stretch>
        </p:blipFill>
        <p:spPr bwMode="auto">
          <a:xfrm rot="1180909">
            <a:off x="4978400" y="2844800"/>
            <a:ext cx="394176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Line 8"/>
          <p:cNvSpPr>
            <a:spLocks noChangeShapeType="1"/>
          </p:cNvSpPr>
          <p:nvPr/>
        </p:nvSpPr>
        <p:spPr bwMode="auto">
          <a:xfrm rot="-23871237">
            <a:off x="5835650" y="1520825"/>
            <a:ext cx="1282700" cy="2003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259388" y="212883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7608888" y="2879725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450138" y="24606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6600"/>
                </a:solidFill>
              </a:rPr>
              <a:t>Y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71438"/>
            <a:ext cx="3348037" cy="620712"/>
          </a:xfrm>
          <a:noFill/>
          <a:ln/>
        </p:spPr>
        <p:txBody>
          <a:bodyPr/>
          <a:lstStyle/>
          <a:p>
            <a:pPr algn="l"/>
            <a:r>
              <a:rPr lang="en-GB" sz="2800" b="1">
                <a:solidFill>
                  <a:srgbClr val="5B0091"/>
                </a:solidFill>
              </a:rPr>
              <a:t>Map measuring</a:t>
            </a:r>
          </a:p>
        </p:txBody>
      </p:sp>
      <p:pic>
        <p:nvPicPr>
          <p:cNvPr id="14349" name="Picture 13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108575" y="17208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6600"/>
                </a:solidFill>
              </a:rPr>
              <a:t>X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58775" y="1971675"/>
            <a:ext cx="305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GB" sz="2400">
                <a:solidFill>
                  <a:srgbClr val="000069"/>
                </a:solidFill>
              </a:rPr>
              <a:t>What is the distance between X and Y? 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58775" y="4486275"/>
            <a:ext cx="3233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GB" sz="2400">
                <a:solidFill>
                  <a:srgbClr val="000069"/>
                </a:solidFill>
              </a:rPr>
              <a:t>This distance is 12</a:t>
            </a:r>
            <a:r>
              <a:rPr lang="en-GB" sz="1000">
                <a:solidFill>
                  <a:srgbClr val="000069"/>
                </a:solidFill>
              </a:rPr>
              <a:t> </a:t>
            </a:r>
            <a:r>
              <a:rPr lang="en-GB" sz="2400">
                <a:solidFill>
                  <a:srgbClr val="000069"/>
                </a:solidFill>
              </a:rPr>
              <a:t>cm on the map.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1036638" y="5653088"/>
            <a:ext cx="7058025" cy="681037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397000" y="5749925"/>
            <a:ext cx="631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0069"/>
                </a:solidFill>
              </a:rPr>
              <a:t>How far is it between X and Y in real life?</a:t>
            </a:r>
          </a:p>
        </p:txBody>
      </p:sp>
    </p:spTree>
    <p:extLst>
      <p:ext uri="{BB962C8B-B14F-4D97-AF65-F5344CB8AC3E}">
        <p14:creationId xmlns:p14="http://schemas.microsoft.com/office/powerpoint/2010/main" val="70238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4" grpId="0" animBg="1"/>
      <p:bldP spid="14345" grpId="0" animBg="1"/>
      <p:bldP spid="14346" grpId="0" animBg="1"/>
      <p:bldP spid="14351" grpId="0"/>
      <p:bldP spid="14352" grpId="0"/>
      <p:bldP spid="14353" grpId="0" animBg="1"/>
      <p:bldP spid="143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58775" y="898525"/>
            <a:ext cx="818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cs typeface="Arial" charset="0"/>
              </a:rPr>
              <a:t>The scale on the map is 4</a:t>
            </a:r>
            <a:r>
              <a:rPr lang="en-GB" sz="100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000066"/>
                </a:solidFill>
                <a:cs typeface="Arial" charset="0"/>
              </a:rPr>
              <a:t>cm</a:t>
            </a:r>
            <a:r>
              <a:rPr lang="en-GB" sz="1000">
                <a:solidFill>
                  <a:srgbClr val="000066"/>
                </a:solidFill>
                <a:cs typeface="Arial" charset="0"/>
              </a:rPr>
              <a:t>  </a:t>
            </a:r>
            <a:r>
              <a:rPr lang="en-GB" sz="2400">
                <a:solidFill>
                  <a:srgbClr val="000066"/>
                </a:solidFill>
                <a:cs typeface="Arial" charset="0"/>
              </a:rPr>
              <a:t>:</a:t>
            </a:r>
            <a:r>
              <a:rPr lang="en-GB" sz="100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000066"/>
                </a:solidFill>
                <a:cs typeface="Arial" charset="0"/>
              </a:rPr>
              <a:t>1</a:t>
            </a:r>
            <a:r>
              <a:rPr lang="en-GB" sz="100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000066"/>
                </a:solidFill>
                <a:cs typeface="Arial" charset="0"/>
              </a:rPr>
              <a:t>km which means that:</a:t>
            </a:r>
            <a:endParaRPr lang="en-GB" sz="2400" b="1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100138" y="5386388"/>
            <a:ext cx="7024687" cy="1016000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44625" y="5491163"/>
            <a:ext cx="6253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000066"/>
                </a:solidFill>
                <a:cs typeface="Arial" charset="0"/>
              </a:rPr>
              <a:t>If the distance on the map is 12</a:t>
            </a:r>
            <a:r>
              <a:rPr lang="en-GB" sz="1000" b="1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2400" b="1">
                <a:solidFill>
                  <a:srgbClr val="000066"/>
                </a:solidFill>
                <a:cs typeface="Arial" charset="0"/>
              </a:rPr>
              <a:t>cm, how many kilometres is it in real life?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562600" y="2197100"/>
            <a:ext cx="2036763" cy="2347913"/>
          </a:xfrm>
          <a:prstGeom prst="flowChartProcess">
            <a:avLst/>
          </a:prstGeom>
          <a:solidFill>
            <a:srgbClr val="FFF7D5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5B009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716588" y="2312988"/>
            <a:ext cx="174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0066"/>
                </a:solidFill>
              </a:rPr>
              <a:t>4</a:t>
            </a:r>
            <a:r>
              <a:rPr lang="en-GB" sz="1000" b="1">
                <a:solidFill>
                  <a:srgbClr val="000066"/>
                </a:solidFill>
              </a:rPr>
              <a:t> </a:t>
            </a:r>
            <a:r>
              <a:rPr lang="en-GB" sz="2400" b="1">
                <a:solidFill>
                  <a:srgbClr val="000066"/>
                </a:solidFill>
              </a:rPr>
              <a:t>cm : 1</a:t>
            </a:r>
            <a:r>
              <a:rPr lang="en-GB" sz="1000" b="1">
                <a:solidFill>
                  <a:srgbClr val="000066"/>
                </a:solidFill>
              </a:rPr>
              <a:t> </a:t>
            </a:r>
            <a:r>
              <a:rPr lang="en-GB" sz="2400" b="1">
                <a:solidFill>
                  <a:srgbClr val="000066"/>
                </a:solidFill>
              </a:rPr>
              <a:t>km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16588" y="2870200"/>
            <a:ext cx="174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0066"/>
                </a:solidFill>
              </a:rPr>
              <a:t>8</a:t>
            </a:r>
            <a:r>
              <a:rPr lang="en-GB" sz="1000" b="1">
                <a:solidFill>
                  <a:srgbClr val="000066"/>
                </a:solidFill>
              </a:rPr>
              <a:t> </a:t>
            </a:r>
            <a:r>
              <a:rPr lang="en-GB" sz="2400" b="1">
                <a:solidFill>
                  <a:srgbClr val="000066"/>
                </a:solidFill>
              </a:rPr>
              <a:t>cm : 2</a:t>
            </a:r>
            <a:r>
              <a:rPr lang="en-GB" sz="1000" b="1">
                <a:solidFill>
                  <a:srgbClr val="000066"/>
                </a:solidFill>
              </a:rPr>
              <a:t> </a:t>
            </a:r>
            <a:r>
              <a:rPr lang="en-GB" sz="2400" b="1">
                <a:solidFill>
                  <a:srgbClr val="000066"/>
                </a:solidFill>
              </a:rPr>
              <a:t>km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630863" y="3427413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0066"/>
                </a:solidFill>
              </a:rPr>
              <a:t>12</a:t>
            </a:r>
            <a:r>
              <a:rPr lang="en-GB" sz="1000" b="1">
                <a:solidFill>
                  <a:srgbClr val="000066"/>
                </a:solidFill>
              </a:rPr>
              <a:t> </a:t>
            </a:r>
            <a:r>
              <a:rPr lang="en-GB" sz="2400" b="1">
                <a:solidFill>
                  <a:srgbClr val="000066"/>
                </a:solidFill>
              </a:rPr>
              <a:t>cm : 3</a:t>
            </a:r>
            <a:r>
              <a:rPr lang="en-GB" sz="1000" b="1">
                <a:solidFill>
                  <a:srgbClr val="000066"/>
                </a:solidFill>
              </a:rPr>
              <a:t> </a:t>
            </a:r>
            <a:r>
              <a:rPr lang="en-GB" sz="2400" b="1">
                <a:solidFill>
                  <a:srgbClr val="000066"/>
                </a:solidFill>
              </a:rPr>
              <a:t>km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630863" y="3984625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0066"/>
                </a:solidFill>
              </a:rPr>
              <a:t>16</a:t>
            </a:r>
            <a:r>
              <a:rPr lang="en-GB" sz="1000" b="1">
                <a:solidFill>
                  <a:srgbClr val="000066"/>
                </a:solidFill>
              </a:rPr>
              <a:t> </a:t>
            </a:r>
            <a:r>
              <a:rPr lang="en-GB" sz="2400" b="1">
                <a:solidFill>
                  <a:srgbClr val="000066"/>
                </a:solidFill>
              </a:rPr>
              <a:t>cm : 4</a:t>
            </a:r>
            <a:r>
              <a:rPr lang="en-GB" sz="1000" b="1">
                <a:solidFill>
                  <a:srgbClr val="000066"/>
                </a:solidFill>
              </a:rPr>
              <a:t> </a:t>
            </a:r>
            <a:r>
              <a:rPr lang="en-GB" sz="2400" b="1">
                <a:solidFill>
                  <a:srgbClr val="000066"/>
                </a:solidFill>
              </a:rPr>
              <a:t>km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71438"/>
            <a:ext cx="6156325" cy="620712"/>
          </a:xfrm>
          <a:noFill/>
          <a:ln/>
        </p:spPr>
        <p:txBody>
          <a:bodyPr/>
          <a:lstStyle/>
          <a:p>
            <a:pPr algn="l"/>
            <a:r>
              <a:rPr lang="en-GB" sz="2800" b="1">
                <a:solidFill>
                  <a:srgbClr val="5B0091"/>
                </a:solidFill>
              </a:rPr>
              <a:t>Calculating distance using a scale</a:t>
            </a:r>
          </a:p>
        </p:txBody>
      </p:sp>
      <p:pic>
        <p:nvPicPr>
          <p:cNvPr id="16395" name="Picture 11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4413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1058863" y="1506538"/>
            <a:ext cx="3729037" cy="3729037"/>
            <a:chOff x="667" y="949"/>
            <a:chExt cx="2349" cy="2349"/>
          </a:xfrm>
        </p:grpSpPr>
        <p:pic>
          <p:nvPicPr>
            <p:cNvPr id="16397" name="Picture 13" descr="generic_map_for_activit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949"/>
              <a:ext cx="2349" cy="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8" name="Picture 14" descr="Square_grid_for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" y="988"/>
              <a:ext cx="2252" cy="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99" name="Line 15"/>
          <p:cNvSpPr>
            <a:spLocks noChangeShapeType="1"/>
          </p:cNvSpPr>
          <p:nvPr/>
        </p:nvSpPr>
        <p:spPr bwMode="auto">
          <a:xfrm rot="-23871237">
            <a:off x="1897063" y="1420813"/>
            <a:ext cx="1290637" cy="20161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1319213" y="2033588"/>
            <a:ext cx="69850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3668713" y="2784475"/>
            <a:ext cx="69850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509963" y="23653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6600"/>
                </a:solidFill>
              </a:rPr>
              <a:t>Y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158875" y="16271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66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1879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/>
      <p:bldP spid="16389" grpId="0" animBg="1"/>
      <p:bldP spid="16390" grpId="0"/>
      <p:bldP spid="16391" grpId="0"/>
      <p:bldP spid="16392" grpId="0"/>
      <p:bldP spid="1639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160</TotalTime>
  <Words>300</Words>
  <Application>Microsoft Macintosh PowerPoint</Application>
  <PresentationFormat>On-screen Show (4:3)</PresentationFormat>
  <Paragraphs>39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Sketchbook</vt:lpstr>
      <vt:lpstr>Scale and distance</vt:lpstr>
      <vt:lpstr>What is a scale?</vt:lpstr>
      <vt:lpstr>How do you use the scale on a map?</vt:lpstr>
      <vt:lpstr>Map measuring</vt:lpstr>
      <vt:lpstr>Calculating distance using a scale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</dc:creator>
  <cp:lastModifiedBy>Carol Carter</cp:lastModifiedBy>
  <cp:revision>34</cp:revision>
  <dcterms:created xsi:type="dcterms:W3CDTF">2014-10-13T17:02:37Z</dcterms:created>
  <dcterms:modified xsi:type="dcterms:W3CDTF">2016-07-11T15:52:10Z</dcterms:modified>
</cp:coreProperties>
</file>