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1" r:id="rId6"/>
    <p:sldId id="260" r:id="rId7"/>
    <p:sldId id="263" r:id="rId8"/>
    <p:sldId id="264" r:id="rId9"/>
    <p:sldId id="265" r:id="rId10"/>
    <p:sldId id="266" r:id="rId11"/>
    <p:sldId id="262" r:id="rId12"/>
    <p:sldId id="271" r:id="rId13"/>
    <p:sldId id="270" r:id="rId14"/>
    <p:sldId id="273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6" d="100"/>
          <a:sy n="86" d="100"/>
        </p:scale>
        <p:origin x="-12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E6B1-5C7A-7E40-BBDF-F16D998C4BAD}" type="datetimeFigureOut">
              <a:rPr lang="en-US" smtClean="0"/>
              <a:t>11/07/2016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F4FD8-A515-8B41-ACE8-392D62C50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5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blue square is square 3246.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F4FD8-A515-8B41-ACE8-392D62C505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78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answer is 3145.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F4FD8-A515-8B41-ACE8-392D62C505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25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answer is 3246.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F4FD8-A515-8B41-ACE8-392D62C505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57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answer is 3244.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F4FD8-A515-8B41-ACE8-392D62C505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45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92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89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45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8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49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88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68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23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24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71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22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2C54E-7B2F-4E76-8C95-E7116E5DE573}" type="datetimeFigureOut">
              <a:rPr lang="en-GB" smtClean="0"/>
              <a:t>11/07/2016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BE72F-0B2E-4D78-A75A-D41207A9D7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84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882"/>
            <a:ext cx="7772400" cy="1470025"/>
          </a:xfrm>
        </p:spPr>
        <p:txBody>
          <a:bodyPr/>
          <a:lstStyle/>
          <a:p>
            <a:r>
              <a:rPr lang="en-GB" b="1" u="sng" dirty="0" smtClean="0"/>
              <a:t>Grid Reference</a:t>
            </a:r>
            <a:endParaRPr lang="en-GB" b="1" u="sng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79512" y="1268760"/>
            <a:ext cx="8676456" cy="442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GB" b="1" dirty="0">
                <a:solidFill>
                  <a:schemeClr val="tx1"/>
                </a:solidFill>
                <a:latin typeface="Arial" charset="0"/>
              </a:rPr>
              <a:t>A </a:t>
            </a:r>
            <a:r>
              <a:rPr lang="en-GB" b="1" dirty="0">
                <a:solidFill>
                  <a:srgbClr val="FF0000"/>
                </a:solidFill>
                <a:latin typeface="Arial" charset="0"/>
              </a:rPr>
              <a:t>GRID REFERENCE </a:t>
            </a:r>
            <a:r>
              <a:rPr lang="en-GB" b="1" dirty="0">
                <a:solidFill>
                  <a:schemeClr val="tx1"/>
                </a:solidFill>
                <a:latin typeface="Arial" charset="0"/>
              </a:rPr>
              <a:t>is a number which gives a location on a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map.</a:t>
            </a:r>
            <a:endParaRPr lang="en-GB" b="1" dirty="0">
              <a:solidFill>
                <a:schemeClr val="tx1"/>
              </a:solidFill>
              <a:latin typeface="Arial" charset="0"/>
            </a:endParaRPr>
          </a:p>
          <a:p>
            <a:pPr algn="l"/>
            <a:endParaRPr lang="en-GB" b="1" dirty="0">
              <a:solidFill>
                <a:schemeClr val="tx1"/>
              </a:solidFill>
              <a:latin typeface="Arial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GB" b="1" dirty="0">
                <a:solidFill>
                  <a:schemeClr val="tx1"/>
                </a:solidFill>
                <a:latin typeface="Arial" charset="0"/>
              </a:rPr>
              <a:t>We can use them to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say </a:t>
            </a:r>
            <a:r>
              <a:rPr lang="en-GB" b="1" dirty="0">
                <a:solidFill>
                  <a:schemeClr val="tx1"/>
                </a:solidFill>
                <a:latin typeface="Arial" charset="0"/>
              </a:rPr>
              <a:t>where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something is …</a:t>
            </a:r>
            <a:endParaRPr lang="en-GB" b="1" dirty="0">
              <a:solidFill>
                <a:schemeClr val="tx1"/>
              </a:solidFill>
              <a:latin typeface="Arial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GB" b="1" dirty="0">
              <a:solidFill>
                <a:schemeClr val="tx1"/>
              </a:solidFill>
              <a:latin typeface="Arial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GB" b="1" dirty="0">
                <a:solidFill>
                  <a:schemeClr val="tx1"/>
                </a:solidFill>
                <a:latin typeface="Arial" charset="0"/>
              </a:rPr>
              <a:t>...or if we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got lost </a:t>
            </a:r>
            <a:r>
              <a:rPr lang="en-GB" b="1" dirty="0">
                <a:solidFill>
                  <a:schemeClr val="tx1"/>
                </a:solidFill>
                <a:latin typeface="Arial" charset="0"/>
              </a:rPr>
              <a:t>we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could explain to someone else where </a:t>
            </a:r>
            <a:r>
              <a:rPr lang="en-GB" b="1" dirty="0">
                <a:solidFill>
                  <a:schemeClr val="tx1"/>
                </a:solidFill>
                <a:latin typeface="Arial" charset="0"/>
              </a:rPr>
              <a:t>we </a:t>
            </a:r>
            <a:r>
              <a:rPr lang="en-GB" b="1" dirty="0" smtClean="0">
                <a:solidFill>
                  <a:schemeClr val="tx1"/>
                </a:solidFill>
                <a:latin typeface="Arial" charset="0"/>
              </a:rPr>
              <a:t>were.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374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377977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Norbury</a:t>
                      </a:r>
                      <a:r>
                        <a:rPr lang="en-GB" dirty="0" smtClean="0"/>
                        <a:t> Park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School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Lodge Farm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Cowslip</a:t>
                      </a:r>
                      <a:r>
                        <a:rPr lang="en-GB" baseline="0" dirty="0" smtClean="0"/>
                        <a:t> Farm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Mickleham</a:t>
                      </a:r>
                      <a:r>
                        <a:rPr lang="en-GB" dirty="0" smtClean="0"/>
                        <a:t> Hall</a:t>
                      </a:r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Beechy</a:t>
                      </a:r>
                      <a:r>
                        <a:rPr lang="en-GB" dirty="0" smtClean="0"/>
                        <a:t> Wood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Fredley</a:t>
                      </a:r>
                      <a:r>
                        <a:rPr lang="en-GB" baseline="0" dirty="0" smtClean="0"/>
                        <a:t> Manor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Can you work out the </a:t>
            </a:r>
            <a:r>
              <a:rPr lang="en-GB" sz="2800" b="1" dirty="0" smtClean="0">
                <a:solidFill>
                  <a:srgbClr val="FF0000"/>
                </a:solidFill>
              </a:rPr>
              <a:t>Grid Reference </a:t>
            </a:r>
            <a:r>
              <a:rPr lang="en-GB" sz="2800" b="1" dirty="0" smtClean="0"/>
              <a:t>for </a:t>
            </a:r>
          </a:p>
          <a:p>
            <a:pPr algn="ctr"/>
            <a:r>
              <a:rPr lang="en-GB" sz="2800" b="1" dirty="0" err="1" smtClean="0">
                <a:solidFill>
                  <a:schemeClr val="accent1">
                    <a:lumMod val="75000"/>
                  </a:schemeClr>
                </a:solidFill>
              </a:rPr>
              <a:t>Fredley</a:t>
            </a:r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 Manor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890799" y="177281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771800" y="342900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139952" y="3525327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556048" y="504918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228184" y="465313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588224" y="3140968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585591" y="168836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39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6 Figure Grid References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 figure grid references give us a grid location but they are not very specific.</a:t>
            </a:r>
          </a:p>
          <a:p>
            <a:r>
              <a:rPr lang="en-GB" dirty="0" smtClean="0"/>
              <a:t>To be more exact we can use 6 figure grid references to explain where exactly something is within a square.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701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530691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Norbury</a:t>
                      </a:r>
                      <a:r>
                        <a:rPr lang="en-GB" dirty="0" smtClean="0"/>
                        <a:t> Park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ctr"/>
                      <a:r>
                        <a:rPr lang="en-GB" dirty="0" smtClean="0"/>
                        <a:t>School</a:t>
                      </a:r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     church</a:t>
                      </a:r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Lodge Farm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Cowslip</a:t>
                      </a:r>
                      <a:r>
                        <a:rPr lang="en-GB" baseline="0" dirty="0" smtClean="0"/>
                        <a:t> Farm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Mickleham</a:t>
                      </a:r>
                      <a:r>
                        <a:rPr lang="en-GB" dirty="0" smtClean="0"/>
                        <a:t> Hall</a:t>
                      </a:r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Beechy</a:t>
                      </a:r>
                      <a:r>
                        <a:rPr lang="en-GB" dirty="0" smtClean="0"/>
                        <a:t> Wood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Fredley</a:t>
                      </a:r>
                      <a:r>
                        <a:rPr lang="en-GB" baseline="0" dirty="0" smtClean="0"/>
                        <a:t> Manor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On the map there is actually a school and a church in square </a:t>
            </a:r>
            <a:r>
              <a:rPr lang="en-GB" sz="2800" b="1" dirty="0" smtClean="0"/>
              <a:t>3246 – let’s zoom in on that square….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890799" y="177281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771800" y="342900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139952" y="3525327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556048" y="504918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228184" y="465313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588224" y="3140968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228184" y="177281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832512" y="2204864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319972" y="1605373"/>
            <a:ext cx="1818202" cy="2273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418094" y="2459659"/>
            <a:ext cx="1440160" cy="9693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155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7784" y="1412776"/>
            <a:ext cx="4032448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4110" y="4620154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46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6264188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33</a:t>
            </a:r>
            <a:endParaRPr lang="en-GB" b="1" dirty="0"/>
          </a:p>
        </p:txBody>
      </p:sp>
      <p:sp>
        <p:nvSpPr>
          <p:cNvPr id="7" name="Rectangle 6"/>
          <p:cNvSpPr/>
          <p:nvPr/>
        </p:nvSpPr>
        <p:spPr>
          <a:xfrm>
            <a:off x="1763688" y="1016732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47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2293745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32</a:t>
            </a:r>
            <a:endParaRPr lang="en-GB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845737"/>
              </p:ext>
            </p:extLst>
          </p:nvPr>
        </p:nvGraphicFramePr>
        <p:xfrm>
          <a:off x="2627780" y="1412776"/>
          <a:ext cx="403245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</a:tblGrid>
              <a:tr h="36418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49198"/>
            <a:ext cx="89064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In order to give more precise locations for the church and the school </a:t>
            </a:r>
          </a:p>
          <a:p>
            <a:r>
              <a:rPr lang="en-GB" sz="2400" b="1" dirty="0" smtClean="0"/>
              <a:t>we divide each side of the square into 10 equal parts </a:t>
            </a:r>
            <a:r>
              <a:rPr lang="en-GB" sz="2400" b="1" u="sng" dirty="0" smtClean="0"/>
              <a:t>in our </a:t>
            </a:r>
            <a:r>
              <a:rPr lang="en-GB" sz="2400" b="1" u="sng" dirty="0" smtClean="0"/>
              <a:t>minds</a:t>
            </a:r>
            <a:r>
              <a:rPr lang="en-GB" sz="2400" b="1" dirty="0"/>
              <a:t> </a:t>
            </a:r>
            <a:r>
              <a:rPr lang="en-GB" sz="2400" b="1" dirty="0" smtClean="0"/>
              <a:t>– </a:t>
            </a:r>
          </a:p>
          <a:p>
            <a:pPr algn="ctr"/>
            <a:r>
              <a:rPr lang="en-GB" sz="2400" b="1" dirty="0" smtClean="0"/>
              <a:t>These lines </a:t>
            </a:r>
            <a:r>
              <a:rPr lang="en-GB" sz="2400" b="1" dirty="0" err="1" smtClean="0"/>
              <a:t>aren</a:t>
            </a:r>
            <a:r>
              <a:rPr lang="fr-FR" sz="2400" b="1" dirty="0" smtClean="0"/>
              <a:t>’</a:t>
            </a:r>
            <a:r>
              <a:rPr lang="en-GB" sz="2400" b="1" dirty="0" smtClean="0"/>
              <a:t>t actually shown on the map.</a:t>
            </a:r>
          </a:p>
          <a:p>
            <a:r>
              <a:rPr lang="en-GB" sz="2400" b="1" dirty="0" smtClean="0"/>
              <a:t>  </a:t>
            </a:r>
            <a:endParaRPr lang="en-GB" sz="2400" b="1" dirty="0"/>
          </a:p>
        </p:txBody>
      </p:sp>
      <p:sp>
        <p:nvSpPr>
          <p:cNvPr id="12" name="Oval 11"/>
          <p:cNvSpPr/>
          <p:nvPr/>
        </p:nvSpPr>
        <p:spPr>
          <a:xfrm>
            <a:off x="3707904" y="31049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499992" y="458415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203848" y="2636912"/>
            <a:ext cx="10081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School</a:t>
            </a:r>
            <a:endParaRPr lang="en-GB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27984" y="4149080"/>
            <a:ext cx="1008112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Church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46355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7784" y="1412776"/>
            <a:ext cx="4032448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4110" y="4620154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46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6264188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33</a:t>
            </a:r>
            <a:endParaRPr lang="en-GB" b="1" dirty="0"/>
          </a:p>
        </p:txBody>
      </p:sp>
      <p:sp>
        <p:nvSpPr>
          <p:cNvPr id="7" name="Rectangle 6"/>
          <p:cNvSpPr/>
          <p:nvPr/>
        </p:nvSpPr>
        <p:spPr>
          <a:xfrm>
            <a:off x="1763688" y="1016732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47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2293745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32</a:t>
            </a:r>
            <a:endParaRPr lang="en-GB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943344"/>
              </p:ext>
            </p:extLst>
          </p:nvPr>
        </p:nvGraphicFramePr>
        <p:xfrm>
          <a:off x="2627780" y="1412776"/>
          <a:ext cx="4032450" cy="3657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</a:tblGrid>
              <a:tr h="36418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99592" y="332656"/>
            <a:ext cx="76514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Each of these lines also has its own number</a:t>
            </a:r>
            <a:r>
              <a:rPr lang="en-GB" sz="2000" b="1" dirty="0" smtClean="0"/>
              <a:t>…  </a:t>
            </a:r>
            <a:r>
              <a:rPr lang="en-GB" sz="2000" b="1" dirty="0" smtClean="0"/>
              <a:t>We use them like the </a:t>
            </a:r>
          </a:p>
          <a:p>
            <a:r>
              <a:rPr lang="en-GB" sz="2000" b="1" dirty="0" smtClean="0"/>
              <a:t>number after a decimal points. Foe example, the Easting of the church</a:t>
            </a:r>
          </a:p>
          <a:p>
            <a:r>
              <a:rPr lang="en-GB" sz="2000" b="1" dirty="0" smtClean="0"/>
              <a:t>Is 32.5 but we just write 325.</a:t>
            </a:r>
            <a:endParaRPr lang="en-GB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486047" y="5086917"/>
            <a:ext cx="4423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</a:t>
            </a:r>
            <a:r>
              <a:rPr lang="en-GB" dirty="0" smtClean="0"/>
              <a:t>      1      2      3     4     5      6     7      8      9    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293745" y="1490079"/>
            <a:ext cx="292453" cy="3378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 smtClean="0"/>
              <a:t>9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8</a:t>
            </a:r>
            <a:endParaRPr lang="en-GB" sz="1600" dirty="0"/>
          </a:p>
          <a:p>
            <a:pPr>
              <a:lnSpc>
                <a:spcPct val="150000"/>
              </a:lnSpc>
            </a:pPr>
            <a:r>
              <a:rPr lang="en-GB" sz="1600" dirty="0" smtClean="0"/>
              <a:t>7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6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5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4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3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3707904" y="31049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499992" y="458415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203848" y="2636912"/>
            <a:ext cx="10081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School</a:t>
            </a:r>
            <a:endParaRPr lang="en-GB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427984" y="4149080"/>
            <a:ext cx="1008112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Church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93398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7784" y="1412776"/>
            <a:ext cx="4032448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4110" y="4620154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46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6264188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33</a:t>
            </a:r>
            <a:endParaRPr lang="en-GB" b="1" dirty="0"/>
          </a:p>
        </p:txBody>
      </p:sp>
      <p:sp>
        <p:nvSpPr>
          <p:cNvPr id="7" name="Rectangle 6"/>
          <p:cNvSpPr/>
          <p:nvPr/>
        </p:nvSpPr>
        <p:spPr>
          <a:xfrm>
            <a:off x="1763688" y="1016732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47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2293745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32</a:t>
            </a:r>
            <a:endParaRPr lang="en-GB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301176"/>
              </p:ext>
            </p:extLst>
          </p:nvPr>
        </p:nvGraphicFramePr>
        <p:xfrm>
          <a:off x="2627780" y="1412776"/>
          <a:ext cx="403245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</a:tblGrid>
              <a:tr h="36418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-11825" y="1341"/>
            <a:ext cx="88747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R</a:t>
            </a:r>
            <a:r>
              <a:rPr lang="en-GB" sz="2800" b="1" dirty="0" smtClean="0"/>
              <a:t>eading along the corridor and then up the stairs what do </a:t>
            </a:r>
          </a:p>
          <a:p>
            <a:pPr algn="ctr"/>
            <a:r>
              <a:rPr lang="en-GB" sz="2800" b="1" dirty="0" smtClean="0"/>
              <a:t>You think the 6 figure grid reference for the school is? 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486047" y="5086917"/>
            <a:ext cx="4423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</a:t>
            </a:r>
            <a:r>
              <a:rPr lang="en-GB" dirty="0" smtClean="0"/>
              <a:t>      1      2      3     4     5      6     7      8      9    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293745" y="1490079"/>
            <a:ext cx="292453" cy="3378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 smtClean="0"/>
              <a:t>9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8</a:t>
            </a:r>
            <a:endParaRPr lang="en-GB" sz="1600" dirty="0"/>
          </a:p>
          <a:p>
            <a:pPr>
              <a:lnSpc>
                <a:spcPct val="150000"/>
              </a:lnSpc>
            </a:pPr>
            <a:r>
              <a:rPr lang="en-GB" sz="1600" dirty="0" smtClean="0"/>
              <a:t>7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6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5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4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3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3707904" y="31049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499992" y="458415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146545" y="1620713"/>
            <a:ext cx="2909731" cy="14941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627784" y="5085184"/>
            <a:ext cx="1224136" cy="17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851920" y="3248980"/>
            <a:ext cx="0" cy="183793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7-Point Star 19"/>
          <p:cNvSpPr/>
          <p:nvPr/>
        </p:nvSpPr>
        <p:spPr>
          <a:xfrm>
            <a:off x="5477749" y="1773504"/>
            <a:ext cx="3384376" cy="2448272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32</a:t>
            </a:r>
            <a:r>
              <a:rPr lang="en-GB" sz="3200" b="1" dirty="0" smtClean="0">
                <a:solidFill>
                  <a:srgbClr val="FF0000"/>
                </a:solidFill>
              </a:rPr>
              <a:t>3</a:t>
            </a:r>
            <a:r>
              <a:rPr lang="en-GB" sz="3200" b="1" dirty="0" smtClean="0">
                <a:solidFill>
                  <a:schemeClr val="tx1"/>
                </a:solidFill>
              </a:rPr>
              <a:t>46</a:t>
            </a:r>
            <a:r>
              <a:rPr lang="en-GB" sz="3200" b="1" dirty="0" smtClean="0">
                <a:solidFill>
                  <a:srgbClr val="FF0000"/>
                </a:solidFill>
              </a:rPr>
              <a:t>5</a:t>
            </a:r>
            <a:endParaRPr lang="en-GB" sz="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76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7784" y="1412776"/>
            <a:ext cx="4032448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4110" y="4620154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46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6264188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33</a:t>
            </a:r>
            <a:endParaRPr lang="en-GB" b="1" dirty="0"/>
          </a:p>
        </p:txBody>
      </p:sp>
      <p:sp>
        <p:nvSpPr>
          <p:cNvPr id="7" name="Rectangle 6"/>
          <p:cNvSpPr/>
          <p:nvPr/>
        </p:nvSpPr>
        <p:spPr>
          <a:xfrm>
            <a:off x="1763688" y="1016732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47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2293745" y="5271583"/>
            <a:ext cx="792088" cy="792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32</a:t>
            </a:r>
            <a:endParaRPr lang="en-GB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674299"/>
              </p:ext>
            </p:extLst>
          </p:nvPr>
        </p:nvGraphicFramePr>
        <p:xfrm>
          <a:off x="2627780" y="1412776"/>
          <a:ext cx="403245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  <a:gridCol w="403245"/>
              </a:tblGrid>
              <a:tr h="36418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6418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-11825" y="1341"/>
            <a:ext cx="88747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R</a:t>
            </a:r>
            <a:r>
              <a:rPr lang="en-GB" sz="2800" b="1" dirty="0" smtClean="0"/>
              <a:t>eading along the corridor and then up the stairs what do </a:t>
            </a:r>
          </a:p>
          <a:p>
            <a:pPr algn="ctr"/>
            <a:r>
              <a:rPr lang="en-GB" sz="2800" b="1" dirty="0" smtClean="0"/>
              <a:t>You think the 6 figure grid reference for the church is? 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486047" y="5086917"/>
            <a:ext cx="4423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</a:t>
            </a:r>
            <a:r>
              <a:rPr lang="en-GB" dirty="0" smtClean="0"/>
              <a:t>      1      2      3     4     5      6     7      8      9    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293745" y="1490079"/>
            <a:ext cx="292453" cy="3378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 smtClean="0"/>
              <a:t>9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8</a:t>
            </a:r>
            <a:endParaRPr lang="en-GB" sz="1600" dirty="0"/>
          </a:p>
          <a:p>
            <a:pPr>
              <a:lnSpc>
                <a:spcPct val="150000"/>
              </a:lnSpc>
            </a:pPr>
            <a:r>
              <a:rPr lang="en-GB" sz="1600" dirty="0" smtClean="0"/>
              <a:t>7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6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5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4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3</a:t>
            </a:r>
          </a:p>
          <a:p>
            <a:pPr>
              <a:lnSpc>
                <a:spcPct val="150000"/>
              </a:lnSpc>
            </a:pPr>
            <a:r>
              <a:rPr lang="en-GB" sz="1600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3707904" y="31049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499992" y="458415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846384" y="3089984"/>
            <a:ext cx="2909731" cy="14941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0" idx="2"/>
          </p:cNvCxnSpPr>
          <p:nvPr/>
        </p:nvCxnSpPr>
        <p:spPr>
          <a:xfrm flipV="1">
            <a:off x="2627784" y="5070376"/>
            <a:ext cx="2016221" cy="148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644008" y="4726432"/>
            <a:ext cx="0" cy="35875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7-Point Star 19"/>
          <p:cNvSpPr/>
          <p:nvPr/>
        </p:nvSpPr>
        <p:spPr>
          <a:xfrm>
            <a:off x="5477749" y="1773504"/>
            <a:ext cx="3384376" cy="2448272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32</a:t>
            </a:r>
            <a:r>
              <a:rPr lang="en-GB" sz="3200" b="1" dirty="0" smtClean="0">
                <a:solidFill>
                  <a:srgbClr val="FF0000"/>
                </a:solidFill>
              </a:rPr>
              <a:t>5</a:t>
            </a:r>
            <a:r>
              <a:rPr lang="en-GB" sz="3200" b="1" dirty="0" smtClean="0">
                <a:solidFill>
                  <a:schemeClr val="tx1"/>
                </a:solidFill>
              </a:rPr>
              <a:t>46</a:t>
            </a:r>
            <a:r>
              <a:rPr lang="en-GB" sz="3200" b="1" dirty="0" smtClean="0">
                <a:solidFill>
                  <a:srgbClr val="FF0000"/>
                </a:solidFill>
              </a:rPr>
              <a:t>1</a:t>
            </a:r>
            <a:endParaRPr lang="en-GB" sz="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082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406193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45851" y="87897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The numbers at the bottom are called </a:t>
            </a:r>
            <a:r>
              <a:rPr lang="en-GB" sz="2200" b="1" dirty="0" err="1" smtClean="0">
                <a:solidFill>
                  <a:srgbClr val="FF0000"/>
                </a:solidFill>
              </a:rPr>
              <a:t>Eastings</a:t>
            </a:r>
            <a:r>
              <a:rPr lang="en-GB" sz="2200" b="1" dirty="0" smtClean="0"/>
              <a:t> because they show you how far </a:t>
            </a:r>
            <a:r>
              <a:rPr lang="en-GB" sz="2200" b="1" dirty="0" smtClean="0">
                <a:solidFill>
                  <a:srgbClr val="FF0000"/>
                </a:solidFill>
              </a:rPr>
              <a:t>East</a:t>
            </a:r>
            <a:r>
              <a:rPr lang="en-GB" sz="2200" b="1" dirty="0" smtClean="0"/>
              <a:t> you are. </a:t>
            </a:r>
            <a:endParaRPr lang="en-GB" sz="2200" b="1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268016" y="995838"/>
            <a:ext cx="0" cy="44949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25594" y="995838"/>
            <a:ext cx="0" cy="44949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96136" y="995838"/>
            <a:ext cx="0" cy="44949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028384" y="995838"/>
            <a:ext cx="0" cy="44949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620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513381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45850" y="87897"/>
            <a:ext cx="74026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Each </a:t>
            </a:r>
            <a:r>
              <a:rPr lang="en-GB" sz="2200" b="1" dirty="0" smtClean="0">
                <a:solidFill>
                  <a:srgbClr val="FF0000"/>
                </a:solidFill>
              </a:rPr>
              <a:t>Easting</a:t>
            </a:r>
            <a:r>
              <a:rPr lang="en-GB" sz="2200" b="1" dirty="0" smtClean="0"/>
              <a:t> refers to the column which is to the </a:t>
            </a:r>
            <a:r>
              <a:rPr lang="en-GB" sz="2200" b="1" dirty="0" smtClean="0">
                <a:solidFill>
                  <a:srgbClr val="FF0000"/>
                </a:solidFill>
              </a:rPr>
              <a:t>right</a:t>
            </a:r>
            <a:r>
              <a:rPr lang="en-GB" sz="2200" b="1" dirty="0" smtClean="0"/>
              <a:t> of its line. Everything in the red column is in square 30 East.</a:t>
            </a:r>
            <a:endParaRPr lang="en-GB" sz="2200" b="1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268016" y="995838"/>
            <a:ext cx="0" cy="44949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8016" y="995838"/>
            <a:ext cx="2295872" cy="464133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104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351483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45851" y="87897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The numbers at the side are called </a:t>
            </a:r>
            <a:r>
              <a:rPr lang="en-GB" sz="2200" b="1" dirty="0" smtClean="0">
                <a:solidFill>
                  <a:srgbClr val="FF0000"/>
                </a:solidFill>
              </a:rPr>
              <a:t>Northings </a:t>
            </a:r>
            <a:r>
              <a:rPr lang="en-GB" sz="2200" b="1" dirty="0" smtClean="0"/>
              <a:t>because they show you how far </a:t>
            </a:r>
            <a:r>
              <a:rPr lang="en-GB" sz="2200" b="1" dirty="0" smtClean="0">
                <a:solidFill>
                  <a:srgbClr val="FF0000"/>
                </a:solidFill>
              </a:rPr>
              <a:t>North </a:t>
            </a:r>
            <a:r>
              <a:rPr lang="en-GB" sz="2200" b="1" dirty="0" smtClean="0"/>
              <a:t>you are. </a:t>
            </a:r>
            <a:endParaRPr lang="en-GB" sz="2200" b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268016" y="5490810"/>
            <a:ext cx="677457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253805" y="4041205"/>
            <a:ext cx="677457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268016" y="2503368"/>
            <a:ext cx="677457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253804" y="1014103"/>
            <a:ext cx="677457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917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225862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45851" y="87897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Each </a:t>
            </a:r>
            <a:r>
              <a:rPr lang="en-GB" sz="2200" b="1" dirty="0" smtClean="0">
                <a:solidFill>
                  <a:srgbClr val="FF0000"/>
                </a:solidFill>
              </a:rPr>
              <a:t>Northing</a:t>
            </a:r>
            <a:r>
              <a:rPr lang="en-GB" sz="2200" b="1" dirty="0" smtClean="0"/>
              <a:t> refers to the row </a:t>
            </a:r>
            <a:r>
              <a:rPr lang="en-GB" sz="2200" b="1" dirty="0" smtClean="0">
                <a:solidFill>
                  <a:srgbClr val="FF0000"/>
                </a:solidFill>
              </a:rPr>
              <a:t>above</a:t>
            </a:r>
            <a:r>
              <a:rPr lang="en-GB" sz="2200" b="1" dirty="0" smtClean="0"/>
              <a:t> its line. Everything in the red row is in square 44 North. </a:t>
            </a:r>
            <a:endParaRPr lang="en-GB" sz="2200" b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268016" y="5490810"/>
            <a:ext cx="677457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8016" y="4050650"/>
            <a:ext cx="6760368" cy="14401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533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We always read the Easting First and the Northing Second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 remember this by thinking…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Along</a:t>
            </a:r>
            <a:r>
              <a:rPr lang="en-GB" dirty="0" smtClean="0"/>
              <a:t> the corridor and </a:t>
            </a:r>
            <a:r>
              <a:rPr lang="en-GB" dirty="0" smtClean="0">
                <a:solidFill>
                  <a:srgbClr val="FF0000"/>
                </a:solidFill>
              </a:rPr>
              <a:t>up</a:t>
            </a:r>
            <a:r>
              <a:rPr lang="en-GB" dirty="0" smtClean="0"/>
              <a:t> the stairs!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072399"/>
              </p:ext>
            </p:extLst>
          </p:nvPr>
        </p:nvGraphicFramePr>
        <p:xfrm>
          <a:off x="2195736" y="2996952"/>
          <a:ext cx="4608510" cy="3184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6170"/>
                <a:gridCol w="1536170"/>
                <a:gridCol w="1536170"/>
              </a:tblGrid>
              <a:tr h="101321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1085574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1085574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2195736" y="6165304"/>
            <a:ext cx="30243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258544" y="4005064"/>
            <a:ext cx="0" cy="21602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696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904228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Let’s work out the </a:t>
            </a:r>
            <a:r>
              <a:rPr lang="en-GB" sz="2800" b="1" dirty="0" smtClean="0">
                <a:solidFill>
                  <a:srgbClr val="FF0000"/>
                </a:solidFill>
              </a:rPr>
              <a:t>Grid Reference </a:t>
            </a:r>
            <a:r>
              <a:rPr lang="en-GB" sz="2800" b="1" dirty="0" smtClean="0"/>
              <a:t>of the blue square by reading </a:t>
            </a:r>
            <a:r>
              <a:rPr lang="en-GB" sz="2800" b="1" dirty="0" smtClean="0">
                <a:solidFill>
                  <a:srgbClr val="FF0000"/>
                </a:solidFill>
              </a:rPr>
              <a:t>along</a:t>
            </a:r>
            <a:r>
              <a:rPr lang="en-GB" sz="2800" b="1" dirty="0" smtClean="0"/>
              <a:t> the corridor then </a:t>
            </a:r>
            <a:r>
              <a:rPr lang="en-GB" sz="2800" b="1" dirty="0" smtClean="0">
                <a:solidFill>
                  <a:srgbClr val="FF0000"/>
                </a:solidFill>
              </a:rPr>
              <a:t>up</a:t>
            </a:r>
            <a:r>
              <a:rPr lang="en-GB" sz="2800" b="1" dirty="0" smtClean="0"/>
              <a:t> the stairs</a:t>
            </a:r>
            <a:r>
              <a:rPr lang="en-GB" sz="2000" dirty="0" smtClean="0"/>
              <a:t>!</a:t>
            </a:r>
            <a:endParaRPr lang="en-GB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268016" y="5490810"/>
            <a:ext cx="452812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96136" y="2466474"/>
            <a:ext cx="0" cy="30243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168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220441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Norbury</a:t>
                      </a:r>
                      <a:r>
                        <a:rPr lang="en-GB" dirty="0" smtClean="0"/>
                        <a:t> Park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School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Lodge Farm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Cowslip</a:t>
                      </a:r>
                      <a:r>
                        <a:rPr lang="en-GB" baseline="0" dirty="0" smtClean="0"/>
                        <a:t> Farm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Mickleham</a:t>
                      </a:r>
                      <a:r>
                        <a:rPr lang="en-GB" dirty="0" smtClean="0"/>
                        <a:t> Hall</a:t>
                      </a:r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Beechy</a:t>
                      </a:r>
                      <a:r>
                        <a:rPr lang="en-GB" dirty="0" smtClean="0"/>
                        <a:t> Wood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Fredley</a:t>
                      </a:r>
                      <a:r>
                        <a:rPr lang="en-GB" baseline="0" dirty="0" smtClean="0"/>
                        <a:t> Manor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Can you work out the </a:t>
            </a:r>
            <a:r>
              <a:rPr lang="en-GB" sz="2800" b="1" dirty="0" smtClean="0">
                <a:solidFill>
                  <a:srgbClr val="FF0000"/>
                </a:solidFill>
              </a:rPr>
              <a:t>Grid Reference </a:t>
            </a:r>
            <a:r>
              <a:rPr lang="en-GB" sz="2800" b="1" dirty="0" smtClean="0"/>
              <a:t>for </a:t>
            </a:r>
          </a:p>
          <a:p>
            <a:pPr algn="ctr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Cowslip Farm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890799" y="177281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771800" y="342900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139952" y="3525327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556048" y="504918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228184" y="465313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588224" y="3140968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585591" y="168836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68016" y="5490810"/>
            <a:ext cx="229587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563888" y="4050650"/>
            <a:ext cx="0" cy="14401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960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020309"/>
              </p:ext>
            </p:extLst>
          </p:nvPr>
        </p:nvGraphicFramePr>
        <p:xfrm>
          <a:off x="1259632" y="1052736"/>
          <a:ext cx="6768753" cy="4464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6251"/>
                <a:gridCol w="2256251"/>
                <a:gridCol w="2256251"/>
              </a:tblGrid>
              <a:tr h="1488165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Norbury</a:t>
                      </a:r>
                      <a:r>
                        <a:rPr lang="en-GB" dirty="0" smtClean="0"/>
                        <a:t> Park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School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r"/>
                      <a:endParaRPr lang="en-GB" dirty="0" smtClean="0"/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Lodge Farm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Cowslip</a:t>
                      </a:r>
                      <a:r>
                        <a:rPr lang="en-GB" baseline="0" dirty="0" smtClean="0"/>
                        <a:t> Farm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Mickleham</a:t>
                      </a:r>
                      <a:r>
                        <a:rPr lang="en-GB" dirty="0" smtClean="0"/>
                        <a:t> Hall</a:t>
                      </a:r>
                      <a:endParaRPr lang="en-GB" dirty="0"/>
                    </a:p>
                  </a:txBody>
                  <a:tcPr/>
                </a:tc>
              </a:tr>
              <a:tr h="1488165"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Beechy</a:t>
                      </a:r>
                      <a:r>
                        <a:rPr lang="en-GB" dirty="0" smtClean="0"/>
                        <a:t> Wood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err="1" smtClean="0"/>
                        <a:t>Fredley</a:t>
                      </a:r>
                      <a:r>
                        <a:rPr lang="en-GB" baseline="0" dirty="0" smtClean="0"/>
                        <a:t> Manor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73422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47</a:t>
            </a:r>
            <a:endParaRPr lang="en-GB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2048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46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45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22920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44</a:t>
            </a:r>
            <a:endParaRPr lang="en-GB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31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740352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33</a:t>
            </a:r>
            <a:endParaRPr lang="en-GB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810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32</a:t>
            </a:r>
            <a:endParaRPr lang="en-GB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79984" y="564321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30</a:t>
            </a:r>
            <a:endParaRPr lang="en-GB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Can you work out the </a:t>
            </a:r>
            <a:r>
              <a:rPr lang="en-GB" sz="2800" b="1" dirty="0" smtClean="0">
                <a:solidFill>
                  <a:srgbClr val="FF0000"/>
                </a:solidFill>
              </a:rPr>
              <a:t>Grid Reference </a:t>
            </a:r>
            <a:r>
              <a:rPr lang="en-GB" sz="2800" b="1" dirty="0" smtClean="0"/>
              <a:t>for the </a:t>
            </a:r>
          </a:p>
          <a:p>
            <a:pPr algn="ctr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School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890799" y="177281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771800" y="342900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139952" y="3525327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556048" y="5049180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228184" y="465313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588224" y="3140968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585591" y="1688366"/>
            <a:ext cx="180020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06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618</Words>
  <Application>Microsoft Macintosh PowerPoint</Application>
  <PresentationFormat>On-screen Show (4:3)</PresentationFormat>
  <Paragraphs>265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Grid Reference</vt:lpstr>
      <vt:lpstr>PowerPoint Presentation</vt:lpstr>
      <vt:lpstr>PowerPoint Presentation</vt:lpstr>
      <vt:lpstr>PowerPoint Presentation</vt:lpstr>
      <vt:lpstr>PowerPoint Presentation</vt:lpstr>
      <vt:lpstr>We always read the Easting First and the Northing Second</vt:lpstr>
      <vt:lpstr>PowerPoint Presentation</vt:lpstr>
      <vt:lpstr>PowerPoint Presentation</vt:lpstr>
      <vt:lpstr>PowerPoint Presentation</vt:lpstr>
      <vt:lpstr>PowerPoint Presentation</vt:lpstr>
      <vt:lpstr>6 Figure Grid References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Grid Reference</dc:title>
  <dc:creator>Steff &amp; Ads</dc:creator>
  <cp:lastModifiedBy>Carol Carter</cp:lastModifiedBy>
  <cp:revision>12</cp:revision>
  <dcterms:created xsi:type="dcterms:W3CDTF">2012-11-06T16:03:24Z</dcterms:created>
  <dcterms:modified xsi:type="dcterms:W3CDTF">2016-07-11T15:19:13Z</dcterms:modified>
</cp:coreProperties>
</file>