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8" r:id="rId3"/>
    <p:sldId id="261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2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0034-1CFF-435C-8E64-C16546B4750D}" type="datetimeFigureOut">
              <a:rPr lang="en-US" smtClean="0"/>
              <a:t>04/07/2016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C987-4DDD-464D-A78F-ADFC84F8B55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0034-1CFF-435C-8E64-C16546B4750D}" type="datetimeFigureOut">
              <a:rPr lang="en-US" smtClean="0"/>
              <a:t>04/07/2016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C987-4DDD-464D-A78F-ADFC84F8B5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0034-1CFF-435C-8E64-C16546B4750D}" type="datetimeFigureOut">
              <a:rPr lang="en-US" smtClean="0"/>
              <a:t>04/07/2016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C987-4DDD-464D-A78F-ADFC84F8B5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0034-1CFF-435C-8E64-C16546B4750D}" type="datetimeFigureOut">
              <a:rPr lang="en-US" smtClean="0"/>
              <a:t>04/07/2016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C987-4DDD-464D-A78F-ADFC84F8B5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0034-1CFF-435C-8E64-C16546B4750D}" type="datetimeFigureOut">
              <a:rPr lang="en-US" smtClean="0"/>
              <a:t>04/07/2016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C987-4DDD-464D-A78F-ADFC84F8B55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0034-1CFF-435C-8E64-C16546B4750D}" type="datetimeFigureOut">
              <a:rPr lang="en-US" smtClean="0"/>
              <a:t>04/07/2016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C987-4DDD-464D-A78F-ADFC84F8B5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0034-1CFF-435C-8E64-C16546B4750D}" type="datetimeFigureOut">
              <a:rPr lang="en-US" smtClean="0"/>
              <a:t>04/07/2016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C987-4DDD-464D-A78F-ADFC84F8B5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0034-1CFF-435C-8E64-C16546B4750D}" type="datetimeFigureOut">
              <a:rPr lang="en-US" smtClean="0"/>
              <a:t>04/07/2016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C987-4DDD-464D-A78F-ADFC84F8B5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0034-1CFF-435C-8E64-C16546B4750D}" type="datetimeFigureOut">
              <a:rPr lang="en-US" smtClean="0"/>
              <a:t>04/07/2016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C987-4DDD-464D-A78F-ADFC84F8B5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0034-1CFF-435C-8E64-C16546B4750D}" type="datetimeFigureOut">
              <a:rPr lang="en-US" smtClean="0"/>
              <a:t>04/07/2016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C987-4DDD-464D-A78F-ADFC84F8B5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0034-1CFF-435C-8E64-C16546B4750D}" type="datetimeFigureOut">
              <a:rPr lang="en-US" smtClean="0"/>
              <a:t>04/07/2016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F4C987-4DDD-464D-A78F-ADFC84F8B55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650034-1CFF-435C-8E64-C16546B4750D}" type="datetimeFigureOut">
              <a:rPr lang="en-US" smtClean="0"/>
              <a:t>04/07/2016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F4C987-4DDD-464D-A78F-ADFC84F8B55F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apzone.ordnancesurvey.co.uk/index.html" TargetMode="External"/><Relationship Id="rId4" Type="http://schemas.openxmlformats.org/officeDocument/2006/relationships/image" Target="../media/image3.gif"/><Relationship Id="rId5" Type="http://schemas.openxmlformats.org/officeDocument/2006/relationships/hyperlink" Target="http://www.ordnancesurvey.co.uk/" TargetMode="External"/><Relationship Id="rId6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hyperlink" Target="http://www.ordnancesurvey.co.uk/" TargetMode="External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pzone.ordnancesurvey.co.uk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pzone.ordnancesurvey.co.uk/index.html" TargetMode="External"/><Relationship Id="rId4" Type="http://schemas.openxmlformats.org/officeDocument/2006/relationships/image" Target="../media/image3.gif"/><Relationship Id="rId5" Type="http://schemas.openxmlformats.org/officeDocument/2006/relationships/hyperlink" Target="http://www.ordnancesurvey.co.uk/" TargetMode="External"/><Relationship Id="rId6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hyperlink" Target="http://www.ordnancesurvey.co.uk/" TargetMode="External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mapzone.ordnancesurvey.co.uk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pzone.ordnancesurvey.co.uk/index.html" TargetMode="External"/><Relationship Id="rId4" Type="http://schemas.openxmlformats.org/officeDocument/2006/relationships/image" Target="../media/image3.gif"/><Relationship Id="rId5" Type="http://schemas.openxmlformats.org/officeDocument/2006/relationships/hyperlink" Target="http://www.ordnancesurvey.co.uk/" TargetMode="External"/><Relationship Id="rId6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pzone.ordnancesurvey.co.uk/index.html" TargetMode="External"/><Relationship Id="rId4" Type="http://schemas.openxmlformats.org/officeDocument/2006/relationships/image" Target="../media/image3.gif"/><Relationship Id="rId5" Type="http://schemas.openxmlformats.org/officeDocument/2006/relationships/hyperlink" Target="http://www.ordnancesurvey.co.uk/" TargetMode="External"/><Relationship Id="rId6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 and I Can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50006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dirty="0" smtClean="0">
                <a:latin typeface="+mj-lt"/>
              </a:rPr>
              <a:t>To locate the scale on a map, to interpret the scale and to 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use the scale to calculate the distance between two points.</a:t>
            </a:r>
          </a:p>
          <a:p>
            <a:pPr>
              <a:buNone/>
            </a:pPr>
            <a:endParaRPr lang="en-GB" sz="1200" dirty="0" smtClean="0">
              <a:latin typeface="+mj-lt"/>
            </a:endParaRPr>
          </a:p>
          <a:p>
            <a:pPr>
              <a:buNone/>
            </a:pPr>
            <a:endParaRPr lang="en-GB" sz="1200" dirty="0" smtClean="0">
              <a:latin typeface="+mj-lt"/>
            </a:endParaRPr>
          </a:p>
          <a:p>
            <a:pPr>
              <a:buNone/>
            </a:pPr>
            <a:r>
              <a:rPr lang="en-GB" dirty="0" smtClean="0">
                <a:latin typeface="+mj-lt"/>
              </a:rPr>
              <a:t>	I can locate and interpret the scale on a map.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	I can use a ruler/measuring device to calculate the distance between two points.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latin typeface="+mj-lt"/>
              </a:rPr>
              <a:t>	Challenge: I can make a reasonable estimate of the time it will take to walk between two points.</a:t>
            </a:r>
          </a:p>
          <a:p>
            <a:pPr>
              <a:buNone/>
            </a:pPr>
            <a:endParaRPr lang="en-GB" sz="1200" dirty="0" smtClean="0">
              <a:latin typeface="+mj-lt"/>
            </a:endParaRPr>
          </a:p>
          <a:p>
            <a:pPr>
              <a:buNone/>
            </a:pPr>
            <a:r>
              <a:rPr lang="en-GB" dirty="0" smtClean="0">
                <a:latin typeface="+mj-lt"/>
              </a:rPr>
              <a:t>Think back to the previous activity.  Why are these skills 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important?  When might you need to use these skills?</a:t>
            </a:r>
          </a:p>
          <a:p>
            <a:pPr>
              <a:buNone/>
            </a:pPr>
            <a:endParaRPr lang="en-GB" dirty="0" smtClean="0">
              <a:latin typeface="+mj-lt"/>
            </a:endParaRPr>
          </a:p>
          <a:p>
            <a:pPr>
              <a:buNone/>
            </a:pPr>
            <a:endParaRPr lang="en-GB" dirty="0" smtClean="0">
              <a:latin typeface="+mj-lt"/>
            </a:endParaRPr>
          </a:p>
        </p:txBody>
      </p:sp>
      <p:pic>
        <p:nvPicPr>
          <p:cNvPr id="5" name="Picture 2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14686"/>
            <a:ext cx="673576" cy="708024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929066"/>
            <a:ext cx="673576" cy="708024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643446"/>
            <a:ext cx="673576" cy="708024"/>
          </a:xfrm>
          <a:prstGeom prst="rect">
            <a:avLst/>
          </a:prstGeom>
          <a:noFill/>
        </p:spPr>
      </p:pic>
      <p:pic>
        <p:nvPicPr>
          <p:cNvPr id="9" name="Picture 2" descr="MapZone home page [logo]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2850" y="0"/>
            <a:ext cx="1581150" cy="590551"/>
          </a:xfrm>
          <a:prstGeom prst="rect">
            <a:avLst/>
          </a:prstGeom>
          <a:noFill/>
        </p:spPr>
      </p:pic>
      <p:pic>
        <p:nvPicPr>
          <p:cNvPr id="10" name="Picture 4" descr="Ordnance Survey home page [logo]">
            <a:hlinkClick r:id="rId5" tooltip="Ordnance Survey home pag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990725" cy="50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scale?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>
                <a:latin typeface="+mj-lt"/>
              </a:rPr>
              <a:t>What is scale?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Scale is what makes map drawing possible. It takes real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life things and reduces them in size many times so they 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can be shown on a map. 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 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Every map has a scale printed on the front and you 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should always check this figure before you start reading 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it. It will tell you how much smaller the area shown on 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the map is compared to the same area in real life.</a:t>
            </a:r>
            <a:endParaRPr lang="en-GB" dirty="0">
              <a:latin typeface="+mj-lt"/>
            </a:endParaRPr>
          </a:p>
        </p:txBody>
      </p:sp>
      <p:pic>
        <p:nvPicPr>
          <p:cNvPr id="4" name="Picture 2" descr="MapZone home page [logo]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2850" y="0"/>
            <a:ext cx="1581150" cy="590551"/>
          </a:xfrm>
          <a:prstGeom prst="rect">
            <a:avLst/>
          </a:prstGeom>
          <a:noFill/>
        </p:spPr>
      </p:pic>
      <p:pic>
        <p:nvPicPr>
          <p:cNvPr id="5" name="Picture 4" descr="Ordnance Survey home page [logo]">
            <a:hlinkClick r:id="rId4" tooltip="Ordnance Survey home pag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90725" cy="50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1:25,000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sz="2800" dirty="0" smtClean="0">
                <a:latin typeface="+mj-lt"/>
              </a:rPr>
              <a:t>			</a:t>
            </a:r>
            <a:r>
              <a:rPr lang="en-GB" dirty="0" smtClean="0">
                <a:latin typeface="+mj-lt"/>
              </a:rPr>
              <a:t>	The map you have in front of 				you has a scale of 1:25,000.  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					This means that for every unit of 				measurement on the map, e.g. 1 				centimetre, is the same as 					25,000  of those units.  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					So 1 centimetre  on the map is  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					actually the same as 					25,000 centimetres in reality.</a:t>
            </a:r>
          </a:p>
          <a:p>
            <a:pPr>
              <a:buNone/>
            </a:pPr>
            <a:endParaRPr lang="en-GB" dirty="0" smtClean="0">
              <a:latin typeface="+mj-lt"/>
            </a:endParaRPr>
          </a:p>
          <a:p>
            <a:endParaRPr lang="en-GB" dirty="0"/>
          </a:p>
        </p:txBody>
      </p:sp>
      <p:pic>
        <p:nvPicPr>
          <p:cNvPr id="2050" name="Picture 2" descr="westminster(1-2500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35004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MapZone home page [logo]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2850" y="0"/>
            <a:ext cx="1581150" cy="590551"/>
          </a:xfrm>
          <a:prstGeom prst="rect">
            <a:avLst/>
          </a:prstGeom>
          <a:noFill/>
        </p:spPr>
      </p:pic>
      <p:pic>
        <p:nvPicPr>
          <p:cNvPr id="6" name="Picture 4" descr="Ordnance Survey home page [logo]">
            <a:hlinkClick r:id="rId5" tooltip="Ordnance Survey home pag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990725" cy="50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1:25,000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sz="3100" dirty="0" smtClean="0">
                <a:latin typeface="+mj-lt"/>
              </a:rPr>
              <a:t>Using a calculator I would </a:t>
            </a:r>
          </a:p>
          <a:p>
            <a:pPr>
              <a:buNone/>
            </a:pPr>
            <a:r>
              <a:rPr lang="en-GB" sz="3100" dirty="0" smtClean="0">
                <a:latin typeface="+mj-lt"/>
              </a:rPr>
              <a:t>like you to calculate the </a:t>
            </a:r>
          </a:p>
          <a:p>
            <a:pPr>
              <a:buNone/>
            </a:pPr>
            <a:r>
              <a:rPr lang="en-GB" sz="3100" dirty="0" smtClean="0">
                <a:latin typeface="+mj-lt"/>
              </a:rPr>
              <a:t>actual  distances as </a:t>
            </a:r>
          </a:p>
          <a:p>
            <a:pPr>
              <a:buNone/>
            </a:pPr>
            <a:r>
              <a:rPr lang="en-GB" sz="3100" dirty="0" smtClean="0">
                <a:latin typeface="+mj-lt"/>
              </a:rPr>
              <a:t>represented on a 1:25,000 </a:t>
            </a:r>
          </a:p>
          <a:p>
            <a:pPr>
              <a:buNone/>
            </a:pPr>
            <a:r>
              <a:rPr lang="en-GB" sz="3100" dirty="0" smtClean="0">
                <a:latin typeface="+mj-lt"/>
              </a:rPr>
              <a:t>map.</a:t>
            </a:r>
          </a:p>
          <a:p>
            <a:pPr>
              <a:buNone/>
            </a:pPr>
            <a:r>
              <a:rPr lang="en-GB" sz="3100" dirty="0" smtClean="0">
                <a:latin typeface="+mj-lt"/>
              </a:rPr>
              <a:t>Example: 2 cm on the map</a:t>
            </a:r>
          </a:p>
          <a:p>
            <a:pPr>
              <a:buNone/>
            </a:pPr>
            <a:r>
              <a:rPr lang="en-GB" sz="3100" dirty="0" smtClean="0">
                <a:latin typeface="+mj-lt"/>
              </a:rPr>
              <a:t>is (2 x 25,000) 50,000cm </a:t>
            </a:r>
          </a:p>
          <a:p>
            <a:pPr>
              <a:buNone/>
            </a:pPr>
            <a:r>
              <a:rPr lang="en-GB" sz="3100" dirty="0" smtClean="0">
                <a:latin typeface="+mj-lt"/>
              </a:rPr>
              <a:t>in reality.</a:t>
            </a:r>
          </a:p>
          <a:p>
            <a:pPr>
              <a:buNone/>
            </a:pPr>
            <a:endParaRPr lang="en-GB" sz="3100" dirty="0" smtClean="0">
              <a:latin typeface="+mj-lt"/>
            </a:endParaRPr>
          </a:p>
          <a:p>
            <a:pPr>
              <a:buNone/>
            </a:pPr>
            <a:r>
              <a:rPr lang="en-GB" sz="3100" dirty="0" smtClean="0">
                <a:solidFill>
                  <a:srgbClr val="FF0000"/>
                </a:solidFill>
                <a:latin typeface="+mj-lt"/>
              </a:rPr>
              <a:t>Write question and answer </a:t>
            </a:r>
          </a:p>
          <a:p>
            <a:pPr>
              <a:buNone/>
            </a:pPr>
            <a:r>
              <a:rPr lang="en-GB" sz="3100" dirty="0" smtClean="0">
                <a:solidFill>
                  <a:srgbClr val="FF0000"/>
                </a:solidFill>
                <a:latin typeface="+mj-lt"/>
              </a:rPr>
              <a:t>in your book.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426255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GB" sz="2200" dirty="0" smtClean="0">
                <a:latin typeface="+mj-lt"/>
              </a:rPr>
              <a:t>1)	3 cm on the 1:25000 map.</a:t>
            </a:r>
          </a:p>
          <a:p>
            <a:pPr marL="514350" indent="-514350">
              <a:buNone/>
            </a:pPr>
            <a:r>
              <a:rPr lang="en-GB" sz="2200" dirty="0" smtClean="0">
                <a:latin typeface="+mj-lt"/>
              </a:rPr>
              <a:t>2)	5 cm on the 1:25000 map.</a:t>
            </a:r>
          </a:p>
          <a:p>
            <a:pPr marL="514350" indent="-514350">
              <a:buNone/>
            </a:pPr>
            <a:r>
              <a:rPr lang="en-GB" sz="2200" dirty="0" smtClean="0">
                <a:latin typeface="+mj-lt"/>
              </a:rPr>
              <a:t>3)	10 cm on the 1:25000 map.</a:t>
            </a:r>
          </a:p>
          <a:p>
            <a:pPr marL="514350" indent="-514350">
              <a:buNone/>
            </a:pPr>
            <a:r>
              <a:rPr lang="en-GB" sz="2200" dirty="0" smtClean="0">
                <a:latin typeface="+mj-lt"/>
              </a:rPr>
              <a:t>4)	12.5 cm on the 1:25000 map.</a:t>
            </a:r>
          </a:p>
          <a:p>
            <a:pPr marL="514350" indent="-514350">
              <a:buNone/>
            </a:pPr>
            <a:r>
              <a:rPr lang="en-GB" sz="2200" dirty="0" smtClean="0">
                <a:latin typeface="+mj-lt"/>
              </a:rPr>
              <a:t>5)	10 cm on a </a:t>
            </a:r>
            <a:r>
              <a:rPr lang="en-GB" sz="2200" b="1" dirty="0" smtClean="0">
                <a:solidFill>
                  <a:srgbClr val="FF0000"/>
                </a:solidFill>
                <a:latin typeface="+mj-lt"/>
              </a:rPr>
              <a:t>1:12500</a:t>
            </a:r>
            <a:r>
              <a:rPr lang="en-GB" sz="2200" dirty="0" smtClean="0">
                <a:latin typeface="+mj-lt"/>
              </a:rPr>
              <a:t> map.</a:t>
            </a:r>
          </a:p>
          <a:p>
            <a:pPr marL="514350" indent="-514350">
              <a:buNone/>
            </a:pPr>
            <a:r>
              <a:rPr lang="en-GB" sz="2200" u="sng" dirty="0" smtClean="0">
                <a:solidFill>
                  <a:srgbClr val="FF0000"/>
                </a:solidFill>
                <a:latin typeface="+mj-lt"/>
              </a:rPr>
              <a:t>Challenge</a:t>
            </a:r>
            <a:r>
              <a:rPr lang="en-GB" sz="2200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pPr marL="514350" indent="-514350">
              <a:buNone/>
            </a:pPr>
            <a:r>
              <a:rPr lang="en-GB" sz="2200" dirty="0" smtClean="0">
                <a:solidFill>
                  <a:srgbClr val="FF0000"/>
                </a:solidFill>
                <a:latin typeface="+mj-lt"/>
              </a:rPr>
              <a:t>Can you convert your </a:t>
            </a:r>
          </a:p>
          <a:p>
            <a:pPr marL="514350" indent="-514350">
              <a:buNone/>
            </a:pPr>
            <a:r>
              <a:rPr lang="en-GB" sz="2200" dirty="0" smtClean="0">
                <a:solidFill>
                  <a:srgbClr val="FF0000"/>
                </a:solidFill>
                <a:latin typeface="+mj-lt"/>
              </a:rPr>
              <a:t>answer into metres?  Can you </a:t>
            </a:r>
          </a:p>
          <a:p>
            <a:pPr marL="514350" indent="-514350">
              <a:buNone/>
            </a:pPr>
            <a:r>
              <a:rPr lang="en-GB" sz="2200" dirty="0" smtClean="0">
                <a:solidFill>
                  <a:srgbClr val="FF0000"/>
                </a:solidFill>
                <a:latin typeface="+mj-lt"/>
              </a:rPr>
              <a:t>convert  your answer into </a:t>
            </a:r>
          </a:p>
          <a:p>
            <a:pPr marL="514350" indent="-514350">
              <a:buNone/>
            </a:pPr>
            <a:r>
              <a:rPr lang="en-GB" sz="2200" dirty="0" smtClean="0">
                <a:solidFill>
                  <a:srgbClr val="FF0000"/>
                </a:solidFill>
                <a:latin typeface="+mj-lt"/>
              </a:rPr>
              <a:t>kilometres? </a:t>
            </a:r>
          </a:p>
          <a:p>
            <a:pPr marL="514350" indent="-514350">
              <a:buNone/>
            </a:pPr>
            <a:r>
              <a:rPr lang="en-GB" sz="2200" dirty="0" smtClean="0">
                <a:solidFill>
                  <a:srgbClr val="FF0000"/>
                </a:solidFill>
                <a:latin typeface="+mj-lt"/>
              </a:rPr>
              <a:t>2) 175,000cm in reality is how </a:t>
            </a:r>
          </a:p>
          <a:p>
            <a:pPr marL="514350" indent="-514350">
              <a:buNone/>
            </a:pPr>
            <a:r>
              <a:rPr lang="en-GB" sz="2200" dirty="0" smtClean="0">
                <a:solidFill>
                  <a:srgbClr val="FF0000"/>
                </a:solidFill>
                <a:latin typeface="+mj-lt"/>
              </a:rPr>
              <a:t>many cm on the scale?</a:t>
            </a:r>
          </a:p>
          <a:p>
            <a:pPr marL="514350" indent="-514350">
              <a:buNone/>
            </a:pPr>
            <a:r>
              <a:rPr lang="en-GB" sz="2200" dirty="0" smtClean="0">
                <a:solidFill>
                  <a:srgbClr val="FF0000"/>
                </a:solidFill>
                <a:latin typeface="+mj-lt"/>
              </a:rPr>
              <a:t>3) 212,500cm in reality is how </a:t>
            </a:r>
          </a:p>
          <a:p>
            <a:pPr marL="514350" indent="-514350">
              <a:buNone/>
            </a:pPr>
            <a:r>
              <a:rPr lang="en-GB" sz="2200" dirty="0" smtClean="0">
                <a:solidFill>
                  <a:srgbClr val="FF0000"/>
                </a:solidFill>
                <a:latin typeface="+mj-lt"/>
              </a:rPr>
              <a:t>many cm on the scale?</a:t>
            </a:r>
            <a:endParaRPr lang="en-GB" sz="2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2" descr="MapZone home page [logo]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2850" y="0"/>
            <a:ext cx="1581150" cy="590551"/>
          </a:xfrm>
          <a:prstGeom prst="rect">
            <a:avLst/>
          </a:prstGeom>
          <a:noFill/>
        </p:spPr>
      </p:pic>
      <p:pic>
        <p:nvPicPr>
          <p:cNvPr id="7" name="Picture 4" descr="Ordnance Survey home page [logo]">
            <a:hlinkClick r:id="rId4" tooltip="Ordnance Survey home pag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90725" cy="50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Maps of a different scale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2800" dirty="0" smtClean="0">
                <a:latin typeface="+mj-lt"/>
              </a:rPr>
              <a:t>Ordnance Survey produces </a:t>
            </a:r>
          </a:p>
          <a:p>
            <a:pPr>
              <a:buNone/>
            </a:pPr>
            <a:r>
              <a:rPr lang="en-GB" sz="2800" dirty="0" smtClean="0">
                <a:latin typeface="+mj-lt"/>
              </a:rPr>
              <a:t>maps drawn to many </a:t>
            </a:r>
          </a:p>
          <a:p>
            <a:pPr>
              <a:buNone/>
            </a:pPr>
            <a:r>
              <a:rPr lang="en-GB" sz="2800" dirty="0" smtClean="0">
                <a:latin typeface="+mj-lt"/>
              </a:rPr>
              <a:t>different scales, depending </a:t>
            </a:r>
          </a:p>
          <a:p>
            <a:pPr>
              <a:buNone/>
            </a:pPr>
            <a:r>
              <a:rPr lang="en-GB" sz="2800" dirty="0" smtClean="0">
                <a:latin typeface="+mj-lt"/>
              </a:rPr>
              <a:t>on what people want to use </a:t>
            </a:r>
          </a:p>
          <a:p>
            <a:pPr>
              <a:buNone/>
            </a:pPr>
            <a:r>
              <a:rPr lang="en-GB" sz="2800" dirty="0" smtClean="0">
                <a:latin typeface="+mj-lt"/>
              </a:rPr>
              <a:t>them for. </a:t>
            </a:r>
          </a:p>
          <a:p>
            <a:pPr>
              <a:buNone/>
            </a:pPr>
            <a:endParaRPr lang="en-GB" sz="2800" dirty="0" smtClean="0">
              <a:latin typeface="+mj-lt"/>
            </a:endParaRPr>
          </a:p>
          <a:p>
            <a:pPr>
              <a:buNone/>
            </a:pPr>
            <a:r>
              <a:rPr lang="en-GB" sz="2800" dirty="0" smtClean="0">
                <a:latin typeface="+mj-lt"/>
              </a:rPr>
              <a:t>Large scale maps are better </a:t>
            </a:r>
          </a:p>
          <a:p>
            <a:pPr>
              <a:buNone/>
            </a:pPr>
            <a:r>
              <a:rPr lang="en-GB" sz="2800" dirty="0" smtClean="0">
                <a:latin typeface="+mj-lt"/>
              </a:rPr>
              <a:t>for showing individual </a:t>
            </a:r>
          </a:p>
          <a:p>
            <a:pPr>
              <a:buNone/>
            </a:pPr>
            <a:r>
              <a:rPr lang="en-GB" sz="2800" dirty="0" smtClean="0">
                <a:latin typeface="+mj-lt"/>
              </a:rPr>
              <a:t>buildings in detail because </a:t>
            </a:r>
          </a:p>
          <a:p>
            <a:pPr>
              <a:buNone/>
            </a:pPr>
            <a:r>
              <a:rPr lang="en-GB" sz="2800" dirty="0" smtClean="0">
                <a:latin typeface="+mj-lt"/>
              </a:rPr>
              <a:t>they only cover a small area </a:t>
            </a:r>
          </a:p>
          <a:p>
            <a:pPr>
              <a:buNone/>
            </a:pPr>
            <a:r>
              <a:rPr lang="en-GB" sz="2800" dirty="0" smtClean="0">
                <a:latin typeface="+mj-lt"/>
              </a:rPr>
              <a:t>of land.</a:t>
            </a:r>
          </a:p>
          <a:p>
            <a:pPr>
              <a:buNone/>
            </a:pPr>
            <a:endParaRPr lang="en-GB" sz="2800" dirty="0" smtClean="0">
              <a:latin typeface="+mj-lt"/>
            </a:endParaRP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endParaRPr lang="en-GB" dirty="0" smtClean="0">
              <a:latin typeface="+mj-lt"/>
            </a:endParaRPr>
          </a:p>
          <a:p>
            <a:pPr marL="514350" indent="-514350">
              <a:buNone/>
            </a:pP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074" name="Picture 2" descr="understandingscal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143116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apZone home page [logo]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2850" y="0"/>
            <a:ext cx="1581150" cy="590551"/>
          </a:xfrm>
          <a:prstGeom prst="rect">
            <a:avLst/>
          </a:prstGeom>
          <a:noFill/>
        </p:spPr>
      </p:pic>
      <p:pic>
        <p:nvPicPr>
          <p:cNvPr id="7" name="Picture 4" descr="Ordnance Survey home page [logo]">
            <a:hlinkClick r:id="rId5" tooltip="Ordnance Survey home pag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990725" cy="50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Maps of a different scale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800" dirty="0" smtClean="0">
                <a:latin typeface="+mj-lt"/>
              </a:rPr>
              <a:t>Small scale maps are ideal </a:t>
            </a:r>
          </a:p>
          <a:p>
            <a:pPr>
              <a:buNone/>
            </a:pPr>
            <a:r>
              <a:rPr lang="en-GB" sz="2800" dirty="0" smtClean="0">
                <a:latin typeface="+mj-lt"/>
              </a:rPr>
              <a:t>for travelling either by car </a:t>
            </a:r>
          </a:p>
          <a:p>
            <a:pPr>
              <a:buNone/>
            </a:pPr>
            <a:r>
              <a:rPr lang="en-GB" sz="2800" dirty="0" smtClean="0">
                <a:latin typeface="+mj-lt"/>
              </a:rPr>
              <a:t>or walking because they </a:t>
            </a:r>
          </a:p>
          <a:p>
            <a:pPr>
              <a:buNone/>
            </a:pPr>
            <a:r>
              <a:rPr lang="en-GB" sz="2800" dirty="0" smtClean="0">
                <a:latin typeface="+mj-lt"/>
              </a:rPr>
              <a:t>cover large areas of land.</a:t>
            </a:r>
          </a:p>
          <a:p>
            <a:pPr>
              <a:buNone/>
            </a:pPr>
            <a:endParaRPr lang="en-GB" sz="2800" dirty="0" smtClean="0">
              <a:latin typeface="+mj-lt"/>
            </a:endParaRPr>
          </a:p>
          <a:p>
            <a:pPr>
              <a:buNone/>
            </a:pPr>
            <a:r>
              <a:rPr lang="en-GB" sz="2800" dirty="0" smtClean="0">
                <a:latin typeface="+mj-lt"/>
              </a:rPr>
              <a:t>It might help you to </a:t>
            </a:r>
          </a:p>
          <a:p>
            <a:pPr>
              <a:buNone/>
            </a:pPr>
            <a:r>
              <a:rPr lang="en-GB" sz="2800" dirty="0" smtClean="0">
                <a:latin typeface="+mj-lt"/>
              </a:rPr>
              <a:t>remember that the </a:t>
            </a:r>
            <a:r>
              <a:rPr lang="en-GB" sz="2800" b="1" dirty="0" smtClean="0">
                <a:latin typeface="+mj-lt"/>
              </a:rPr>
              <a:t>larger</a:t>
            </a:r>
            <a:r>
              <a:rPr lang="en-GB" sz="2800" dirty="0" smtClean="0">
                <a:latin typeface="+mj-lt"/>
              </a:rPr>
              <a:t> </a:t>
            </a:r>
          </a:p>
          <a:p>
            <a:pPr>
              <a:buNone/>
            </a:pPr>
            <a:r>
              <a:rPr lang="en-GB" sz="2800" dirty="0" smtClean="0">
                <a:latin typeface="+mj-lt"/>
              </a:rPr>
              <a:t>the number in the scale, </a:t>
            </a:r>
          </a:p>
          <a:p>
            <a:pPr>
              <a:buNone/>
            </a:pPr>
            <a:r>
              <a:rPr lang="en-GB" sz="2800" dirty="0" smtClean="0">
                <a:latin typeface="+mj-lt"/>
              </a:rPr>
              <a:t>the </a:t>
            </a:r>
            <a:r>
              <a:rPr lang="en-GB" sz="2800" b="1" dirty="0" smtClean="0">
                <a:latin typeface="+mj-lt"/>
              </a:rPr>
              <a:t>smaller</a:t>
            </a:r>
            <a:r>
              <a:rPr lang="en-GB" sz="2800" dirty="0" smtClean="0">
                <a:latin typeface="+mj-lt"/>
              </a:rPr>
              <a:t> the scale of </a:t>
            </a:r>
          </a:p>
          <a:p>
            <a:pPr>
              <a:buNone/>
            </a:pPr>
            <a:r>
              <a:rPr lang="en-GB" sz="2800" dirty="0" smtClean="0">
                <a:latin typeface="+mj-lt"/>
              </a:rPr>
              <a:t>the map will be.</a:t>
            </a:r>
          </a:p>
          <a:p>
            <a:pPr>
              <a:buNone/>
            </a:pPr>
            <a:endParaRPr lang="en-GB" sz="2800" dirty="0" smtClean="0">
              <a:latin typeface="+mj-lt"/>
            </a:endParaRPr>
          </a:p>
          <a:p>
            <a:pPr>
              <a:buNone/>
            </a:pPr>
            <a:endParaRPr lang="en-GB" sz="2800" dirty="0" smtClean="0">
              <a:latin typeface="+mj-lt"/>
            </a:endParaRP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endParaRPr lang="en-GB" dirty="0" smtClean="0">
              <a:latin typeface="+mj-lt"/>
            </a:endParaRPr>
          </a:p>
          <a:p>
            <a:pPr marL="514350" indent="-514350">
              <a:buNone/>
            </a:pP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098" name="Picture 2" descr="understandingscal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000240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MapZone home page [logo]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2850" y="0"/>
            <a:ext cx="1581150" cy="590551"/>
          </a:xfrm>
          <a:prstGeom prst="rect">
            <a:avLst/>
          </a:prstGeom>
          <a:noFill/>
        </p:spPr>
      </p:pic>
      <p:pic>
        <p:nvPicPr>
          <p:cNvPr id="8" name="Picture 4" descr="Ordnance Survey home page [logo]">
            <a:hlinkClick r:id="rId5" tooltip="Ordnance Survey home pag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990725" cy="50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0"/>
            <a:ext cx="4038600" cy="63549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1:1250</a:t>
            </a:r>
            <a:r>
              <a:rPr lang="en-GB" dirty="0" smtClean="0"/>
              <a:t>	 </a:t>
            </a:r>
            <a:r>
              <a:rPr lang="en-GB" b="1" dirty="0" smtClean="0"/>
              <a:t>OS </a:t>
            </a:r>
            <a:r>
              <a:rPr lang="en-GB" b="1" dirty="0" err="1" smtClean="0"/>
              <a:t>MasterMap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Ideal for architects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>
              <a:latin typeface="+mj-lt"/>
            </a:endParaRPr>
          </a:p>
          <a:p>
            <a:pPr>
              <a:buNone/>
            </a:pPr>
            <a:endParaRPr lang="en-GB" dirty="0" smtClean="0">
              <a:latin typeface="+mj-lt"/>
            </a:endParaRPr>
          </a:p>
          <a:p>
            <a:pPr>
              <a:buNone/>
            </a:pPr>
            <a:endParaRPr lang="en-GB" dirty="0" smtClean="0">
              <a:latin typeface="+mj-lt"/>
            </a:endParaRPr>
          </a:p>
          <a:p>
            <a:pPr>
              <a:buNone/>
            </a:pPr>
            <a:r>
              <a:rPr lang="en-GB" b="1" dirty="0" smtClean="0"/>
              <a:t>1:25 000 OS Explorer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Ideal for outdoor </a:t>
            </a:r>
          </a:p>
          <a:p>
            <a:pPr>
              <a:buNone/>
            </a:pPr>
            <a:r>
              <a:rPr lang="en-GB" dirty="0" smtClean="0"/>
              <a:t>activities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endParaRPr lang="en-GB" sz="2800" dirty="0" smtClean="0">
              <a:latin typeface="+mj-lt"/>
            </a:endParaRP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038600" cy="63549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1:50 000 </a:t>
            </a:r>
            <a:r>
              <a:rPr lang="en-GB" b="1" dirty="0" err="1" smtClean="0"/>
              <a:t>Landranger</a:t>
            </a:r>
            <a:r>
              <a:rPr lang="en-GB" b="1" baseline="30000" dirty="0" smtClean="0"/>
              <a:t>®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Ideal for planning a day </a:t>
            </a:r>
          </a:p>
          <a:p>
            <a:pPr>
              <a:buNone/>
            </a:pPr>
            <a:r>
              <a:rPr lang="en-GB" dirty="0" smtClean="0"/>
              <a:t>out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1:250 000</a:t>
            </a:r>
            <a:r>
              <a:rPr lang="en-GB" dirty="0" smtClean="0"/>
              <a:t> </a:t>
            </a:r>
            <a:r>
              <a:rPr lang="en-GB" b="1" dirty="0" smtClean="0"/>
              <a:t>OS Road Map</a:t>
            </a:r>
          </a:p>
          <a:p>
            <a:pPr>
              <a:buNone/>
            </a:pPr>
            <a:r>
              <a:rPr lang="en-GB" dirty="0" smtClean="0"/>
              <a:t>Ideal for motorists, and </a:t>
            </a:r>
          </a:p>
          <a:p>
            <a:pPr>
              <a:buNone/>
            </a:pPr>
            <a:r>
              <a:rPr lang="en-GB" dirty="0" smtClean="0"/>
              <a:t>long journeys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marL="514350" indent="-514350">
              <a:buNone/>
            </a:pPr>
            <a:endParaRPr lang="en-GB" dirty="0" smtClean="0">
              <a:latin typeface="+mj-lt"/>
            </a:endParaRPr>
          </a:p>
          <a:p>
            <a:pPr marL="514350" indent="-514350">
              <a:buNone/>
            </a:pP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 descr="understandings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understandingscale(summary)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256"/>
            <a:ext cx="194514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understandingscale(summary)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357898"/>
            <a:ext cx="1928826" cy="191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understandingscale(summary)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714883"/>
            <a:ext cx="1928826" cy="191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</TotalTime>
  <Words>246</Words>
  <Application>Microsoft Macintosh PowerPoint</Application>
  <PresentationFormat>On-screen Show (4:3)</PresentationFormat>
  <Paragraphs>98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Lesson Objective and I Can</vt:lpstr>
      <vt:lpstr>What is scale?</vt:lpstr>
      <vt:lpstr>1:25,000</vt:lpstr>
      <vt:lpstr>1:25,000</vt:lpstr>
      <vt:lpstr>Maps of a different scale</vt:lpstr>
      <vt:lpstr>Maps of a different scale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Phillip</dc:creator>
  <cp:lastModifiedBy>Carol Carter</cp:lastModifiedBy>
  <cp:revision>13</cp:revision>
  <dcterms:created xsi:type="dcterms:W3CDTF">2010-01-30T18:00:44Z</dcterms:created>
  <dcterms:modified xsi:type="dcterms:W3CDTF">2016-07-04T13:59:08Z</dcterms:modified>
</cp:coreProperties>
</file>