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0" r:id="rId2"/>
    <p:sldId id="305" r:id="rId3"/>
    <p:sldId id="330" r:id="rId4"/>
    <p:sldId id="310" r:id="rId5"/>
    <p:sldId id="311" r:id="rId6"/>
    <p:sldId id="312" r:id="rId7"/>
    <p:sldId id="313" r:id="rId8"/>
    <p:sldId id="314" r:id="rId9"/>
    <p:sldId id="331" r:id="rId10"/>
  </p:sldIdLst>
  <p:sldSz cx="12192000" cy="6858000"/>
  <p:notesSz cx="6881813" cy="10002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7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1" userDrawn="1">
          <p15:clr>
            <a:srgbClr val="A4A3A4"/>
          </p15:clr>
        </p15:guide>
        <p15:guide id="2" pos="216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30A0"/>
    <a:srgbClr val="FF0066"/>
    <a:srgbClr val="FF6600"/>
    <a:srgbClr val="FF7D7D"/>
    <a:srgbClr val="FFABCD"/>
    <a:srgbClr val="0000FF"/>
    <a:srgbClr val="C7A1E3"/>
    <a:srgbClr val="EFC1FF"/>
    <a:srgbClr val="9900CC"/>
    <a:srgbClr val="E18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80" autoAdjust="0"/>
  </p:normalViewPr>
  <p:slideViewPr>
    <p:cSldViewPr snapToGrid="0">
      <p:cViewPr varScale="1">
        <p:scale>
          <a:sx n="107" d="100"/>
          <a:sy n="107" d="100"/>
        </p:scale>
        <p:origin x="750" y="114"/>
      </p:cViewPr>
      <p:guideLst>
        <p:guide orient="horz" pos="2478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862" y="96"/>
      </p:cViewPr>
      <p:guideLst>
        <p:guide orient="horz" pos="3151"/>
        <p:guide pos="216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3145069D-0DA1-4F58-8F43-90C43489E8AD}" type="datetimeFigureOut">
              <a:rPr lang="en-GB" smtClean="0"/>
              <a:t>03/11/2022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50888"/>
            <a:ext cx="6665913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78" tIns="48239" rIns="96478" bIns="4823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751348"/>
            <a:ext cx="5505450" cy="4501277"/>
          </a:xfrm>
          <a:prstGeom prst="rect">
            <a:avLst/>
          </a:prstGeom>
        </p:spPr>
        <p:txBody>
          <a:bodyPr vert="horz" lIns="96478" tIns="48239" rIns="96478" bIns="4823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C909BC24-41CC-4FC4-BA18-F894B7ED82D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2228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1608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70886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88845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29450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7393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51642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53534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656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03/11/2022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5611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03/11/2022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8254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03/11/2022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8080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03/11/2022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3201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03/11/2022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941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03/11/2022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3632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03/11/2022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5399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03/11/2022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3778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03/11/2022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8655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03/11/2022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0257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03/11/2022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6398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AEE5F-8F5A-4802-B70F-D306782E7DF3}" type="datetimeFigureOut">
              <a:rPr lang="en-GB" smtClean="0"/>
              <a:t>03/11/2022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8686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 txBox="1">
            <a:spLocks/>
          </p:cNvSpPr>
          <p:nvPr/>
        </p:nvSpPr>
        <p:spPr bwMode="auto">
          <a:xfrm>
            <a:off x="3181350" y="2056211"/>
            <a:ext cx="5829300" cy="826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 bIns="0" anchor="b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639763" indent="-246063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indent="-246063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187450" indent="-20955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1462088" indent="-20955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19192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3764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28336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290888" indent="-2095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  <a:defRPr/>
            </a:pPr>
            <a:r>
              <a:rPr lang="en-US" altLang="en-US" sz="3300" b="1">
                <a:solidFill>
                  <a:srgbClr val="1F497D"/>
                </a:solidFill>
                <a:latin typeface="Cambria" pitchFamily="18" charset="0"/>
                <a:cs typeface="Arial" charset="0"/>
              </a:rPr>
              <a:t>Primary </a:t>
            </a:r>
            <a:r>
              <a:rPr lang="en-US" altLang="en-US" sz="3300" b="1" dirty="0">
                <a:solidFill>
                  <a:srgbClr val="1F497D"/>
                </a:solidFill>
                <a:latin typeface="Cambria" pitchFamily="18" charset="0"/>
                <a:cs typeface="Arial" charset="0"/>
              </a:rPr>
              <a:t>English Resource</a:t>
            </a:r>
            <a:endParaRPr lang="en-GB" altLang="en-US" sz="3300" b="1" dirty="0">
              <a:solidFill>
                <a:srgbClr val="1F497D"/>
              </a:solidFill>
              <a:latin typeface="Cambria" pitchFamily="18" charset="0"/>
              <a:cs typeface="Arial" charset="0"/>
            </a:endParaRPr>
          </a:p>
        </p:txBody>
      </p:sp>
      <p:sp>
        <p:nvSpPr>
          <p:cNvPr id="15363" name="Subtitle 2"/>
          <p:cNvSpPr txBox="1">
            <a:spLocks/>
          </p:cNvSpPr>
          <p:nvPr/>
        </p:nvSpPr>
        <p:spPr bwMode="auto">
          <a:xfrm>
            <a:off x="2909889" y="3043237"/>
            <a:ext cx="6372225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ctr">
              <a:buNone/>
              <a:defRPr/>
            </a:pPr>
            <a:endParaRPr lang="en-GB" altLang="en-US" sz="2400" b="1" dirty="0">
              <a:solidFill>
                <a:srgbClr val="1F497D"/>
              </a:solidFill>
              <a:latin typeface="Calibri" pitchFamily="34" charset="0"/>
              <a:cs typeface="Arial" charset="0"/>
            </a:endParaRPr>
          </a:p>
        </p:txBody>
      </p:sp>
      <p:pic>
        <p:nvPicPr>
          <p:cNvPr id="14340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031" y="976315"/>
            <a:ext cx="810815" cy="702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0638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DC2E811C-1CF5-4D10-B028-DB478FEA7A68}"/>
              </a:ext>
            </a:extLst>
          </p:cNvPr>
          <p:cNvSpPr txBox="1">
            <a:spLocks/>
          </p:cNvSpPr>
          <p:nvPr/>
        </p:nvSpPr>
        <p:spPr>
          <a:xfrm>
            <a:off x="414549" y="0"/>
            <a:ext cx="11362902" cy="168138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latin typeface="+mn-lt"/>
              </a:rPr>
              <a:t>Punctuating Direct Speech</a:t>
            </a:r>
            <a:br>
              <a:rPr lang="en-GB" sz="3600" dirty="0">
                <a:latin typeface="+mn-lt"/>
              </a:rPr>
            </a:br>
            <a:r>
              <a:rPr lang="en-GB" sz="3600" i="1" dirty="0">
                <a:latin typeface="+mn-lt"/>
              </a:rPr>
              <a:t>Roman Myths</a:t>
            </a:r>
            <a:endParaRPr lang="en-GB" sz="4800" i="1" dirty="0">
              <a:latin typeface="+mn-lt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934" y="2554162"/>
            <a:ext cx="2677734" cy="3156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5283" y="1960858"/>
            <a:ext cx="2524228" cy="3673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Speech Bubble: Rectangle with Corners Rounded 15">
            <a:extLst>
              <a:ext uri="{FF2B5EF4-FFF2-40B4-BE49-F238E27FC236}">
                <a16:creationId xmlns:a16="http://schemas.microsoft.com/office/drawing/2014/main" id="{D04B3097-D562-4E9E-ADD5-D0F4211E6D19}"/>
              </a:ext>
            </a:extLst>
          </p:cNvPr>
          <p:cNvSpPr/>
          <p:nvPr/>
        </p:nvSpPr>
        <p:spPr>
          <a:xfrm>
            <a:off x="6485284" y="4071863"/>
            <a:ext cx="2297198" cy="977043"/>
          </a:xfrm>
          <a:prstGeom prst="wedgeRoundRectCallout">
            <a:avLst>
              <a:gd name="adj1" fmla="val 57727"/>
              <a:gd name="adj2" fmla="val -9552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rgbClr val="00B050"/>
                </a:solidFill>
                <a:latin typeface="+mj-lt"/>
              </a:rPr>
              <a:t>No! He is a Trojan and I despise all Trojans.</a:t>
            </a: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E5CCF34D-2CD3-4C82-836B-B66373DECD70}"/>
              </a:ext>
            </a:extLst>
          </p:cNvPr>
          <p:cNvSpPr/>
          <p:nvPr/>
        </p:nvSpPr>
        <p:spPr>
          <a:xfrm>
            <a:off x="3834324" y="2999620"/>
            <a:ext cx="2104910" cy="1132620"/>
          </a:xfrm>
          <a:prstGeom prst="wedgeRoundRectCallout">
            <a:avLst>
              <a:gd name="adj1" fmla="val -71196"/>
              <a:gd name="adj2" fmla="val -40508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rgbClr val="00B050"/>
                </a:solidFill>
                <a:latin typeface="+mj-lt"/>
              </a:rPr>
              <a:t>Leave my son alone.</a:t>
            </a:r>
          </a:p>
        </p:txBody>
      </p:sp>
    </p:spTree>
    <p:extLst>
      <p:ext uri="{BB962C8B-B14F-4D97-AF65-F5344CB8AC3E}">
        <p14:creationId xmlns:p14="http://schemas.microsoft.com/office/powerpoint/2010/main" val="421075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09222" y="469933"/>
            <a:ext cx="105735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Punctuating Speech</a:t>
            </a:r>
            <a:r>
              <a:rPr lang="en-GB" sz="3200" b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2113774" y="1149474"/>
            <a:ext cx="79644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Speech bubbles can show us what a character is saying.</a:t>
            </a:r>
          </a:p>
        </p:txBody>
      </p:sp>
      <p:sp>
        <p:nvSpPr>
          <p:cNvPr id="10" name="Rectangle 9"/>
          <p:cNvSpPr/>
          <p:nvPr/>
        </p:nvSpPr>
        <p:spPr>
          <a:xfrm>
            <a:off x="1234094" y="3925372"/>
            <a:ext cx="106354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Bubbles take up too much room so we use </a:t>
            </a:r>
            <a:r>
              <a:rPr lang="en-GB" sz="2400" b="1" dirty="0"/>
              <a:t>speech marks</a:t>
            </a:r>
            <a:r>
              <a:rPr lang="en-GB" sz="2400" dirty="0"/>
              <a:t>.</a:t>
            </a:r>
          </a:p>
          <a:p>
            <a:pPr algn="ctr"/>
            <a:r>
              <a:rPr lang="en-GB" sz="2400" b="1" dirty="0"/>
              <a:t>Speech marks </a:t>
            </a:r>
            <a:r>
              <a:rPr lang="en-GB" sz="2400" dirty="0"/>
              <a:t>work in pairs to hug the </a:t>
            </a:r>
            <a:r>
              <a:rPr lang="en-GB" sz="2400" dirty="0">
                <a:solidFill>
                  <a:srgbClr val="00B050"/>
                </a:solidFill>
              </a:rPr>
              <a:t>direct speech</a:t>
            </a:r>
            <a:r>
              <a:rPr lang="en-GB" sz="2400" dirty="0"/>
              <a:t>. </a:t>
            </a:r>
          </a:p>
        </p:txBody>
      </p:sp>
      <p:cxnSp>
        <p:nvCxnSpPr>
          <p:cNvPr id="14" name="Straight Arrow Connector 13"/>
          <p:cNvCxnSpPr>
            <a:cxnSpLocks/>
          </p:cNvCxnSpPr>
          <p:nvPr/>
        </p:nvCxnSpPr>
        <p:spPr>
          <a:xfrm flipH="1">
            <a:off x="7662082" y="2901521"/>
            <a:ext cx="294169" cy="31342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peech Bubble: Rectangle with Corners Rounded 16"/>
          <p:cNvSpPr/>
          <p:nvPr/>
        </p:nvSpPr>
        <p:spPr>
          <a:xfrm>
            <a:off x="2650373" y="1818291"/>
            <a:ext cx="2104910" cy="990916"/>
          </a:xfrm>
          <a:prstGeom prst="wedgeRoundRectCallout">
            <a:avLst>
              <a:gd name="adj1" fmla="val -71196"/>
              <a:gd name="adj2" fmla="val -40508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rgbClr val="00B050"/>
                </a:solidFill>
                <a:latin typeface="+mj-lt"/>
              </a:rPr>
              <a:t>Leave my son alone.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755283" y="2329569"/>
            <a:ext cx="58135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The words </a:t>
            </a:r>
            <a:r>
              <a:rPr lang="en-GB" sz="2400" i="1" dirty="0"/>
              <a:t>said</a:t>
            </a:r>
            <a:r>
              <a:rPr lang="en-GB" sz="2400" dirty="0"/>
              <a:t> are called </a:t>
            </a:r>
            <a:r>
              <a:rPr lang="en-GB" sz="2400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</a:rPr>
              <a:t>direct speech</a:t>
            </a:r>
            <a:r>
              <a:rPr lang="en-GB" sz="2400" dirty="0"/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4839153" y="3163203"/>
            <a:ext cx="69163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i="1" dirty="0">
                <a:latin typeface="+mj-lt"/>
              </a:rPr>
              <a:t>“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Leave my son alone,</a:t>
            </a:r>
            <a:r>
              <a:rPr lang="en-GB" sz="2400" b="1" i="1" dirty="0">
                <a:uFill>
                  <a:solidFill>
                    <a:srgbClr val="00B050"/>
                  </a:solidFill>
                </a:uFill>
                <a:latin typeface="+mj-lt"/>
              </a:rPr>
              <a:t>”</a:t>
            </a:r>
            <a:endParaRPr lang="en-GB" sz="2400" i="1" dirty="0">
              <a:latin typeface="+mj-lt"/>
            </a:endParaRPr>
          </a:p>
        </p:txBody>
      </p:sp>
      <p:cxnSp>
        <p:nvCxnSpPr>
          <p:cNvPr id="23" name="Straight Arrow Connector 22"/>
          <p:cNvCxnSpPr>
            <a:cxnSpLocks/>
          </p:cNvCxnSpPr>
          <p:nvPr/>
        </p:nvCxnSpPr>
        <p:spPr>
          <a:xfrm>
            <a:off x="4708575" y="2971867"/>
            <a:ext cx="238646" cy="2756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: Rounded Corners 23"/>
          <p:cNvSpPr/>
          <p:nvPr/>
        </p:nvSpPr>
        <p:spPr>
          <a:xfrm>
            <a:off x="10000205" y="5506381"/>
            <a:ext cx="1869292" cy="919401"/>
          </a:xfrm>
          <a:prstGeom prst="roundRect">
            <a:avLst/>
          </a:prstGeom>
          <a:solidFill>
            <a:srgbClr val="C5E0B4"/>
          </a:solidFill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1600" b="1" dirty="0">
                <a:ea typeface="Times New Roman" panose="02020603050405020304" pitchFamily="18" charset="0"/>
                <a:cs typeface="Arial" panose="020B0604020202020204" pitchFamily="34" charset="0"/>
              </a:rPr>
              <a:t>Speech marks </a:t>
            </a:r>
            <a:r>
              <a:rPr lang="en-GB" sz="1600" dirty="0">
                <a:solidFill>
                  <a:prstClr val="black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are also called </a:t>
            </a:r>
            <a:r>
              <a:rPr lang="en-GB" sz="1600" i="1" dirty="0">
                <a:solidFill>
                  <a:prstClr val="black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inverted commas</a:t>
            </a:r>
            <a:r>
              <a:rPr lang="en-GB" sz="1600" dirty="0">
                <a:solidFill>
                  <a:prstClr val="black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GB" sz="1600" dirty="0"/>
          </a:p>
        </p:txBody>
      </p:sp>
      <p:sp>
        <p:nvSpPr>
          <p:cNvPr id="15" name="Rectangle 14"/>
          <p:cNvSpPr/>
          <p:nvPr/>
        </p:nvSpPr>
        <p:spPr>
          <a:xfrm>
            <a:off x="7564240" y="3163280"/>
            <a:ext cx="15546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i="1" dirty="0">
                <a:solidFill>
                  <a:srgbClr val="7030A0"/>
                </a:solidFill>
                <a:latin typeface="Calibri Light"/>
              </a:rPr>
              <a:t>said Venus</a:t>
            </a:r>
            <a:r>
              <a:rPr lang="en-GB" sz="2400" i="1" dirty="0">
                <a:solidFill>
                  <a:prstClr val="black"/>
                </a:solidFill>
                <a:latin typeface="Calibri Light"/>
              </a:rPr>
              <a:t>.</a:t>
            </a:r>
            <a:endParaRPr lang="en-GB" dirty="0"/>
          </a:p>
        </p:txBody>
      </p:sp>
      <p:sp>
        <p:nvSpPr>
          <p:cNvPr id="25" name="Rectangle 24"/>
          <p:cNvSpPr/>
          <p:nvPr/>
        </p:nvSpPr>
        <p:spPr>
          <a:xfrm>
            <a:off x="1234094" y="5231702"/>
            <a:ext cx="106354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We report who is speaking using a </a:t>
            </a:r>
            <a:r>
              <a:rPr lang="en-GB" sz="2400" dirty="0">
                <a:solidFill>
                  <a:srgbClr val="7030A0"/>
                </a:solidFill>
              </a:rPr>
              <a:t>reporting clause</a:t>
            </a:r>
            <a:r>
              <a:rPr lang="en-GB" sz="2400" dirty="0"/>
              <a:t>.</a:t>
            </a:r>
          </a:p>
        </p:txBody>
      </p: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791" y="1360350"/>
            <a:ext cx="1529570" cy="1802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8785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0" grpId="1" uiExpand="1" build="allAtOnce"/>
      <p:bldP spid="17" grpId="0" animBg="1"/>
      <p:bldP spid="22" grpId="0"/>
      <p:bldP spid="2" grpId="0"/>
      <p:bldP spid="24" grpId="0" animBg="1"/>
      <p:bldP spid="15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B2D9BCBA-EE5D-4FEB-A463-23A748745B62}"/>
              </a:ext>
            </a:extLst>
          </p:cNvPr>
          <p:cNvSpPr txBox="1"/>
          <p:nvPr/>
        </p:nvSpPr>
        <p:spPr>
          <a:xfrm>
            <a:off x="809222" y="469933"/>
            <a:ext cx="105735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Punctuating Speech</a:t>
            </a:r>
            <a:r>
              <a:rPr lang="en-GB" sz="3200" b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4674" y="4703285"/>
            <a:ext cx="1063540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Write this conversation as punctuated speech.</a:t>
            </a:r>
          </a:p>
          <a:p>
            <a:pPr algn="ctr"/>
            <a:r>
              <a:rPr lang="en-GB" sz="2400" dirty="0"/>
              <a:t>Remember to hug the </a:t>
            </a:r>
            <a:r>
              <a:rPr lang="en-GB" sz="2400" dirty="0">
                <a:solidFill>
                  <a:srgbClr val="00B050"/>
                </a:solidFill>
              </a:rPr>
              <a:t>direct speech </a:t>
            </a:r>
            <a:r>
              <a:rPr lang="en-GB" sz="2400" dirty="0"/>
              <a:t>with </a:t>
            </a:r>
            <a:r>
              <a:rPr lang="en-GB" sz="2400" b="1" dirty="0"/>
              <a:t>speech marks</a:t>
            </a:r>
          </a:p>
          <a:p>
            <a:pPr algn="ctr"/>
            <a:r>
              <a:rPr lang="en-GB" sz="2400" dirty="0"/>
              <a:t>and add </a:t>
            </a:r>
            <a:r>
              <a:rPr lang="en-GB" sz="2400" dirty="0">
                <a:solidFill>
                  <a:srgbClr val="7030A0"/>
                </a:solidFill>
              </a:rPr>
              <a:t>reporting clauses</a:t>
            </a:r>
            <a:r>
              <a:rPr lang="en-GB" sz="2400" dirty="0"/>
              <a:t>.</a:t>
            </a:r>
          </a:p>
        </p:txBody>
      </p:sp>
      <p:sp>
        <p:nvSpPr>
          <p:cNvPr id="27" name="Speech Bubble: Rectangle with Corners Rounded 26"/>
          <p:cNvSpPr/>
          <p:nvPr/>
        </p:nvSpPr>
        <p:spPr>
          <a:xfrm>
            <a:off x="2079239" y="3293727"/>
            <a:ext cx="2136163" cy="1257252"/>
          </a:xfrm>
          <a:prstGeom prst="wedgeRoundRectCallout">
            <a:avLst>
              <a:gd name="adj1" fmla="val 66194"/>
              <a:gd name="adj2" fmla="val -56869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rgbClr val="00B050"/>
                </a:solidFill>
                <a:latin typeface="+mj-lt"/>
              </a:rPr>
              <a:t>No! He is a Trojan and I despise all Trojans.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76707" y="777201"/>
            <a:ext cx="9823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i="1" dirty="0">
                <a:solidFill>
                  <a:srgbClr val="7030A0"/>
                </a:solidFill>
                <a:latin typeface="Calibri Light"/>
              </a:rPr>
              <a:t> </a:t>
            </a:r>
            <a:r>
              <a:rPr lang="en-GB" sz="2400" b="1" dirty="0">
                <a:solidFill>
                  <a:srgbClr val="7030A0"/>
                </a:solidFill>
                <a:latin typeface="Calibri Light"/>
              </a:rPr>
              <a:t>Venus</a:t>
            </a:r>
            <a:endParaRPr lang="en-GB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614" y="1824134"/>
            <a:ext cx="1477641" cy="2150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Rectangle 29"/>
          <p:cNvSpPr/>
          <p:nvPr/>
        </p:nvSpPr>
        <p:spPr>
          <a:xfrm>
            <a:off x="4466120" y="1291851"/>
            <a:ext cx="8162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i="1" dirty="0">
                <a:solidFill>
                  <a:srgbClr val="7030A0"/>
                </a:solidFill>
                <a:latin typeface="Calibri Light"/>
              </a:rPr>
              <a:t> </a:t>
            </a:r>
            <a:r>
              <a:rPr lang="en-GB" sz="2400" b="1" dirty="0">
                <a:solidFill>
                  <a:srgbClr val="7030A0"/>
                </a:solidFill>
                <a:latin typeface="Calibri Light"/>
              </a:rPr>
              <a:t>Juno</a:t>
            </a:r>
            <a:endParaRPr lang="en-GB" b="1" dirty="0"/>
          </a:p>
        </p:txBody>
      </p:sp>
      <p:sp>
        <p:nvSpPr>
          <p:cNvPr id="31" name="Rectangle 30"/>
          <p:cNvSpPr/>
          <p:nvPr/>
        </p:nvSpPr>
        <p:spPr>
          <a:xfrm>
            <a:off x="5885793" y="2251906"/>
            <a:ext cx="61065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“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Leave my son alone,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” </a:t>
            </a:r>
            <a:r>
              <a:rPr lang="en-GB" sz="2400" i="1" dirty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said Venus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.</a:t>
            </a:r>
          </a:p>
          <a:p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“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No! He is a Trojan and I despise all Trojans,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” </a:t>
            </a:r>
            <a:r>
              <a:rPr lang="en-GB" sz="2400" i="1" dirty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replied Juno</a:t>
            </a:r>
            <a:r>
              <a:rPr lang="en-GB" sz="2000" i="1" dirty="0">
                <a:uFill>
                  <a:solidFill>
                    <a:srgbClr val="00B050"/>
                  </a:solidFill>
                </a:uFill>
                <a:latin typeface="+mj-lt"/>
              </a:rPr>
              <a:t>.</a:t>
            </a:r>
            <a:endParaRPr lang="en-GB" sz="2000" i="1" dirty="0">
              <a:latin typeface="+mj-lt"/>
            </a:endParaRPr>
          </a:p>
        </p:txBody>
      </p:sp>
      <p:sp>
        <p:nvSpPr>
          <p:cNvPr id="32" name="Rounded Rectangular Callout 2"/>
          <p:cNvSpPr/>
          <p:nvPr/>
        </p:nvSpPr>
        <p:spPr>
          <a:xfrm>
            <a:off x="10456270" y="3886288"/>
            <a:ext cx="1386685" cy="466278"/>
          </a:xfrm>
          <a:prstGeom prst="roundRect">
            <a:avLst/>
          </a:prstGeom>
          <a:solidFill>
            <a:srgbClr val="C5E0B4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00FF"/>
                </a:solidFill>
              </a:rPr>
              <a:t>EXAMPLE</a:t>
            </a:r>
          </a:p>
        </p:txBody>
      </p:sp>
      <p:sp>
        <p:nvSpPr>
          <p:cNvPr id="17" name="Speech Bubble: Rectangle with Corners Rounded 16"/>
          <p:cNvSpPr/>
          <p:nvPr/>
        </p:nvSpPr>
        <p:spPr>
          <a:xfrm>
            <a:off x="2079239" y="2028497"/>
            <a:ext cx="2354097" cy="937539"/>
          </a:xfrm>
          <a:prstGeom prst="wedgeRoundRectCallout">
            <a:avLst>
              <a:gd name="adj1" fmla="val -43310"/>
              <a:gd name="adj2" fmla="val -103390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rgbClr val="00B050"/>
                </a:solidFill>
                <a:latin typeface="+mj-lt"/>
              </a:rPr>
              <a:t>Leave my son alone.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22" y="1253288"/>
            <a:ext cx="1529570" cy="18028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6845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  <p:bldP spid="27" grpId="0" animBg="1"/>
      <p:bldP spid="31" grpId="0" build="p"/>
      <p:bldP spid="32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59540" y="364953"/>
            <a:ext cx="10573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/>
              <a:t>Punctuating Speech </a:t>
            </a:r>
            <a:r>
              <a:rPr lang="en-GB" sz="3600" dirty="0"/>
              <a:t>– </a:t>
            </a:r>
            <a:r>
              <a:rPr lang="en-GB" sz="3600" u="sng" dirty="0"/>
              <a:t>capital letters</a:t>
            </a:r>
            <a:r>
              <a:rPr lang="en-GB" sz="3600" dirty="0"/>
              <a:t> open </a:t>
            </a:r>
            <a:r>
              <a:rPr lang="en-GB" sz="3600" dirty="0">
                <a:solidFill>
                  <a:srgbClr val="00B050"/>
                </a:solidFill>
              </a:rPr>
              <a:t>direct speech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12646" y="1436115"/>
            <a:ext cx="106354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rgbClr val="00B050"/>
                </a:solidFill>
              </a:rPr>
              <a:t>Direct speech </a:t>
            </a:r>
            <a:r>
              <a:rPr lang="en-GB" sz="2400" dirty="0"/>
              <a:t>begins with a </a:t>
            </a:r>
            <a:r>
              <a:rPr lang="en-GB" sz="2400" u="sng" dirty="0"/>
              <a:t>capital letter</a:t>
            </a:r>
            <a:r>
              <a:rPr lang="en-GB" sz="2400" dirty="0"/>
              <a:t>, even if it is in the middle of a sentence.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207858" y="2445722"/>
            <a:ext cx="72216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7030A0"/>
                </a:solidFill>
                <a:latin typeface="+mj-lt"/>
              </a:rPr>
              <a:t>Venus asked, </a:t>
            </a:r>
            <a:r>
              <a:rPr lang="en-GB" sz="2400" i="1" dirty="0">
                <a:latin typeface="+mj-lt"/>
              </a:rPr>
              <a:t>“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Why do you despise the Trojans so much?</a:t>
            </a:r>
            <a:r>
              <a:rPr lang="en-GB" sz="2400" b="1" i="1" dirty="0">
                <a:uFill>
                  <a:solidFill>
                    <a:srgbClr val="00B050"/>
                  </a:solidFill>
                </a:uFill>
                <a:latin typeface="+mj-lt"/>
              </a:rPr>
              <a:t>”</a:t>
            </a:r>
            <a:endParaRPr lang="en-GB" sz="2400" i="1" dirty="0">
              <a:latin typeface="+mj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207857" y="3028031"/>
            <a:ext cx="78085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7030A0"/>
                </a:solidFill>
                <a:latin typeface="+mj-lt"/>
              </a:rPr>
              <a:t>Juno explained, </a:t>
            </a:r>
            <a:r>
              <a:rPr lang="en-GB" sz="2400" i="1" dirty="0">
                <a:latin typeface="+mj-lt"/>
              </a:rPr>
              <a:t>“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They are the enemies of my beloved Greeks.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”</a:t>
            </a:r>
            <a:endParaRPr lang="en-GB" sz="2400" i="1" dirty="0">
              <a:latin typeface="+mj-lt"/>
            </a:endParaRPr>
          </a:p>
        </p:txBody>
      </p:sp>
      <p:cxnSp>
        <p:nvCxnSpPr>
          <p:cNvPr id="6" name="Straight Connector 5"/>
          <p:cNvCxnSpPr>
            <a:cxnSpLocks/>
          </p:cNvCxnSpPr>
          <p:nvPr/>
        </p:nvCxnSpPr>
        <p:spPr>
          <a:xfrm flipV="1">
            <a:off x="4071944" y="2816556"/>
            <a:ext cx="156754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cxnSpLocks/>
          </p:cNvCxnSpPr>
          <p:nvPr/>
        </p:nvCxnSpPr>
        <p:spPr>
          <a:xfrm>
            <a:off x="4331934" y="3429000"/>
            <a:ext cx="21056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759540" y="4005044"/>
            <a:ext cx="106354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It is the beginning of the speaker’s sentence so a </a:t>
            </a:r>
            <a:r>
              <a:rPr lang="en-GB" sz="2400" u="sng" dirty="0"/>
              <a:t>capital letter</a:t>
            </a:r>
            <a:r>
              <a:rPr lang="en-GB" sz="2400" dirty="0"/>
              <a:t> is used.</a:t>
            </a:r>
          </a:p>
        </p:txBody>
      </p:sp>
    </p:spTree>
    <p:extLst>
      <p:ext uri="{BB962C8B-B14F-4D97-AF65-F5344CB8AC3E}">
        <p14:creationId xmlns:p14="http://schemas.microsoft.com/office/powerpoint/2010/main" val="2501403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8" grpId="0"/>
      <p:bldP spid="20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90465" y="634059"/>
            <a:ext cx="10573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Punctuating Speech – </a:t>
            </a:r>
            <a:r>
              <a:rPr lang="en-GB" sz="3600" dirty="0"/>
              <a:t>commas separate clauses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12646" y="1436115"/>
            <a:ext cx="106354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rgbClr val="00B050"/>
                </a:solidFill>
              </a:rPr>
              <a:t>Direct speech </a:t>
            </a:r>
            <a:r>
              <a:rPr lang="en-GB" sz="2400" dirty="0"/>
              <a:t>and </a:t>
            </a:r>
            <a:r>
              <a:rPr lang="en-GB" sz="2400" dirty="0">
                <a:solidFill>
                  <a:srgbClr val="7030A0"/>
                </a:solidFill>
              </a:rPr>
              <a:t>reporting clauses </a:t>
            </a:r>
            <a:r>
              <a:rPr lang="en-GB" sz="2400" dirty="0"/>
              <a:t>are usually separated by a comma.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207858" y="2433234"/>
            <a:ext cx="76458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i="1" dirty="0">
                <a:latin typeface="+mj-lt"/>
              </a:rPr>
              <a:t>“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I will protect my son</a:t>
            </a:r>
            <a:r>
              <a:rPr lang="en-GB" sz="2400" b="1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,</a:t>
            </a:r>
            <a:r>
              <a:rPr lang="en-GB" sz="2400" b="1" i="1" dirty="0">
                <a:uFill>
                  <a:solidFill>
                    <a:srgbClr val="00B050"/>
                  </a:solidFill>
                </a:uFill>
                <a:latin typeface="+mj-lt"/>
              </a:rPr>
              <a:t>”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 </a:t>
            </a:r>
            <a:r>
              <a:rPr lang="en-GB" sz="2400" i="1" dirty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said Venus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.</a:t>
            </a:r>
            <a:endParaRPr lang="en-GB" sz="2400" i="1" dirty="0">
              <a:latin typeface="+mj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324965" y="3315741"/>
            <a:ext cx="69163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7030A0"/>
                </a:solidFill>
                <a:latin typeface="+mj-lt"/>
              </a:rPr>
              <a:t>Juno sighed</a:t>
            </a:r>
            <a:r>
              <a:rPr lang="en-GB" sz="2400" b="1" i="1" dirty="0">
                <a:solidFill>
                  <a:srgbClr val="7030A0"/>
                </a:solidFill>
                <a:latin typeface="+mj-lt"/>
              </a:rPr>
              <a:t>,</a:t>
            </a:r>
            <a:r>
              <a:rPr lang="en-GB" sz="2400" i="1" dirty="0">
                <a:solidFill>
                  <a:srgbClr val="7030A0"/>
                </a:solidFill>
                <a:latin typeface="+mj-lt"/>
              </a:rPr>
              <a:t> </a:t>
            </a:r>
            <a:r>
              <a:rPr lang="en-GB" sz="2400" b="1" i="1" dirty="0">
                <a:latin typeface="+mj-lt"/>
              </a:rPr>
              <a:t>“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I will have to destroy him another time.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”</a:t>
            </a:r>
            <a:endParaRPr lang="en-GB" sz="2400" b="1" i="1" dirty="0">
              <a:latin typeface="+mj-lt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59540" y="4137478"/>
            <a:ext cx="106354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The comma is placed at the end of the first clause.</a:t>
            </a:r>
          </a:p>
          <a:p>
            <a:pPr algn="ctr"/>
            <a:r>
              <a:rPr lang="en-GB" sz="2400" dirty="0"/>
              <a:t>The speech marks follow the comma.</a:t>
            </a:r>
          </a:p>
        </p:txBody>
      </p:sp>
      <p:cxnSp>
        <p:nvCxnSpPr>
          <p:cNvPr id="17" name="Straight Arrow Connector 16"/>
          <p:cNvCxnSpPr>
            <a:cxnSpLocks/>
          </p:cNvCxnSpPr>
          <p:nvPr/>
        </p:nvCxnSpPr>
        <p:spPr>
          <a:xfrm flipH="1" flipV="1">
            <a:off x="4928609" y="2811615"/>
            <a:ext cx="234217" cy="20601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cxnSpLocks/>
          </p:cNvCxnSpPr>
          <p:nvPr/>
        </p:nvCxnSpPr>
        <p:spPr>
          <a:xfrm flipH="1" flipV="1">
            <a:off x="3883299" y="3674399"/>
            <a:ext cx="234217" cy="20601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>
            <a:extLst>
              <a:ext uri="{FF2B5EF4-FFF2-40B4-BE49-F238E27FC236}">
                <a16:creationId xmlns:a16="http://schemas.microsoft.com/office/drawing/2014/main" id="{17E027D5-604B-4CCC-BBC7-754F9F26B4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8262" y="2120202"/>
            <a:ext cx="2277774" cy="3314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2665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90465" y="634059"/>
            <a:ext cx="10573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Punctuating Speech</a:t>
            </a:r>
            <a:r>
              <a:rPr lang="en-GB" sz="3600" dirty="0"/>
              <a:t> – exclamations and questions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12646" y="1436115"/>
            <a:ext cx="106354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If the speech ends in a </a:t>
            </a:r>
            <a:r>
              <a:rPr lang="en-GB" sz="2400" dirty="0">
                <a:solidFill>
                  <a:srgbClr val="00B050"/>
                </a:solidFill>
              </a:rPr>
              <a:t>!</a:t>
            </a:r>
            <a:r>
              <a:rPr lang="en-GB" sz="2400" dirty="0"/>
              <a:t> or </a:t>
            </a:r>
            <a:r>
              <a:rPr lang="en-GB" sz="2400" dirty="0">
                <a:solidFill>
                  <a:srgbClr val="00B050"/>
                </a:solidFill>
              </a:rPr>
              <a:t>? </a:t>
            </a:r>
            <a:r>
              <a:rPr lang="en-GB" sz="2400" dirty="0"/>
              <a:t>we do not need a comma after the speech.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085029" y="2701641"/>
            <a:ext cx="76458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i="1" dirty="0">
                <a:latin typeface="+mj-lt"/>
              </a:rPr>
              <a:t>“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Why do you love the Greeks so much</a:t>
            </a:r>
            <a:r>
              <a:rPr lang="en-GB" sz="2400" b="1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?</a:t>
            </a:r>
            <a:r>
              <a:rPr lang="en-GB" sz="2400" b="1" i="1" dirty="0">
                <a:uFill>
                  <a:solidFill>
                    <a:srgbClr val="00B050"/>
                  </a:solidFill>
                </a:uFill>
                <a:latin typeface="+mj-lt"/>
              </a:rPr>
              <a:t>”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 </a:t>
            </a:r>
            <a:r>
              <a:rPr lang="en-GB" sz="2400" i="1" dirty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asked Venus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. </a:t>
            </a:r>
            <a:endParaRPr lang="en-GB" sz="2400" i="1" dirty="0">
              <a:latin typeface="+mj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207858" y="3341869"/>
            <a:ext cx="69163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i="1" dirty="0">
                <a:latin typeface="+mj-lt"/>
              </a:rPr>
              <a:t>“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I am coming for you</a:t>
            </a:r>
            <a:r>
              <a:rPr lang="en-GB" sz="2400" b="1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!</a:t>
            </a:r>
            <a:r>
              <a:rPr lang="en-GB" sz="2400" b="1" i="1" dirty="0">
                <a:uFill>
                  <a:solidFill>
                    <a:srgbClr val="00B050"/>
                  </a:solidFill>
                </a:uFill>
                <a:latin typeface="+mj-lt"/>
              </a:rPr>
              <a:t>”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 </a:t>
            </a:r>
            <a:r>
              <a:rPr lang="en-GB" sz="2400" i="1" dirty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Juno yelled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.</a:t>
            </a:r>
            <a:r>
              <a:rPr lang="en-GB" sz="2400" b="1" i="1" dirty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 </a:t>
            </a:r>
            <a:endParaRPr lang="en-GB" sz="2400" b="1" i="1" dirty="0">
              <a:solidFill>
                <a:srgbClr val="7030A0"/>
              </a:solidFill>
              <a:latin typeface="+mj-lt"/>
            </a:endParaRPr>
          </a:p>
        </p:txBody>
      </p:sp>
      <p:cxnSp>
        <p:nvCxnSpPr>
          <p:cNvPr id="17" name="Straight Arrow Connector 16"/>
          <p:cNvCxnSpPr>
            <a:cxnSpLocks/>
          </p:cNvCxnSpPr>
          <p:nvPr/>
        </p:nvCxnSpPr>
        <p:spPr>
          <a:xfrm flipH="1" flipV="1">
            <a:off x="6801817" y="3135855"/>
            <a:ext cx="234217" cy="20601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cxnSpLocks/>
          </p:cNvCxnSpPr>
          <p:nvPr/>
        </p:nvCxnSpPr>
        <p:spPr>
          <a:xfrm flipH="1" flipV="1">
            <a:off x="4919236" y="3700527"/>
            <a:ext cx="234217" cy="20601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012646" y="4822770"/>
            <a:ext cx="104615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2400" dirty="0">
                <a:solidFill>
                  <a:prstClr val="black"/>
                </a:solidFill>
              </a:rPr>
              <a:t>The punctuation is placed inside the speech marks.</a:t>
            </a:r>
          </a:p>
          <a:p>
            <a:pPr lvl="0" algn="ctr"/>
            <a:r>
              <a:rPr lang="en-GB" sz="2400" dirty="0">
                <a:solidFill>
                  <a:prstClr val="black"/>
                </a:solidFill>
              </a:rPr>
              <a:t>The punctuation belongs to the spoken words – they tell you how to say them.</a:t>
            </a:r>
          </a:p>
        </p:txBody>
      </p:sp>
      <p:pic>
        <p:nvPicPr>
          <p:cNvPr id="9" name="Picture 3">
            <a:extLst>
              <a:ext uri="{FF2B5EF4-FFF2-40B4-BE49-F238E27FC236}">
                <a16:creationId xmlns:a16="http://schemas.microsoft.com/office/drawing/2014/main" id="{1B7D080C-2081-45EC-B237-3F9ED7F851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5530" y="2505640"/>
            <a:ext cx="2257292" cy="2660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1312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24" y="1900601"/>
            <a:ext cx="1647110" cy="1941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2040" y="1637995"/>
            <a:ext cx="1477641" cy="2150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09222" y="365988"/>
            <a:ext cx="10573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Punctuating Speech </a:t>
            </a:r>
            <a:r>
              <a:rPr lang="en-GB" sz="3200" dirty="0"/>
              <a:t>– a new line shows a change of speaker</a:t>
            </a:r>
            <a:endParaRPr lang="en-GB" sz="3600" dirty="0"/>
          </a:p>
        </p:txBody>
      </p:sp>
      <p:sp>
        <p:nvSpPr>
          <p:cNvPr id="29" name="Rectangle: Rounded Corners 28"/>
          <p:cNvSpPr/>
          <p:nvPr/>
        </p:nvSpPr>
        <p:spPr>
          <a:xfrm>
            <a:off x="6690001" y="4990144"/>
            <a:ext cx="2091254" cy="1191816"/>
          </a:xfrm>
          <a:prstGeom prst="roundRect">
            <a:avLst/>
          </a:prstGeom>
          <a:solidFill>
            <a:srgbClr val="C5E0B4"/>
          </a:solidFill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altLang="en-US" sz="1600" dirty="0"/>
              <a:t>We show each </a:t>
            </a:r>
            <a:r>
              <a:rPr lang="en-GB" altLang="en-US" sz="1600" b="1" dirty="0"/>
              <a:t>change of speaker </a:t>
            </a:r>
            <a:r>
              <a:rPr lang="en-GB" altLang="en-US" sz="1600" dirty="0"/>
              <a:t>by starting a new line.</a:t>
            </a: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7204B681-0177-4B1A-9DEF-FE8CCBEE7D09}"/>
              </a:ext>
            </a:extLst>
          </p:cNvPr>
          <p:cNvSpPr/>
          <p:nvPr/>
        </p:nvSpPr>
        <p:spPr>
          <a:xfrm>
            <a:off x="2347626" y="2421367"/>
            <a:ext cx="1905430" cy="1068162"/>
          </a:xfrm>
          <a:prstGeom prst="wedgeRoundRectCallout">
            <a:avLst>
              <a:gd name="adj1" fmla="val 66194"/>
              <a:gd name="adj2" fmla="val -56869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B050"/>
                </a:solidFill>
                <a:latin typeface="+mj-lt"/>
              </a:rPr>
              <a:t>No! He is a Trojan and I despise all Trojans.</a:t>
            </a: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CCB18C2B-00EB-49B8-8C07-DF49F9DA2C7E}"/>
              </a:ext>
            </a:extLst>
          </p:cNvPr>
          <p:cNvSpPr/>
          <p:nvPr/>
        </p:nvSpPr>
        <p:spPr>
          <a:xfrm>
            <a:off x="2347626" y="1363261"/>
            <a:ext cx="1905430" cy="825758"/>
          </a:xfrm>
          <a:prstGeom prst="wedgeRoundRectCallout">
            <a:avLst>
              <a:gd name="adj1" fmla="val -63139"/>
              <a:gd name="adj2" fmla="val -26591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B050"/>
                </a:solidFill>
                <a:latin typeface="+mj-lt"/>
              </a:rPr>
              <a:t>Leave my son alone.</a:t>
            </a:r>
          </a:p>
        </p:txBody>
      </p:sp>
      <p:sp>
        <p:nvSpPr>
          <p:cNvPr id="13" name="Speech Bubble: Rectangle with Corners Rounded 12">
            <a:extLst>
              <a:ext uri="{FF2B5EF4-FFF2-40B4-BE49-F238E27FC236}">
                <a16:creationId xmlns:a16="http://schemas.microsoft.com/office/drawing/2014/main" id="{3A3C6E55-20EE-4C11-8B3D-C4AC3F214C41}"/>
              </a:ext>
            </a:extLst>
          </p:cNvPr>
          <p:cNvSpPr/>
          <p:nvPr/>
        </p:nvSpPr>
        <p:spPr>
          <a:xfrm>
            <a:off x="2347624" y="3837626"/>
            <a:ext cx="1905431" cy="825758"/>
          </a:xfrm>
          <a:prstGeom prst="wedgeRoundRectCallout">
            <a:avLst>
              <a:gd name="adj1" fmla="val -56468"/>
              <a:gd name="adj2" fmla="val -83744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B050"/>
                </a:solidFill>
                <a:latin typeface="+mj-lt"/>
              </a:rPr>
              <a:t>I will protect my son.</a:t>
            </a:r>
          </a:p>
        </p:txBody>
      </p:sp>
      <p:sp>
        <p:nvSpPr>
          <p:cNvPr id="14" name="Speech Bubble: Rectangle with Corners Rounded 13">
            <a:extLst>
              <a:ext uri="{FF2B5EF4-FFF2-40B4-BE49-F238E27FC236}">
                <a16:creationId xmlns:a16="http://schemas.microsoft.com/office/drawing/2014/main" id="{A9281D06-CD1E-499E-B1E5-5832777C6A15}"/>
              </a:ext>
            </a:extLst>
          </p:cNvPr>
          <p:cNvSpPr/>
          <p:nvPr/>
        </p:nvSpPr>
        <p:spPr>
          <a:xfrm>
            <a:off x="2347624" y="4885903"/>
            <a:ext cx="2136163" cy="825758"/>
          </a:xfrm>
          <a:prstGeom prst="wedgeRoundRectCallout">
            <a:avLst>
              <a:gd name="adj1" fmla="val 51695"/>
              <a:gd name="adj2" fmla="val -7619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B050"/>
                </a:solidFill>
                <a:latin typeface="+mj-lt"/>
              </a:rPr>
              <a:t>I will have to destroy him another time.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E6E3C7F-5B38-4F11-B63D-082C192A8846}"/>
              </a:ext>
            </a:extLst>
          </p:cNvPr>
          <p:cNvSpPr/>
          <p:nvPr/>
        </p:nvSpPr>
        <p:spPr>
          <a:xfrm>
            <a:off x="5686860" y="1958187"/>
            <a:ext cx="61708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“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Leave my son alone,” said Venus. </a:t>
            </a:r>
            <a:endParaRPr lang="en-GB" sz="2400" i="1" dirty="0">
              <a:latin typeface="+mj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46C56D8-B2D6-4D7A-9566-36205F414AEB}"/>
              </a:ext>
            </a:extLst>
          </p:cNvPr>
          <p:cNvSpPr/>
          <p:nvPr/>
        </p:nvSpPr>
        <p:spPr>
          <a:xfrm>
            <a:off x="5755686" y="2570706"/>
            <a:ext cx="61708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“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No! He is a Trojan and I despise all Trojans” replied Juno. </a:t>
            </a:r>
            <a:endParaRPr lang="en-GB" sz="2400" i="1" dirty="0">
              <a:latin typeface="+mj-l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15E8EDE-5F35-4B7A-B3DF-8040C3191AA4}"/>
              </a:ext>
            </a:extLst>
          </p:cNvPr>
          <p:cNvSpPr/>
          <p:nvPr/>
        </p:nvSpPr>
        <p:spPr>
          <a:xfrm>
            <a:off x="5755686" y="3411246"/>
            <a:ext cx="61708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“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I will protect my son,” warned Venus. </a:t>
            </a:r>
            <a:endParaRPr lang="en-GB" sz="2400" i="1" dirty="0">
              <a:latin typeface="+mj-l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D26E81C-635A-4865-A9DB-6A0525AF121F}"/>
              </a:ext>
            </a:extLst>
          </p:cNvPr>
          <p:cNvSpPr/>
          <p:nvPr/>
        </p:nvSpPr>
        <p:spPr>
          <a:xfrm>
            <a:off x="5859681" y="3978883"/>
            <a:ext cx="61708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Juno groaned, “I will have to destroy him another time”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 </a:t>
            </a:r>
            <a:endParaRPr lang="en-GB" sz="2400" i="1" dirty="0">
              <a:latin typeface="+mj-lt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9B79C7FB-8853-43C7-8DAF-810FA0CF142D}"/>
              </a:ext>
            </a:extLst>
          </p:cNvPr>
          <p:cNvSpPr/>
          <p:nvPr/>
        </p:nvSpPr>
        <p:spPr>
          <a:xfrm>
            <a:off x="8945102" y="4990144"/>
            <a:ext cx="2091254" cy="1191816"/>
          </a:xfrm>
          <a:prstGeom prst="roundRect">
            <a:avLst/>
          </a:prstGeom>
          <a:solidFill>
            <a:srgbClr val="C5E0B4"/>
          </a:solidFill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altLang="en-US" sz="1600" dirty="0"/>
              <a:t>This makes it clear when the speaker changes.</a:t>
            </a:r>
          </a:p>
          <a:p>
            <a:pPr algn="ctr"/>
            <a:endParaRPr lang="en-GB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198826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9" grpId="0" animBg="1"/>
      <p:bldP spid="12" grpId="0" animBg="1"/>
      <p:bldP spid="13" grpId="0" animBg="1"/>
      <p:bldP spid="14" grpId="0" animBg="1"/>
      <p:bldP spid="17" grpId="0"/>
      <p:bldP spid="18" grpId="0"/>
      <p:bldP spid="19" grpId="0"/>
      <p:bldP spid="20" grpId="0"/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09222" y="365988"/>
            <a:ext cx="10573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Punctuating Speech </a:t>
            </a:r>
            <a:r>
              <a:rPr lang="en-GB" sz="3200" dirty="0"/>
              <a:t>– Your Turn</a:t>
            </a:r>
            <a:endParaRPr lang="en-GB" sz="36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023862E-5176-4C77-B85C-2E8813EB326D}"/>
              </a:ext>
            </a:extLst>
          </p:cNvPr>
          <p:cNvSpPr/>
          <p:nvPr/>
        </p:nvSpPr>
        <p:spPr>
          <a:xfrm>
            <a:off x="809222" y="1626941"/>
            <a:ext cx="61708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“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I can destroy you,” said Venus. </a:t>
            </a:r>
            <a:endParaRPr lang="en-GB" sz="2400" i="1" dirty="0">
              <a:latin typeface="+mj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E625586-431D-4CF4-93A3-4A400E0EAEE4}"/>
              </a:ext>
            </a:extLst>
          </p:cNvPr>
          <p:cNvSpPr/>
          <p:nvPr/>
        </p:nvSpPr>
        <p:spPr>
          <a:xfrm>
            <a:off x="913218" y="2160638"/>
            <a:ext cx="61708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Juno muttered, “I’d like to see you try.”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E629113-669E-4F73-9B90-6DA7BB40629F}"/>
              </a:ext>
            </a:extLst>
          </p:cNvPr>
          <p:cNvSpPr/>
          <p:nvPr/>
        </p:nvSpPr>
        <p:spPr>
          <a:xfrm>
            <a:off x="809220" y="3240336"/>
            <a:ext cx="61708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“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I am more powerful than you think,” snapped Venus. </a:t>
            </a:r>
            <a:endParaRPr lang="en-GB" sz="2400" i="1" dirty="0">
              <a:latin typeface="+mj-l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59BEC8B-C4C6-412E-882B-0792A47D4FEB}"/>
              </a:ext>
            </a:extLst>
          </p:cNvPr>
          <p:cNvSpPr/>
          <p:nvPr/>
        </p:nvSpPr>
        <p:spPr>
          <a:xfrm>
            <a:off x="809221" y="4071333"/>
            <a:ext cx="61708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“Show me</a:t>
            </a:r>
            <a:r>
              <a:rPr lang="en-GB" sz="2400" i="1">
                <a:latin typeface="+mj-lt"/>
              </a:rPr>
              <a:t>!” laughed Juno</a:t>
            </a:r>
            <a:r>
              <a:rPr lang="en-GB" sz="2400" i="1" dirty="0">
                <a:latin typeface="+mj-lt"/>
              </a:rPr>
              <a:t>.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B3E43126-D868-42F9-8D34-FC097CD6B27B}"/>
              </a:ext>
            </a:extLst>
          </p:cNvPr>
          <p:cNvSpPr/>
          <p:nvPr/>
        </p:nvSpPr>
        <p:spPr>
          <a:xfrm>
            <a:off x="7328435" y="536437"/>
            <a:ext cx="4249049" cy="783193"/>
          </a:xfrm>
          <a:prstGeom prst="roundRect">
            <a:avLst/>
          </a:prstGeom>
          <a:solidFill>
            <a:srgbClr val="C5E0B4"/>
          </a:solidFill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altLang="en-US" sz="2000" dirty="0"/>
              <a:t>Write some new dialogue for </a:t>
            </a:r>
          </a:p>
          <a:p>
            <a:pPr algn="ctr"/>
            <a:r>
              <a:rPr lang="en-GB" altLang="en-US" sz="2000" dirty="0"/>
              <a:t>Venus and Juno.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7A4429-1364-400C-89BB-FBA8C5CFEB6E}"/>
              </a:ext>
            </a:extLst>
          </p:cNvPr>
          <p:cNvSpPr txBox="1"/>
          <p:nvPr/>
        </p:nvSpPr>
        <p:spPr>
          <a:xfrm>
            <a:off x="7638908" y="1626941"/>
            <a:ext cx="3628102" cy="45243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Hug the words spoken with speech marks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Start the speakers’ words with a capital letter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Separate the speech and reporting clause with a comma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Start a new line to show the speaker has changed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668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6" grpId="0"/>
      <p:bldP spid="27" grpId="0"/>
      <p:bldP spid="2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10479</TotalTime>
  <Words>581</Words>
  <Application>Microsoft Office PowerPoint</Application>
  <PresentationFormat>Widescreen</PresentationFormat>
  <Paragraphs>72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Cambria</vt:lpstr>
      <vt:lpstr>Wingdings 2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Pronouns</dc:title>
  <dc:creator>Deidre Holes</dc:creator>
  <cp:lastModifiedBy>Desk</cp:lastModifiedBy>
  <cp:revision>594</cp:revision>
  <cp:lastPrinted>2018-05-09T10:54:19Z</cp:lastPrinted>
  <dcterms:created xsi:type="dcterms:W3CDTF">2013-08-23T07:43:20Z</dcterms:created>
  <dcterms:modified xsi:type="dcterms:W3CDTF">2022-11-03T14:48:31Z</dcterms:modified>
</cp:coreProperties>
</file>