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7" r:id="rId2"/>
    <p:sldId id="284" r:id="rId3"/>
    <p:sldId id="285" r:id="rId4"/>
    <p:sldId id="286" r:id="rId5"/>
    <p:sldId id="268" r:id="rId6"/>
    <p:sldId id="270" r:id="rId7"/>
    <p:sldId id="271" r:id="rId8"/>
    <p:sldId id="272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69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winkl" panose="020B0604020202020204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75A"/>
    <a:srgbClr val="E5883D"/>
    <a:srgbClr val="722A3B"/>
    <a:srgbClr val="D74F6F"/>
    <a:srgbClr val="18A0DB"/>
    <a:srgbClr val="DE1E5A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3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400" y="3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english-medium-schools-republic-of-ireland/reading-comprehension-worksheets-roi-resources-3rd-4th-class/reading-comprehension-worksheets-roi-resources-3rd-4th-class-english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english-medium-schools-republic-of-ireland/reading-comprehension-worksheets-roi-resources-3rd-4th-class/reading-comprehension-worksheets-roi-resources-3rd-4th-class-english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id="{8EAC3235-5FA8-234D-B371-0CFC02B35498}"/>
              </a:ext>
            </a:extLst>
          </p:cNvPr>
          <p:cNvSpPr/>
          <p:nvPr userDrawn="1"/>
        </p:nvSpPr>
        <p:spPr>
          <a:xfrm>
            <a:off x="101600" y="5953760"/>
            <a:ext cx="1168400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3161164B-2B10-0343-9592-7930ABECCE9D}"/>
              </a:ext>
            </a:extLst>
          </p:cNvPr>
          <p:cNvSpPr/>
          <p:nvPr userDrawn="1"/>
        </p:nvSpPr>
        <p:spPr>
          <a:xfrm>
            <a:off x="8244840" y="5953760"/>
            <a:ext cx="868680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0"/>
            </a:avLst>
          </a:prstGeom>
          <a:solidFill>
            <a:schemeClr val="bg1">
              <a:alpha val="97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7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23A27948-312E-4A42-A86D-BADF99B9CFB0}"/>
              </a:ext>
            </a:extLst>
          </p:cNvPr>
          <p:cNvSpPr/>
          <p:nvPr userDrawn="1"/>
        </p:nvSpPr>
        <p:spPr>
          <a:xfrm>
            <a:off x="101600" y="5953760"/>
            <a:ext cx="1168400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F3AB7C7B-AF8E-E840-8925-FBD26D520B81}"/>
              </a:ext>
            </a:extLst>
          </p:cNvPr>
          <p:cNvSpPr/>
          <p:nvPr userDrawn="1"/>
        </p:nvSpPr>
        <p:spPr>
          <a:xfrm>
            <a:off x="8244840" y="5953760"/>
            <a:ext cx="868680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29E66A3-C5C1-EB4D-8F32-4BF81814CDE5}"/>
              </a:ext>
            </a:extLst>
          </p:cNvPr>
          <p:cNvSpPr/>
          <p:nvPr/>
        </p:nvSpPr>
        <p:spPr bwMode="auto">
          <a:xfrm>
            <a:off x="432000" y="438151"/>
            <a:ext cx="8259937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8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32000" rIns="576000" anchor="t" anchorCtr="0"/>
          <a:lstStyle/>
          <a:p>
            <a:pPr algn="ctr">
              <a:defRPr/>
            </a:pPr>
            <a:r>
              <a:rPr lang="en-GB" sz="2800" b="1" dirty="0"/>
              <a:t>The girl ate all of the vanilla ice-cream		  </a:t>
            </a:r>
            <a:endParaRPr lang="en-GB" sz="4000" b="1" dirty="0">
              <a:latin typeface="Twinkl" pitchFamily="50" charset="0"/>
            </a:endParaRPr>
          </a:p>
        </p:txBody>
      </p:sp>
      <p:grpSp>
        <p:nvGrpSpPr>
          <p:cNvPr id="17" name="Answer">
            <a:extLst>
              <a:ext uri="{FF2B5EF4-FFF2-40B4-BE49-F238E27FC236}">
                <a16:creationId xmlns:a16="http://schemas.microsoft.com/office/drawing/2014/main" id="{DACD6E69-A7F5-EF4D-B6BC-FEC86078D272}"/>
              </a:ext>
            </a:extLst>
          </p:cNvPr>
          <p:cNvGrpSpPr/>
          <p:nvPr/>
        </p:nvGrpSpPr>
        <p:grpSpPr>
          <a:xfrm>
            <a:off x="1984045" y="2990849"/>
            <a:ext cx="5400698" cy="6858000"/>
            <a:chOff x="1984045" y="2990849"/>
            <a:chExt cx="5400698" cy="6858000"/>
          </a:xfrm>
        </p:grpSpPr>
        <p:pic>
          <p:nvPicPr>
            <p:cNvPr id="8" name="Picture 7" descr="Shape&#10;&#10;Description automatically generated">
              <a:extLst>
                <a:ext uri="{FF2B5EF4-FFF2-40B4-BE49-F238E27FC236}">
                  <a16:creationId xmlns:a16="http://schemas.microsoft.com/office/drawing/2014/main" id="{4979B7B0-11D6-8641-AF02-0FF237F1B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7557" y="2990849"/>
              <a:ext cx="5377186" cy="6858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CAA3FE-509F-C44A-804B-1379FD94BBBA}"/>
                </a:ext>
              </a:extLst>
            </p:cNvPr>
            <p:cNvSpPr txBox="1"/>
            <p:nvPr/>
          </p:nvSpPr>
          <p:spPr>
            <a:xfrm>
              <a:off x="1984045" y="3344481"/>
              <a:ext cx="37603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00B050"/>
                  </a:solidFill>
                </a:rPr>
                <a:t>Correct!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FF7211-D6E3-5245-A674-BDA18BB9C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23767" y="3248751"/>
              <a:ext cx="1893634" cy="267742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86C5D8-B233-324C-8ECF-7F8ECAC42622}"/>
                </a:ext>
              </a:extLst>
            </p:cNvPr>
            <p:cNvSpPr txBox="1"/>
            <p:nvPr/>
          </p:nvSpPr>
          <p:spPr>
            <a:xfrm>
              <a:off x="3300439" y="4092658"/>
              <a:ext cx="1526820" cy="1862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1500" b="1" i="0" u="none" strike="noStrike" dirty="0">
                  <a:solidFill>
                    <a:srgbClr val="00B050"/>
                  </a:solidFill>
                  <a:effectLst/>
                  <a:latin typeface="arial" panose="020B0604020202020204" pitchFamily="34" charset="0"/>
                </a:rPr>
                <a:t>✓</a:t>
              </a:r>
              <a:endParaRPr lang="en-US" sz="115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9" name="Picture 18" descr="A picture containing text, monitor, electronics, television&#10;&#10;Description automatically generated">
            <a:extLst>
              <a:ext uri="{FF2B5EF4-FFF2-40B4-BE49-F238E27FC236}">
                <a16:creationId xmlns:a16="http://schemas.microsoft.com/office/drawing/2014/main" id="{749EE640-EC23-5243-BD3D-5D52CFA5B6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239" y="0"/>
            <a:ext cx="9194239" cy="6858000"/>
          </a:xfrm>
          <a:prstGeom prst="rect">
            <a:avLst/>
          </a:prstGeom>
        </p:spPr>
      </p:pic>
      <p:sp>
        <p:nvSpPr>
          <p:cNvPr id="16" name="proverb">
            <a:extLst>
              <a:ext uri="{FF2B5EF4-FFF2-40B4-BE49-F238E27FC236}">
                <a16:creationId xmlns:a16="http://schemas.microsoft.com/office/drawing/2014/main" id="{6E1070E3-DE8E-294A-9CD0-5FA10A6F6B03}"/>
              </a:ext>
            </a:extLst>
          </p:cNvPr>
          <p:cNvSpPr txBox="1"/>
          <p:nvPr/>
        </p:nvSpPr>
        <p:spPr>
          <a:xfrm>
            <a:off x="7029291" y="1715281"/>
            <a:ext cx="16626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greedily.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424D33B-656A-7942-8E0E-DB97250817E6}"/>
              </a:ext>
            </a:extLst>
          </p:cNvPr>
          <p:cNvSpPr/>
          <p:nvPr/>
        </p:nvSpPr>
        <p:spPr bwMode="auto">
          <a:xfrm>
            <a:off x="431999" y="461962"/>
            <a:ext cx="8259937" cy="5957887"/>
          </a:xfrm>
          <a:prstGeom prst="roundRect">
            <a:avLst>
              <a:gd name="adj" fmla="val 0"/>
            </a:avLst>
          </a:prstGeom>
          <a:noFill/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32000" rIns="2088000" anchor="t" anchorCtr="0"/>
          <a:lstStyle/>
          <a:p>
            <a:pPr algn="ctr">
              <a:defRPr/>
            </a:pPr>
            <a:endParaRPr lang="en-GB" sz="2800" b="1" dirty="0">
              <a:latin typeface="Twinkl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D1FA90-E84E-6746-BCF4-840197629332}"/>
              </a:ext>
            </a:extLst>
          </p:cNvPr>
          <p:cNvSpPr/>
          <p:nvPr/>
        </p:nvSpPr>
        <p:spPr>
          <a:xfrm>
            <a:off x="256853" y="297951"/>
            <a:ext cx="3226085" cy="955497"/>
          </a:xfrm>
          <a:prstGeom prst="rect">
            <a:avLst/>
          </a:prstGeom>
          <a:solidFill>
            <a:srgbClr val="E5883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Spot the Adverb</a:t>
            </a:r>
          </a:p>
        </p:txBody>
      </p:sp>
      <p:sp>
        <p:nvSpPr>
          <p:cNvPr id="21" name="Rectangle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0A30EF4-196E-F441-8896-1E39FEEB29B0}"/>
              </a:ext>
            </a:extLst>
          </p:cNvPr>
          <p:cNvSpPr/>
          <p:nvPr/>
        </p:nvSpPr>
        <p:spPr>
          <a:xfrm>
            <a:off x="6690405" y="234326"/>
            <a:ext cx="1754151" cy="581935"/>
          </a:xfrm>
          <a:prstGeom prst="rect">
            <a:avLst/>
          </a:prstGeom>
          <a:solidFill>
            <a:srgbClr val="CA075A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Next Slide</a:t>
            </a:r>
          </a:p>
        </p:txBody>
      </p:sp>
      <p:sp>
        <p:nvSpPr>
          <p:cNvPr id="14" name="proverb trigger">
            <a:extLst>
              <a:ext uri="{FF2B5EF4-FFF2-40B4-BE49-F238E27FC236}">
                <a16:creationId xmlns:a16="http://schemas.microsoft.com/office/drawing/2014/main" id="{E50848E6-18D8-6E4E-BC2E-7F6A32B6C8B7}"/>
              </a:ext>
            </a:extLst>
          </p:cNvPr>
          <p:cNvSpPr/>
          <p:nvPr/>
        </p:nvSpPr>
        <p:spPr>
          <a:xfrm>
            <a:off x="7029291" y="1568609"/>
            <a:ext cx="1662645" cy="904126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2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55857 L 3.61111E-6 -1.1111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94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29E66A3-C5C1-EB4D-8F32-4BF81814CDE5}"/>
              </a:ext>
            </a:extLst>
          </p:cNvPr>
          <p:cNvSpPr/>
          <p:nvPr/>
        </p:nvSpPr>
        <p:spPr bwMode="auto">
          <a:xfrm>
            <a:off x="432000" y="438151"/>
            <a:ext cx="8259937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8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32000" rIns="0" anchor="t" anchorCtr="0"/>
          <a:lstStyle/>
          <a:p>
            <a:pPr algn="ctr">
              <a:defRPr/>
            </a:pPr>
            <a:r>
              <a:rPr lang="en-GB" sz="3200" b="1" dirty="0"/>
              <a:t>The old lady 	       leaves her house.</a:t>
            </a:r>
            <a:r>
              <a:rPr lang="en-GB" sz="2800" b="1" dirty="0"/>
              <a:t>		  </a:t>
            </a:r>
            <a:endParaRPr lang="en-GB" sz="4000" b="1" dirty="0">
              <a:latin typeface="Twinkl" pitchFamily="50" charset="0"/>
            </a:endParaRPr>
          </a:p>
        </p:txBody>
      </p:sp>
      <p:grpSp>
        <p:nvGrpSpPr>
          <p:cNvPr id="17" name="Answer">
            <a:extLst>
              <a:ext uri="{FF2B5EF4-FFF2-40B4-BE49-F238E27FC236}">
                <a16:creationId xmlns:a16="http://schemas.microsoft.com/office/drawing/2014/main" id="{DACD6E69-A7F5-EF4D-B6BC-FEC86078D272}"/>
              </a:ext>
            </a:extLst>
          </p:cNvPr>
          <p:cNvGrpSpPr/>
          <p:nvPr/>
        </p:nvGrpSpPr>
        <p:grpSpPr>
          <a:xfrm>
            <a:off x="1984045" y="2990849"/>
            <a:ext cx="5400698" cy="6858000"/>
            <a:chOff x="1984045" y="2990849"/>
            <a:chExt cx="5400698" cy="6858000"/>
          </a:xfrm>
        </p:grpSpPr>
        <p:pic>
          <p:nvPicPr>
            <p:cNvPr id="8" name="Picture 7" descr="Shape&#10;&#10;Description automatically generated">
              <a:extLst>
                <a:ext uri="{FF2B5EF4-FFF2-40B4-BE49-F238E27FC236}">
                  <a16:creationId xmlns:a16="http://schemas.microsoft.com/office/drawing/2014/main" id="{4979B7B0-11D6-8641-AF02-0FF237F1B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7557" y="2990849"/>
              <a:ext cx="5377186" cy="6858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CAA3FE-509F-C44A-804B-1379FD94BBBA}"/>
                </a:ext>
              </a:extLst>
            </p:cNvPr>
            <p:cNvSpPr txBox="1"/>
            <p:nvPr/>
          </p:nvSpPr>
          <p:spPr>
            <a:xfrm>
              <a:off x="1984045" y="3344481"/>
              <a:ext cx="37603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00B050"/>
                  </a:solidFill>
                </a:rPr>
                <a:t>Correct!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FF7211-D6E3-5245-A674-BDA18BB9C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85699" y="3283615"/>
              <a:ext cx="1893634" cy="133877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86C5D8-B233-324C-8ECF-7F8ECAC42622}"/>
                </a:ext>
              </a:extLst>
            </p:cNvPr>
            <p:cNvSpPr txBox="1"/>
            <p:nvPr/>
          </p:nvSpPr>
          <p:spPr>
            <a:xfrm>
              <a:off x="3300439" y="4092658"/>
              <a:ext cx="1526820" cy="1862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1500" b="1" i="0" u="none" strike="noStrike" dirty="0">
                  <a:solidFill>
                    <a:srgbClr val="00B050"/>
                  </a:solidFill>
                  <a:effectLst/>
                  <a:latin typeface="arial" panose="020B0604020202020204" pitchFamily="34" charset="0"/>
                </a:rPr>
                <a:t>✓</a:t>
              </a:r>
              <a:endParaRPr lang="en-US" sz="115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9" name="Picture 18" descr="A picture containing text, monitor, electronics, television&#10;&#10;Description automatically generated">
            <a:extLst>
              <a:ext uri="{FF2B5EF4-FFF2-40B4-BE49-F238E27FC236}">
                <a16:creationId xmlns:a16="http://schemas.microsoft.com/office/drawing/2014/main" id="{749EE640-EC23-5243-BD3D-5D52CFA5B6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239" y="0"/>
            <a:ext cx="9194239" cy="6858000"/>
          </a:xfrm>
          <a:prstGeom prst="rect">
            <a:avLst/>
          </a:prstGeom>
        </p:spPr>
      </p:pic>
      <p:sp>
        <p:nvSpPr>
          <p:cNvPr id="16" name="proverb">
            <a:extLst>
              <a:ext uri="{FF2B5EF4-FFF2-40B4-BE49-F238E27FC236}">
                <a16:creationId xmlns:a16="http://schemas.microsoft.com/office/drawing/2014/main" id="{6E1070E3-DE8E-294A-9CD0-5FA10A6F6B03}"/>
              </a:ext>
            </a:extLst>
          </p:cNvPr>
          <p:cNvSpPr txBox="1"/>
          <p:nvPr/>
        </p:nvSpPr>
        <p:spPr>
          <a:xfrm>
            <a:off x="3218309" y="1732786"/>
            <a:ext cx="13265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rarely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424D33B-656A-7942-8E0E-DB97250817E6}"/>
              </a:ext>
            </a:extLst>
          </p:cNvPr>
          <p:cNvSpPr/>
          <p:nvPr/>
        </p:nvSpPr>
        <p:spPr bwMode="auto">
          <a:xfrm>
            <a:off x="431999" y="461962"/>
            <a:ext cx="8259937" cy="5957887"/>
          </a:xfrm>
          <a:prstGeom prst="roundRect">
            <a:avLst>
              <a:gd name="adj" fmla="val 0"/>
            </a:avLst>
          </a:prstGeom>
          <a:noFill/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32000" rIns="2088000" anchor="t" anchorCtr="0"/>
          <a:lstStyle/>
          <a:p>
            <a:pPr algn="ctr">
              <a:defRPr/>
            </a:pPr>
            <a:endParaRPr lang="en-GB" sz="2800" b="1" dirty="0">
              <a:latin typeface="Twinkl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D1FA90-E84E-6746-BCF4-840197629332}"/>
              </a:ext>
            </a:extLst>
          </p:cNvPr>
          <p:cNvSpPr/>
          <p:nvPr/>
        </p:nvSpPr>
        <p:spPr>
          <a:xfrm>
            <a:off x="256853" y="297951"/>
            <a:ext cx="3226085" cy="955497"/>
          </a:xfrm>
          <a:prstGeom prst="rect">
            <a:avLst/>
          </a:prstGeom>
          <a:solidFill>
            <a:srgbClr val="E5883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Spot the Adverb</a:t>
            </a:r>
          </a:p>
        </p:txBody>
      </p:sp>
      <p:sp>
        <p:nvSpPr>
          <p:cNvPr id="21" name="Rectangle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0A30EF4-196E-F441-8896-1E39FEEB29B0}"/>
              </a:ext>
            </a:extLst>
          </p:cNvPr>
          <p:cNvSpPr/>
          <p:nvPr/>
        </p:nvSpPr>
        <p:spPr>
          <a:xfrm>
            <a:off x="6690405" y="234326"/>
            <a:ext cx="1754151" cy="581935"/>
          </a:xfrm>
          <a:prstGeom prst="rect">
            <a:avLst/>
          </a:prstGeom>
          <a:solidFill>
            <a:srgbClr val="CA075A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Next Slide</a:t>
            </a:r>
          </a:p>
        </p:txBody>
      </p:sp>
      <p:sp>
        <p:nvSpPr>
          <p:cNvPr id="14" name="proverb trigger">
            <a:extLst>
              <a:ext uri="{FF2B5EF4-FFF2-40B4-BE49-F238E27FC236}">
                <a16:creationId xmlns:a16="http://schemas.microsoft.com/office/drawing/2014/main" id="{E50848E6-18D8-6E4E-BC2E-7F6A32B6C8B7}"/>
              </a:ext>
            </a:extLst>
          </p:cNvPr>
          <p:cNvSpPr/>
          <p:nvPr/>
        </p:nvSpPr>
        <p:spPr>
          <a:xfrm>
            <a:off x="3300438" y="1712635"/>
            <a:ext cx="1184671" cy="58477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55857 L 3.61111E-6 -1.1111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94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29E66A3-C5C1-EB4D-8F32-4BF81814CDE5}"/>
              </a:ext>
            </a:extLst>
          </p:cNvPr>
          <p:cNvSpPr/>
          <p:nvPr/>
        </p:nvSpPr>
        <p:spPr bwMode="auto">
          <a:xfrm>
            <a:off x="432000" y="438151"/>
            <a:ext cx="8259937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8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32000" rIns="0" anchor="t" anchorCtr="0"/>
          <a:lstStyle/>
          <a:p>
            <a:pPr algn="ctr">
              <a:defRPr/>
            </a:pPr>
            <a:r>
              <a:rPr lang="en-GB" sz="3200" b="1" dirty="0"/>
              <a:t>The horse            jumps 	      the fence.</a:t>
            </a:r>
            <a:r>
              <a:rPr lang="en-GB" sz="4400" b="1" dirty="0"/>
              <a:t>	</a:t>
            </a:r>
            <a:r>
              <a:rPr lang="en-GB" sz="2800" b="1" dirty="0"/>
              <a:t>	  </a:t>
            </a:r>
            <a:endParaRPr lang="en-GB" sz="4000" b="1" dirty="0">
              <a:latin typeface="Twinkl" pitchFamily="50" charset="0"/>
            </a:endParaRPr>
          </a:p>
        </p:txBody>
      </p:sp>
      <p:grpSp>
        <p:nvGrpSpPr>
          <p:cNvPr id="17" name="Answer">
            <a:extLst>
              <a:ext uri="{FF2B5EF4-FFF2-40B4-BE49-F238E27FC236}">
                <a16:creationId xmlns:a16="http://schemas.microsoft.com/office/drawing/2014/main" id="{DACD6E69-A7F5-EF4D-B6BC-FEC86078D272}"/>
              </a:ext>
            </a:extLst>
          </p:cNvPr>
          <p:cNvGrpSpPr/>
          <p:nvPr/>
        </p:nvGrpSpPr>
        <p:grpSpPr>
          <a:xfrm>
            <a:off x="1984045" y="2990849"/>
            <a:ext cx="5400698" cy="6858000"/>
            <a:chOff x="1984045" y="2990849"/>
            <a:chExt cx="5400698" cy="6858000"/>
          </a:xfrm>
        </p:grpSpPr>
        <p:pic>
          <p:nvPicPr>
            <p:cNvPr id="8" name="Picture 7" descr="Shape&#10;&#10;Description automatically generated">
              <a:extLst>
                <a:ext uri="{FF2B5EF4-FFF2-40B4-BE49-F238E27FC236}">
                  <a16:creationId xmlns:a16="http://schemas.microsoft.com/office/drawing/2014/main" id="{4979B7B0-11D6-8641-AF02-0FF237F1B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7557" y="2990849"/>
              <a:ext cx="5377186" cy="6858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CAA3FE-509F-C44A-804B-1379FD94BBBA}"/>
                </a:ext>
              </a:extLst>
            </p:cNvPr>
            <p:cNvSpPr txBox="1"/>
            <p:nvPr/>
          </p:nvSpPr>
          <p:spPr>
            <a:xfrm>
              <a:off x="1984045" y="3344481"/>
              <a:ext cx="37603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00B050"/>
                  </a:solidFill>
                </a:rPr>
                <a:t>Correct!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FF7211-D6E3-5245-A674-BDA18BB9CE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09830" y="3344481"/>
              <a:ext cx="1924401" cy="2411097"/>
            </a:xfrm>
            <a:prstGeom prst="rect">
              <a:avLst/>
            </a:prstGeom>
            <a:ln w="12700">
              <a:noFill/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86C5D8-B233-324C-8ECF-7F8ECAC42622}"/>
                </a:ext>
              </a:extLst>
            </p:cNvPr>
            <p:cNvSpPr txBox="1"/>
            <p:nvPr/>
          </p:nvSpPr>
          <p:spPr>
            <a:xfrm>
              <a:off x="3300439" y="4092658"/>
              <a:ext cx="1526820" cy="1862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1500" b="1" i="0" u="none" strike="noStrike" dirty="0">
                  <a:solidFill>
                    <a:srgbClr val="00B050"/>
                  </a:solidFill>
                  <a:effectLst/>
                  <a:latin typeface="arial" panose="020B0604020202020204" pitchFamily="34" charset="0"/>
                </a:rPr>
                <a:t>✓</a:t>
              </a:r>
              <a:endParaRPr lang="en-US" sz="115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9" name="Picture 18" descr="A picture containing text, monitor, electronics, television&#10;&#10;Description automatically generated">
            <a:extLst>
              <a:ext uri="{FF2B5EF4-FFF2-40B4-BE49-F238E27FC236}">
                <a16:creationId xmlns:a16="http://schemas.microsoft.com/office/drawing/2014/main" id="{749EE640-EC23-5243-BD3D-5D52CFA5B6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239" y="0"/>
            <a:ext cx="9194239" cy="6858000"/>
          </a:xfrm>
          <a:prstGeom prst="rect">
            <a:avLst/>
          </a:prstGeom>
        </p:spPr>
      </p:pic>
      <p:sp>
        <p:nvSpPr>
          <p:cNvPr id="16" name="proverb">
            <a:extLst>
              <a:ext uri="{FF2B5EF4-FFF2-40B4-BE49-F238E27FC236}">
                <a16:creationId xmlns:a16="http://schemas.microsoft.com/office/drawing/2014/main" id="{6E1070E3-DE8E-294A-9CD0-5FA10A6F6B03}"/>
              </a:ext>
            </a:extLst>
          </p:cNvPr>
          <p:cNvSpPr txBox="1"/>
          <p:nvPr/>
        </p:nvSpPr>
        <p:spPr>
          <a:xfrm>
            <a:off x="5250358" y="1856714"/>
            <a:ext cx="13265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over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424D33B-656A-7942-8E0E-DB97250817E6}"/>
              </a:ext>
            </a:extLst>
          </p:cNvPr>
          <p:cNvSpPr/>
          <p:nvPr/>
        </p:nvSpPr>
        <p:spPr bwMode="auto">
          <a:xfrm>
            <a:off x="431999" y="461962"/>
            <a:ext cx="8259937" cy="5957887"/>
          </a:xfrm>
          <a:prstGeom prst="roundRect">
            <a:avLst>
              <a:gd name="adj" fmla="val 0"/>
            </a:avLst>
          </a:prstGeom>
          <a:noFill/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32000" rIns="2088000" anchor="t" anchorCtr="0"/>
          <a:lstStyle/>
          <a:p>
            <a:pPr algn="ctr">
              <a:defRPr/>
            </a:pPr>
            <a:endParaRPr lang="en-GB" sz="2800" b="1" dirty="0">
              <a:latin typeface="Twinkl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D1FA90-E84E-6746-BCF4-840197629332}"/>
              </a:ext>
            </a:extLst>
          </p:cNvPr>
          <p:cNvSpPr/>
          <p:nvPr/>
        </p:nvSpPr>
        <p:spPr>
          <a:xfrm>
            <a:off x="256853" y="297951"/>
            <a:ext cx="3226085" cy="955497"/>
          </a:xfrm>
          <a:prstGeom prst="rect">
            <a:avLst/>
          </a:prstGeom>
          <a:solidFill>
            <a:srgbClr val="E5883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Spot the Adverb</a:t>
            </a:r>
          </a:p>
        </p:txBody>
      </p:sp>
      <p:sp>
        <p:nvSpPr>
          <p:cNvPr id="21" name="Rectangle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0A30EF4-196E-F441-8896-1E39FEEB29B0}"/>
              </a:ext>
            </a:extLst>
          </p:cNvPr>
          <p:cNvSpPr/>
          <p:nvPr/>
        </p:nvSpPr>
        <p:spPr>
          <a:xfrm>
            <a:off x="6690405" y="234326"/>
            <a:ext cx="1754151" cy="581935"/>
          </a:xfrm>
          <a:prstGeom prst="rect">
            <a:avLst/>
          </a:prstGeom>
          <a:solidFill>
            <a:srgbClr val="CA075A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Next Slide</a:t>
            </a:r>
          </a:p>
        </p:txBody>
      </p:sp>
      <p:sp>
        <p:nvSpPr>
          <p:cNvPr id="15" name="proverb">
            <a:extLst>
              <a:ext uri="{FF2B5EF4-FFF2-40B4-BE49-F238E27FC236}">
                <a16:creationId xmlns:a16="http://schemas.microsoft.com/office/drawing/2014/main" id="{5FDEAE30-E62C-0942-8610-5922ED8D1429}"/>
              </a:ext>
            </a:extLst>
          </p:cNvPr>
          <p:cNvSpPr txBox="1"/>
          <p:nvPr/>
        </p:nvSpPr>
        <p:spPr>
          <a:xfrm>
            <a:off x="2762508" y="1845321"/>
            <a:ext cx="13265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rarely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proverb trigger">
            <a:extLst>
              <a:ext uri="{FF2B5EF4-FFF2-40B4-BE49-F238E27FC236}">
                <a16:creationId xmlns:a16="http://schemas.microsoft.com/office/drawing/2014/main" id="{E50848E6-18D8-6E4E-BC2E-7F6A32B6C8B7}"/>
              </a:ext>
            </a:extLst>
          </p:cNvPr>
          <p:cNvSpPr/>
          <p:nvPr/>
        </p:nvSpPr>
        <p:spPr>
          <a:xfrm>
            <a:off x="2762507" y="1876069"/>
            <a:ext cx="3423981" cy="58477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3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55857 L 3.61111E-6 -1.1111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94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29E66A3-C5C1-EB4D-8F32-4BF81814CDE5}"/>
              </a:ext>
            </a:extLst>
          </p:cNvPr>
          <p:cNvSpPr/>
          <p:nvPr/>
        </p:nvSpPr>
        <p:spPr bwMode="auto">
          <a:xfrm>
            <a:off x="432000" y="438151"/>
            <a:ext cx="8259937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8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32000" rIns="0" anchor="t" anchorCtr="0"/>
          <a:lstStyle/>
          <a:p>
            <a:pPr algn="ctr">
              <a:defRPr/>
            </a:pPr>
            <a:r>
              <a:rPr lang="en-GB" sz="3200" b="1" dirty="0"/>
              <a:t>The car 		  breaks down in winter.</a:t>
            </a:r>
            <a:r>
              <a:rPr lang="en-GB" sz="2800" b="1" dirty="0"/>
              <a:t>		  </a:t>
            </a:r>
            <a:endParaRPr lang="en-GB" sz="4000" b="1" dirty="0">
              <a:latin typeface="Twinkl" pitchFamily="50" charset="0"/>
            </a:endParaRPr>
          </a:p>
        </p:txBody>
      </p:sp>
      <p:grpSp>
        <p:nvGrpSpPr>
          <p:cNvPr id="17" name="Answer">
            <a:extLst>
              <a:ext uri="{FF2B5EF4-FFF2-40B4-BE49-F238E27FC236}">
                <a16:creationId xmlns:a16="http://schemas.microsoft.com/office/drawing/2014/main" id="{DACD6E69-A7F5-EF4D-B6BC-FEC86078D272}"/>
              </a:ext>
            </a:extLst>
          </p:cNvPr>
          <p:cNvGrpSpPr/>
          <p:nvPr/>
        </p:nvGrpSpPr>
        <p:grpSpPr>
          <a:xfrm>
            <a:off x="1984045" y="2990849"/>
            <a:ext cx="5400698" cy="6858000"/>
            <a:chOff x="1984045" y="2990849"/>
            <a:chExt cx="5400698" cy="6858000"/>
          </a:xfrm>
        </p:grpSpPr>
        <p:pic>
          <p:nvPicPr>
            <p:cNvPr id="8" name="Picture 7" descr="Shape&#10;&#10;Description automatically generated">
              <a:extLst>
                <a:ext uri="{FF2B5EF4-FFF2-40B4-BE49-F238E27FC236}">
                  <a16:creationId xmlns:a16="http://schemas.microsoft.com/office/drawing/2014/main" id="{4979B7B0-11D6-8641-AF02-0FF237F1B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7557" y="2990849"/>
              <a:ext cx="5377186" cy="6858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CAA3FE-509F-C44A-804B-1379FD94BBBA}"/>
                </a:ext>
              </a:extLst>
            </p:cNvPr>
            <p:cNvSpPr txBox="1"/>
            <p:nvPr/>
          </p:nvSpPr>
          <p:spPr>
            <a:xfrm>
              <a:off x="1984045" y="3344481"/>
              <a:ext cx="37603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00B050"/>
                  </a:solidFill>
                </a:rPr>
                <a:t>Correct!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FF7211-D6E3-5245-A674-BDA18BB9C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43634" y="3810803"/>
              <a:ext cx="1893634" cy="1321666"/>
            </a:xfrm>
            <a:prstGeom prst="rect">
              <a:avLst/>
            </a:prstGeom>
            <a:ln w="12700">
              <a:noFill/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86C5D8-B233-324C-8ECF-7F8ECAC42622}"/>
                </a:ext>
              </a:extLst>
            </p:cNvPr>
            <p:cNvSpPr txBox="1"/>
            <p:nvPr/>
          </p:nvSpPr>
          <p:spPr>
            <a:xfrm>
              <a:off x="3300439" y="4092658"/>
              <a:ext cx="1526820" cy="1862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1500" b="1" i="0" u="none" strike="noStrike" dirty="0">
                  <a:solidFill>
                    <a:srgbClr val="00B050"/>
                  </a:solidFill>
                  <a:effectLst/>
                  <a:latin typeface="arial" panose="020B0604020202020204" pitchFamily="34" charset="0"/>
                </a:rPr>
                <a:t>✓</a:t>
              </a:r>
              <a:endParaRPr lang="en-US" sz="115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9" name="Picture 18" descr="A picture containing text, monitor, electronics, television&#10;&#10;Description automatically generated">
            <a:extLst>
              <a:ext uri="{FF2B5EF4-FFF2-40B4-BE49-F238E27FC236}">
                <a16:creationId xmlns:a16="http://schemas.microsoft.com/office/drawing/2014/main" id="{749EE640-EC23-5243-BD3D-5D52CFA5B6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239" y="0"/>
            <a:ext cx="9194239" cy="6858000"/>
          </a:xfrm>
          <a:prstGeom prst="rect">
            <a:avLst/>
          </a:prstGeom>
        </p:spPr>
      </p:pic>
      <p:sp>
        <p:nvSpPr>
          <p:cNvPr id="16" name="proverb">
            <a:extLst>
              <a:ext uri="{FF2B5EF4-FFF2-40B4-BE49-F238E27FC236}">
                <a16:creationId xmlns:a16="http://schemas.microsoft.com/office/drawing/2014/main" id="{6E1070E3-DE8E-294A-9CD0-5FA10A6F6B03}"/>
              </a:ext>
            </a:extLst>
          </p:cNvPr>
          <p:cNvSpPr txBox="1"/>
          <p:nvPr/>
        </p:nvSpPr>
        <p:spPr>
          <a:xfrm>
            <a:off x="2361929" y="1729110"/>
            <a:ext cx="17019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always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424D33B-656A-7942-8E0E-DB97250817E6}"/>
              </a:ext>
            </a:extLst>
          </p:cNvPr>
          <p:cNvSpPr/>
          <p:nvPr/>
        </p:nvSpPr>
        <p:spPr bwMode="auto">
          <a:xfrm>
            <a:off x="431999" y="461962"/>
            <a:ext cx="8259937" cy="5957887"/>
          </a:xfrm>
          <a:prstGeom prst="roundRect">
            <a:avLst>
              <a:gd name="adj" fmla="val 0"/>
            </a:avLst>
          </a:prstGeom>
          <a:noFill/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32000" rIns="2088000" anchor="t" anchorCtr="0"/>
          <a:lstStyle/>
          <a:p>
            <a:pPr algn="ctr">
              <a:defRPr/>
            </a:pPr>
            <a:endParaRPr lang="en-GB" sz="2800" b="1" dirty="0">
              <a:latin typeface="Twinkl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D1FA90-E84E-6746-BCF4-840197629332}"/>
              </a:ext>
            </a:extLst>
          </p:cNvPr>
          <p:cNvSpPr/>
          <p:nvPr/>
        </p:nvSpPr>
        <p:spPr>
          <a:xfrm>
            <a:off x="256853" y="297951"/>
            <a:ext cx="3226085" cy="955497"/>
          </a:xfrm>
          <a:prstGeom prst="rect">
            <a:avLst/>
          </a:prstGeom>
          <a:solidFill>
            <a:srgbClr val="E5883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Spot the Adverb</a:t>
            </a:r>
          </a:p>
        </p:txBody>
      </p:sp>
      <p:sp>
        <p:nvSpPr>
          <p:cNvPr id="21" name="Rectangle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0A30EF4-196E-F441-8896-1E39FEEB29B0}"/>
              </a:ext>
            </a:extLst>
          </p:cNvPr>
          <p:cNvSpPr/>
          <p:nvPr/>
        </p:nvSpPr>
        <p:spPr>
          <a:xfrm>
            <a:off x="6690405" y="234326"/>
            <a:ext cx="1754151" cy="581935"/>
          </a:xfrm>
          <a:prstGeom prst="rect">
            <a:avLst/>
          </a:prstGeom>
          <a:solidFill>
            <a:srgbClr val="CA075A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Next Slide</a:t>
            </a:r>
          </a:p>
        </p:txBody>
      </p:sp>
      <p:sp>
        <p:nvSpPr>
          <p:cNvPr id="14" name="proverb trigger">
            <a:extLst>
              <a:ext uri="{FF2B5EF4-FFF2-40B4-BE49-F238E27FC236}">
                <a16:creationId xmlns:a16="http://schemas.microsoft.com/office/drawing/2014/main" id="{E50848E6-18D8-6E4E-BC2E-7F6A32B6C8B7}"/>
              </a:ext>
            </a:extLst>
          </p:cNvPr>
          <p:cNvSpPr/>
          <p:nvPr/>
        </p:nvSpPr>
        <p:spPr>
          <a:xfrm>
            <a:off x="2361928" y="1771691"/>
            <a:ext cx="1452835" cy="58477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7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55857 L 3.61111E-6 -1.1111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94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29E66A3-C5C1-EB4D-8F32-4BF81814CDE5}"/>
              </a:ext>
            </a:extLst>
          </p:cNvPr>
          <p:cNvSpPr/>
          <p:nvPr/>
        </p:nvSpPr>
        <p:spPr bwMode="auto">
          <a:xfrm>
            <a:off x="432000" y="438151"/>
            <a:ext cx="8259937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8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32000" rIns="0" anchor="t" anchorCtr="0"/>
          <a:lstStyle/>
          <a:p>
            <a:pPr algn="ctr">
              <a:defRPr/>
            </a:pPr>
            <a:r>
              <a:rPr lang="en-GB" sz="2400" b="1" dirty="0"/>
              <a:t>The girl skipped			when she won the game.		  </a:t>
            </a:r>
            <a:endParaRPr lang="en-GB" sz="2400" b="1" dirty="0">
              <a:latin typeface="Twinkl" pitchFamily="50" charset="0"/>
            </a:endParaRPr>
          </a:p>
        </p:txBody>
      </p:sp>
      <p:grpSp>
        <p:nvGrpSpPr>
          <p:cNvPr id="17" name="Answer">
            <a:extLst>
              <a:ext uri="{FF2B5EF4-FFF2-40B4-BE49-F238E27FC236}">
                <a16:creationId xmlns:a16="http://schemas.microsoft.com/office/drawing/2014/main" id="{DACD6E69-A7F5-EF4D-B6BC-FEC86078D272}"/>
              </a:ext>
            </a:extLst>
          </p:cNvPr>
          <p:cNvGrpSpPr/>
          <p:nvPr/>
        </p:nvGrpSpPr>
        <p:grpSpPr>
          <a:xfrm>
            <a:off x="1984045" y="2990849"/>
            <a:ext cx="5400698" cy="6858000"/>
            <a:chOff x="1984045" y="2990849"/>
            <a:chExt cx="5400698" cy="6858000"/>
          </a:xfrm>
        </p:grpSpPr>
        <p:pic>
          <p:nvPicPr>
            <p:cNvPr id="8" name="Picture 7" descr="Shape&#10;&#10;Description automatically generated">
              <a:extLst>
                <a:ext uri="{FF2B5EF4-FFF2-40B4-BE49-F238E27FC236}">
                  <a16:creationId xmlns:a16="http://schemas.microsoft.com/office/drawing/2014/main" id="{4979B7B0-11D6-8641-AF02-0FF237F1B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7557" y="2990849"/>
              <a:ext cx="5377186" cy="6858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CAA3FE-509F-C44A-804B-1379FD94BBBA}"/>
                </a:ext>
              </a:extLst>
            </p:cNvPr>
            <p:cNvSpPr txBox="1"/>
            <p:nvPr/>
          </p:nvSpPr>
          <p:spPr>
            <a:xfrm>
              <a:off x="1984045" y="3344481"/>
              <a:ext cx="37603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00B050"/>
                  </a:solidFill>
                </a:rPr>
                <a:t>Correct!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FF7211-D6E3-5245-A674-BDA18BB9C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92100" y="3515732"/>
              <a:ext cx="1924401" cy="2411097"/>
            </a:xfrm>
            <a:prstGeom prst="rect">
              <a:avLst/>
            </a:prstGeom>
            <a:ln w="12700">
              <a:noFill/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86C5D8-B233-324C-8ECF-7F8ECAC42622}"/>
                </a:ext>
              </a:extLst>
            </p:cNvPr>
            <p:cNvSpPr txBox="1"/>
            <p:nvPr/>
          </p:nvSpPr>
          <p:spPr>
            <a:xfrm>
              <a:off x="3300439" y="4092658"/>
              <a:ext cx="1526820" cy="1862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1500" b="1" i="0" u="none" strike="noStrike" dirty="0">
                  <a:solidFill>
                    <a:srgbClr val="00B050"/>
                  </a:solidFill>
                  <a:effectLst/>
                  <a:latin typeface="arial" panose="020B0604020202020204" pitchFamily="34" charset="0"/>
                </a:rPr>
                <a:t>✓</a:t>
              </a:r>
              <a:endParaRPr lang="en-US" sz="115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9" name="Picture 18" descr="A picture containing text, monitor, electronics, television&#10;&#10;Description automatically generated">
            <a:extLst>
              <a:ext uri="{FF2B5EF4-FFF2-40B4-BE49-F238E27FC236}">
                <a16:creationId xmlns:a16="http://schemas.microsoft.com/office/drawing/2014/main" id="{749EE640-EC23-5243-BD3D-5D52CFA5B6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239" y="0"/>
            <a:ext cx="9194239" cy="6858000"/>
          </a:xfrm>
          <a:prstGeom prst="rect">
            <a:avLst/>
          </a:prstGeom>
        </p:spPr>
      </p:pic>
      <p:sp>
        <p:nvSpPr>
          <p:cNvPr id="16" name="proverb">
            <a:extLst>
              <a:ext uri="{FF2B5EF4-FFF2-40B4-BE49-F238E27FC236}">
                <a16:creationId xmlns:a16="http://schemas.microsoft.com/office/drawing/2014/main" id="{6E1070E3-DE8E-294A-9CD0-5FA10A6F6B03}"/>
              </a:ext>
            </a:extLst>
          </p:cNvPr>
          <p:cNvSpPr txBox="1"/>
          <p:nvPr/>
        </p:nvSpPr>
        <p:spPr>
          <a:xfrm>
            <a:off x="4253955" y="1730729"/>
            <a:ext cx="10075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today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424D33B-656A-7942-8E0E-DB97250817E6}"/>
              </a:ext>
            </a:extLst>
          </p:cNvPr>
          <p:cNvSpPr/>
          <p:nvPr/>
        </p:nvSpPr>
        <p:spPr bwMode="auto">
          <a:xfrm>
            <a:off x="431999" y="461962"/>
            <a:ext cx="8259937" cy="5957887"/>
          </a:xfrm>
          <a:prstGeom prst="roundRect">
            <a:avLst>
              <a:gd name="adj" fmla="val 0"/>
            </a:avLst>
          </a:prstGeom>
          <a:noFill/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32000" rIns="2088000" anchor="t" anchorCtr="0"/>
          <a:lstStyle/>
          <a:p>
            <a:pPr algn="ctr">
              <a:defRPr/>
            </a:pPr>
            <a:endParaRPr lang="en-GB" sz="2800" b="1" dirty="0">
              <a:latin typeface="Twinkl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D1FA90-E84E-6746-BCF4-840197629332}"/>
              </a:ext>
            </a:extLst>
          </p:cNvPr>
          <p:cNvSpPr/>
          <p:nvPr/>
        </p:nvSpPr>
        <p:spPr>
          <a:xfrm>
            <a:off x="256853" y="297951"/>
            <a:ext cx="3226085" cy="955497"/>
          </a:xfrm>
          <a:prstGeom prst="rect">
            <a:avLst/>
          </a:prstGeom>
          <a:solidFill>
            <a:srgbClr val="E5883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Spot the Adverb</a:t>
            </a:r>
          </a:p>
        </p:txBody>
      </p:sp>
      <p:sp>
        <p:nvSpPr>
          <p:cNvPr id="21" name="Rectangle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0A30EF4-196E-F441-8896-1E39FEEB29B0}"/>
              </a:ext>
            </a:extLst>
          </p:cNvPr>
          <p:cNvSpPr/>
          <p:nvPr/>
        </p:nvSpPr>
        <p:spPr>
          <a:xfrm>
            <a:off x="6690405" y="234326"/>
            <a:ext cx="1754151" cy="581935"/>
          </a:xfrm>
          <a:prstGeom prst="rect">
            <a:avLst/>
          </a:prstGeom>
          <a:solidFill>
            <a:srgbClr val="CA075A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Next Slide</a:t>
            </a:r>
          </a:p>
        </p:txBody>
      </p:sp>
      <p:sp>
        <p:nvSpPr>
          <p:cNvPr id="15" name="proverb">
            <a:extLst>
              <a:ext uri="{FF2B5EF4-FFF2-40B4-BE49-F238E27FC236}">
                <a16:creationId xmlns:a16="http://schemas.microsoft.com/office/drawing/2014/main" id="{5FDEAE30-E62C-0942-8610-5922ED8D1429}"/>
              </a:ext>
            </a:extLst>
          </p:cNvPr>
          <p:cNvSpPr txBox="1"/>
          <p:nvPr/>
        </p:nvSpPr>
        <p:spPr>
          <a:xfrm>
            <a:off x="2805372" y="1732087"/>
            <a:ext cx="15951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cheerfully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proverb trigger">
            <a:extLst>
              <a:ext uri="{FF2B5EF4-FFF2-40B4-BE49-F238E27FC236}">
                <a16:creationId xmlns:a16="http://schemas.microsoft.com/office/drawing/2014/main" id="{E50848E6-18D8-6E4E-BC2E-7F6A32B6C8B7}"/>
              </a:ext>
            </a:extLst>
          </p:cNvPr>
          <p:cNvSpPr/>
          <p:nvPr/>
        </p:nvSpPr>
        <p:spPr>
          <a:xfrm>
            <a:off x="2835131" y="1591418"/>
            <a:ext cx="2322657" cy="58477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3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55857 L 3.61111E-6 -1.1111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94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29E66A3-C5C1-EB4D-8F32-4BF81814CDE5}"/>
              </a:ext>
            </a:extLst>
          </p:cNvPr>
          <p:cNvSpPr/>
          <p:nvPr/>
        </p:nvSpPr>
        <p:spPr bwMode="auto">
          <a:xfrm>
            <a:off x="432000" y="438151"/>
            <a:ext cx="8259937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8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32000" rIns="0" anchor="t" anchorCtr="0"/>
          <a:lstStyle/>
          <a:p>
            <a:pPr algn="ctr">
              <a:defRPr/>
            </a:pPr>
            <a:r>
              <a:rPr lang="en-GB" sz="2400" b="1" dirty="0"/>
              <a:t>The children hid		 when they were playing catch.</a:t>
            </a:r>
            <a:r>
              <a:rPr lang="en-GB" sz="3600" b="1" dirty="0"/>
              <a:t>		  </a:t>
            </a:r>
            <a:endParaRPr lang="en-GB" sz="4800" b="1" dirty="0">
              <a:latin typeface="Twinkl" pitchFamily="50" charset="0"/>
            </a:endParaRPr>
          </a:p>
        </p:txBody>
      </p:sp>
      <p:grpSp>
        <p:nvGrpSpPr>
          <p:cNvPr id="17" name="Answer">
            <a:extLst>
              <a:ext uri="{FF2B5EF4-FFF2-40B4-BE49-F238E27FC236}">
                <a16:creationId xmlns:a16="http://schemas.microsoft.com/office/drawing/2014/main" id="{DACD6E69-A7F5-EF4D-B6BC-FEC86078D272}"/>
              </a:ext>
            </a:extLst>
          </p:cNvPr>
          <p:cNvGrpSpPr/>
          <p:nvPr/>
        </p:nvGrpSpPr>
        <p:grpSpPr>
          <a:xfrm>
            <a:off x="1984045" y="2990849"/>
            <a:ext cx="5400698" cy="6858000"/>
            <a:chOff x="1984045" y="2990849"/>
            <a:chExt cx="5400698" cy="6858000"/>
          </a:xfrm>
        </p:grpSpPr>
        <p:pic>
          <p:nvPicPr>
            <p:cNvPr id="8" name="Picture 7" descr="Shape&#10;&#10;Description automatically generated">
              <a:extLst>
                <a:ext uri="{FF2B5EF4-FFF2-40B4-BE49-F238E27FC236}">
                  <a16:creationId xmlns:a16="http://schemas.microsoft.com/office/drawing/2014/main" id="{4979B7B0-11D6-8641-AF02-0FF237F1B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7557" y="2990849"/>
              <a:ext cx="5377186" cy="6858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CAA3FE-509F-C44A-804B-1379FD94BBBA}"/>
                </a:ext>
              </a:extLst>
            </p:cNvPr>
            <p:cNvSpPr txBox="1"/>
            <p:nvPr/>
          </p:nvSpPr>
          <p:spPr>
            <a:xfrm>
              <a:off x="1984045" y="3344481"/>
              <a:ext cx="37603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00B050"/>
                  </a:solidFill>
                </a:rPr>
                <a:t>Correct!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FF7211-D6E3-5245-A674-BDA18BB9C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76875" y="3394249"/>
              <a:ext cx="1717010" cy="171701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86C5D8-B233-324C-8ECF-7F8ECAC42622}"/>
                </a:ext>
              </a:extLst>
            </p:cNvPr>
            <p:cNvSpPr txBox="1"/>
            <p:nvPr/>
          </p:nvSpPr>
          <p:spPr>
            <a:xfrm>
              <a:off x="3300439" y="4092658"/>
              <a:ext cx="1526820" cy="1862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1500" b="1" i="0" u="none" strike="noStrike" dirty="0">
                  <a:solidFill>
                    <a:srgbClr val="00B050"/>
                  </a:solidFill>
                  <a:effectLst/>
                  <a:latin typeface="arial" panose="020B0604020202020204" pitchFamily="34" charset="0"/>
                </a:rPr>
                <a:t>✓</a:t>
              </a:r>
              <a:endParaRPr lang="en-US" sz="115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9" name="Picture 18" descr="A picture containing text, monitor, electronics, television&#10;&#10;Description automatically generated">
            <a:extLst>
              <a:ext uri="{FF2B5EF4-FFF2-40B4-BE49-F238E27FC236}">
                <a16:creationId xmlns:a16="http://schemas.microsoft.com/office/drawing/2014/main" id="{749EE640-EC23-5243-BD3D-5D52CFA5B6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239" y="0"/>
            <a:ext cx="9194239" cy="6858000"/>
          </a:xfrm>
          <a:prstGeom prst="rect">
            <a:avLst/>
          </a:prstGeom>
        </p:spPr>
      </p:pic>
      <p:sp>
        <p:nvSpPr>
          <p:cNvPr id="16" name="proverb">
            <a:extLst>
              <a:ext uri="{FF2B5EF4-FFF2-40B4-BE49-F238E27FC236}">
                <a16:creationId xmlns:a16="http://schemas.microsoft.com/office/drawing/2014/main" id="{6E1070E3-DE8E-294A-9CD0-5FA10A6F6B03}"/>
              </a:ext>
            </a:extLst>
          </p:cNvPr>
          <p:cNvSpPr txBox="1"/>
          <p:nvPr/>
        </p:nvSpPr>
        <p:spPr>
          <a:xfrm>
            <a:off x="2848624" y="1730508"/>
            <a:ext cx="16276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anxiously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424D33B-656A-7942-8E0E-DB97250817E6}"/>
              </a:ext>
            </a:extLst>
          </p:cNvPr>
          <p:cNvSpPr/>
          <p:nvPr/>
        </p:nvSpPr>
        <p:spPr bwMode="auto">
          <a:xfrm>
            <a:off x="431999" y="461962"/>
            <a:ext cx="8259937" cy="5957887"/>
          </a:xfrm>
          <a:prstGeom prst="roundRect">
            <a:avLst>
              <a:gd name="adj" fmla="val 0"/>
            </a:avLst>
          </a:prstGeom>
          <a:noFill/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32000" rIns="2088000" anchor="t" anchorCtr="0"/>
          <a:lstStyle/>
          <a:p>
            <a:pPr algn="ctr">
              <a:defRPr/>
            </a:pPr>
            <a:endParaRPr lang="en-GB" sz="2800" b="1" dirty="0">
              <a:latin typeface="Twinkl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D1FA90-E84E-6746-BCF4-840197629332}"/>
              </a:ext>
            </a:extLst>
          </p:cNvPr>
          <p:cNvSpPr/>
          <p:nvPr/>
        </p:nvSpPr>
        <p:spPr>
          <a:xfrm>
            <a:off x="256853" y="297951"/>
            <a:ext cx="3226085" cy="955497"/>
          </a:xfrm>
          <a:prstGeom prst="rect">
            <a:avLst/>
          </a:prstGeom>
          <a:solidFill>
            <a:srgbClr val="E5883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Spot the Adverb</a:t>
            </a:r>
          </a:p>
        </p:txBody>
      </p:sp>
      <p:sp>
        <p:nvSpPr>
          <p:cNvPr id="21" name="Rectangle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0A30EF4-196E-F441-8896-1E39FEEB29B0}"/>
              </a:ext>
            </a:extLst>
          </p:cNvPr>
          <p:cNvSpPr/>
          <p:nvPr/>
        </p:nvSpPr>
        <p:spPr>
          <a:xfrm>
            <a:off x="6690405" y="234326"/>
            <a:ext cx="1754151" cy="581935"/>
          </a:xfrm>
          <a:prstGeom prst="rect">
            <a:avLst/>
          </a:prstGeom>
          <a:solidFill>
            <a:srgbClr val="CA075A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Next Slide</a:t>
            </a:r>
          </a:p>
        </p:txBody>
      </p:sp>
      <p:sp>
        <p:nvSpPr>
          <p:cNvPr id="14" name="proverb trigger">
            <a:extLst>
              <a:ext uri="{FF2B5EF4-FFF2-40B4-BE49-F238E27FC236}">
                <a16:creationId xmlns:a16="http://schemas.microsoft.com/office/drawing/2014/main" id="{E50848E6-18D8-6E4E-BC2E-7F6A32B6C8B7}"/>
              </a:ext>
            </a:extLst>
          </p:cNvPr>
          <p:cNvSpPr/>
          <p:nvPr/>
        </p:nvSpPr>
        <p:spPr>
          <a:xfrm>
            <a:off x="2879179" y="1771410"/>
            <a:ext cx="1464222" cy="461666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8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55857 L 3.61111E-6 -1.1111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94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29E66A3-C5C1-EB4D-8F32-4BF81814CDE5}"/>
              </a:ext>
            </a:extLst>
          </p:cNvPr>
          <p:cNvSpPr/>
          <p:nvPr/>
        </p:nvSpPr>
        <p:spPr bwMode="auto">
          <a:xfrm>
            <a:off x="432000" y="438151"/>
            <a:ext cx="8259937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8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32000" rIns="360000" anchor="t" anchorCtr="0"/>
          <a:lstStyle/>
          <a:p>
            <a:pPr algn="ctr">
              <a:defRPr/>
            </a:pPr>
            <a:r>
              <a:rPr lang="en-GB" b="1" dirty="0"/>
              <a:t>The baby slept	             because the other children were quiet</a:t>
            </a:r>
            <a:r>
              <a:rPr lang="en-GB" sz="2400" b="1" dirty="0"/>
              <a:t>		  </a:t>
            </a:r>
            <a:endParaRPr lang="en-GB" sz="2400" b="1" dirty="0">
              <a:latin typeface="Twinkl" pitchFamily="50" charset="0"/>
            </a:endParaRPr>
          </a:p>
        </p:txBody>
      </p:sp>
      <p:grpSp>
        <p:nvGrpSpPr>
          <p:cNvPr id="17" name="Answer">
            <a:extLst>
              <a:ext uri="{FF2B5EF4-FFF2-40B4-BE49-F238E27FC236}">
                <a16:creationId xmlns:a16="http://schemas.microsoft.com/office/drawing/2014/main" id="{DACD6E69-A7F5-EF4D-B6BC-FEC86078D272}"/>
              </a:ext>
            </a:extLst>
          </p:cNvPr>
          <p:cNvGrpSpPr/>
          <p:nvPr/>
        </p:nvGrpSpPr>
        <p:grpSpPr>
          <a:xfrm>
            <a:off x="1984045" y="2990849"/>
            <a:ext cx="5400698" cy="6858000"/>
            <a:chOff x="1984045" y="2990849"/>
            <a:chExt cx="5400698" cy="6858000"/>
          </a:xfrm>
        </p:grpSpPr>
        <p:pic>
          <p:nvPicPr>
            <p:cNvPr id="8" name="Picture 7" descr="Shape&#10;&#10;Description automatically generated">
              <a:extLst>
                <a:ext uri="{FF2B5EF4-FFF2-40B4-BE49-F238E27FC236}">
                  <a16:creationId xmlns:a16="http://schemas.microsoft.com/office/drawing/2014/main" id="{4979B7B0-11D6-8641-AF02-0FF237F1B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7557" y="2990849"/>
              <a:ext cx="5377186" cy="6858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CAA3FE-509F-C44A-804B-1379FD94BBBA}"/>
                </a:ext>
              </a:extLst>
            </p:cNvPr>
            <p:cNvSpPr txBox="1"/>
            <p:nvPr/>
          </p:nvSpPr>
          <p:spPr>
            <a:xfrm>
              <a:off x="1984045" y="3344481"/>
              <a:ext cx="37603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00B050"/>
                  </a:solidFill>
                </a:rPr>
                <a:t>Correct!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FF7211-D6E3-5245-A674-BDA18BB9CE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6093" b="-66093"/>
            <a:stretch/>
          </p:blipFill>
          <p:spPr>
            <a:xfrm>
              <a:off x="5192100" y="3515732"/>
              <a:ext cx="1924401" cy="2411097"/>
            </a:xfrm>
            <a:prstGeom prst="rect">
              <a:avLst/>
            </a:prstGeom>
            <a:ln w="12700">
              <a:noFill/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86C5D8-B233-324C-8ECF-7F8ECAC42622}"/>
                </a:ext>
              </a:extLst>
            </p:cNvPr>
            <p:cNvSpPr txBox="1"/>
            <p:nvPr/>
          </p:nvSpPr>
          <p:spPr>
            <a:xfrm>
              <a:off x="3300439" y="4092658"/>
              <a:ext cx="1526820" cy="1862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1500" b="1" i="0" u="none" strike="noStrike" dirty="0">
                  <a:solidFill>
                    <a:srgbClr val="00B050"/>
                  </a:solidFill>
                  <a:effectLst/>
                  <a:latin typeface="arial" panose="020B0604020202020204" pitchFamily="34" charset="0"/>
                </a:rPr>
                <a:t>✓</a:t>
              </a:r>
              <a:endParaRPr lang="en-US" sz="115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9" name="Picture 18" descr="A picture containing text, monitor, electronics, television&#10;&#10;Description automatically generated">
            <a:extLst>
              <a:ext uri="{FF2B5EF4-FFF2-40B4-BE49-F238E27FC236}">
                <a16:creationId xmlns:a16="http://schemas.microsoft.com/office/drawing/2014/main" id="{749EE640-EC23-5243-BD3D-5D52CFA5B6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239" y="0"/>
            <a:ext cx="9194239" cy="6858000"/>
          </a:xfrm>
          <a:prstGeom prst="rect">
            <a:avLst/>
          </a:prstGeom>
        </p:spPr>
      </p:pic>
      <p:sp>
        <p:nvSpPr>
          <p:cNvPr id="16" name="proverb">
            <a:extLst>
              <a:ext uri="{FF2B5EF4-FFF2-40B4-BE49-F238E27FC236}">
                <a16:creationId xmlns:a16="http://schemas.microsoft.com/office/drawing/2014/main" id="{6E1070E3-DE8E-294A-9CD0-5FA10A6F6B03}"/>
              </a:ext>
            </a:extLst>
          </p:cNvPr>
          <p:cNvSpPr txBox="1"/>
          <p:nvPr/>
        </p:nvSpPr>
        <p:spPr>
          <a:xfrm>
            <a:off x="7349720" y="1788383"/>
            <a:ext cx="1317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yesterday.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424D33B-656A-7942-8E0E-DB97250817E6}"/>
              </a:ext>
            </a:extLst>
          </p:cNvPr>
          <p:cNvSpPr/>
          <p:nvPr/>
        </p:nvSpPr>
        <p:spPr bwMode="auto">
          <a:xfrm>
            <a:off x="431999" y="461962"/>
            <a:ext cx="8259937" cy="5957887"/>
          </a:xfrm>
          <a:prstGeom prst="roundRect">
            <a:avLst>
              <a:gd name="adj" fmla="val 0"/>
            </a:avLst>
          </a:prstGeom>
          <a:noFill/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32000" rIns="2088000" anchor="t" anchorCtr="0"/>
          <a:lstStyle/>
          <a:p>
            <a:pPr algn="ctr">
              <a:defRPr/>
            </a:pPr>
            <a:endParaRPr lang="en-GB" sz="2800" b="1" dirty="0">
              <a:latin typeface="Twinkl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D1FA90-E84E-6746-BCF4-840197629332}"/>
              </a:ext>
            </a:extLst>
          </p:cNvPr>
          <p:cNvSpPr/>
          <p:nvPr/>
        </p:nvSpPr>
        <p:spPr>
          <a:xfrm>
            <a:off x="256853" y="297951"/>
            <a:ext cx="3226085" cy="955497"/>
          </a:xfrm>
          <a:prstGeom prst="rect">
            <a:avLst/>
          </a:prstGeom>
          <a:solidFill>
            <a:srgbClr val="E5883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Spot the Adverb</a:t>
            </a:r>
          </a:p>
        </p:txBody>
      </p:sp>
      <p:sp>
        <p:nvSpPr>
          <p:cNvPr id="21" name="Rectangle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0A30EF4-196E-F441-8896-1E39FEEB29B0}"/>
              </a:ext>
            </a:extLst>
          </p:cNvPr>
          <p:cNvSpPr/>
          <p:nvPr/>
        </p:nvSpPr>
        <p:spPr>
          <a:xfrm>
            <a:off x="6690405" y="234326"/>
            <a:ext cx="1754151" cy="581935"/>
          </a:xfrm>
          <a:prstGeom prst="rect">
            <a:avLst/>
          </a:prstGeom>
          <a:solidFill>
            <a:srgbClr val="CA075A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Next Slide</a:t>
            </a:r>
          </a:p>
        </p:txBody>
      </p:sp>
      <p:sp>
        <p:nvSpPr>
          <p:cNvPr id="15" name="proverb">
            <a:extLst>
              <a:ext uri="{FF2B5EF4-FFF2-40B4-BE49-F238E27FC236}">
                <a16:creationId xmlns:a16="http://schemas.microsoft.com/office/drawing/2014/main" id="{5FDEAE30-E62C-0942-8610-5922ED8D1429}"/>
              </a:ext>
            </a:extLst>
          </p:cNvPr>
          <p:cNvSpPr txBox="1"/>
          <p:nvPr/>
        </p:nvSpPr>
        <p:spPr>
          <a:xfrm>
            <a:off x="2265619" y="1788383"/>
            <a:ext cx="1317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peacefully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proverb trigger">
            <a:extLst>
              <a:ext uri="{FF2B5EF4-FFF2-40B4-BE49-F238E27FC236}">
                <a16:creationId xmlns:a16="http://schemas.microsoft.com/office/drawing/2014/main" id="{E50848E6-18D8-6E4E-BC2E-7F6A32B6C8B7}"/>
              </a:ext>
            </a:extLst>
          </p:cNvPr>
          <p:cNvSpPr/>
          <p:nvPr/>
        </p:nvSpPr>
        <p:spPr>
          <a:xfrm>
            <a:off x="2265619" y="1777586"/>
            <a:ext cx="1217320" cy="38012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roverb trigger">
            <a:extLst>
              <a:ext uri="{FF2B5EF4-FFF2-40B4-BE49-F238E27FC236}">
                <a16:creationId xmlns:a16="http://schemas.microsoft.com/office/drawing/2014/main" id="{BBDDF534-B40C-B044-9D79-E45698AA3D48}"/>
              </a:ext>
            </a:extLst>
          </p:cNvPr>
          <p:cNvSpPr/>
          <p:nvPr/>
        </p:nvSpPr>
        <p:spPr>
          <a:xfrm>
            <a:off x="7437694" y="1777586"/>
            <a:ext cx="1217320" cy="38012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5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55857 L 3.61111E-6 -1.1111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94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29E66A3-C5C1-EB4D-8F32-4BF81814CDE5}"/>
              </a:ext>
            </a:extLst>
          </p:cNvPr>
          <p:cNvSpPr/>
          <p:nvPr/>
        </p:nvSpPr>
        <p:spPr bwMode="auto">
          <a:xfrm>
            <a:off x="432000" y="438151"/>
            <a:ext cx="8259937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8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1332000" rIns="0" anchor="t" anchorCtr="0"/>
          <a:lstStyle/>
          <a:p>
            <a:pPr>
              <a:defRPr/>
            </a:pPr>
            <a:r>
              <a:rPr lang="en-GB" sz="2400" b="1" dirty="0"/>
              <a:t>The children love to play 			       even when the weather is 	     cold.</a:t>
            </a:r>
            <a:endParaRPr lang="en-GB" sz="6600" b="1" dirty="0">
              <a:latin typeface="Twinkl" pitchFamily="50" charset="0"/>
            </a:endParaRPr>
          </a:p>
        </p:txBody>
      </p:sp>
      <p:grpSp>
        <p:nvGrpSpPr>
          <p:cNvPr id="17" name="Answer">
            <a:extLst>
              <a:ext uri="{FF2B5EF4-FFF2-40B4-BE49-F238E27FC236}">
                <a16:creationId xmlns:a16="http://schemas.microsoft.com/office/drawing/2014/main" id="{DACD6E69-A7F5-EF4D-B6BC-FEC86078D272}"/>
              </a:ext>
            </a:extLst>
          </p:cNvPr>
          <p:cNvGrpSpPr/>
          <p:nvPr/>
        </p:nvGrpSpPr>
        <p:grpSpPr>
          <a:xfrm>
            <a:off x="1984045" y="2990849"/>
            <a:ext cx="5400698" cy="6858000"/>
            <a:chOff x="1984045" y="2990849"/>
            <a:chExt cx="5400698" cy="6858000"/>
          </a:xfrm>
        </p:grpSpPr>
        <p:pic>
          <p:nvPicPr>
            <p:cNvPr id="8" name="Picture 7" descr="Shape&#10;&#10;Description automatically generated">
              <a:extLst>
                <a:ext uri="{FF2B5EF4-FFF2-40B4-BE49-F238E27FC236}">
                  <a16:creationId xmlns:a16="http://schemas.microsoft.com/office/drawing/2014/main" id="{4979B7B0-11D6-8641-AF02-0FF237F1B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7557" y="2990849"/>
              <a:ext cx="5377186" cy="6858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CAA3FE-509F-C44A-804B-1379FD94BBBA}"/>
                </a:ext>
              </a:extLst>
            </p:cNvPr>
            <p:cNvSpPr txBox="1"/>
            <p:nvPr/>
          </p:nvSpPr>
          <p:spPr>
            <a:xfrm>
              <a:off x="1984045" y="3344481"/>
              <a:ext cx="37603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00B050"/>
                  </a:solidFill>
                </a:rPr>
                <a:t>Correct!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FF7211-D6E3-5245-A674-BDA18BB9C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34836" y="3640417"/>
              <a:ext cx="1809737" cy="172850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86C5D8-B233-324C-8ECF-7F8ECAC42622}"/>
                </a:ext>
              </a:extLst>
            </p:cNvPr>
            <p:cNvSpPr txBox="1"/>
            <p:nvPr/>
          </p:nvSpPr>
          <p:spPr>
            <a:xfrm>
              <a:off x="3300439" y="4092658"/>
              <a:ext cx="1526820" cy="1862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1500" b="1" i="0" u="none" strike="noStrike" dirty="0">
                  <a:solidFill>
                    <a:srgbClr val="00B050"/>
                  </a:solidFill>
                  <a:effectLst/>
                  <a:latin typeface="arial" panose="020B0604020202020204" pitchFamily="34" charset="0"/>
                </a:rPr>
                <a:t>✓</a:t>
              </a:r>
              <a:endParaRPr lang="en-US" sz="115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9" name="Picture 18" descr="A picture containing text, monitor, electronics, television&#10;&#10;Description automatically generated">
            <a:extLst>
              <a:ext uri="{FF2B5EF4-FFF2-40B4-BE49-F238E27FC236}">
                <a16:creationId xmlns:a16="http://schemas.microsoft.com/office/drawing/2014/main" id="{749EE640-EC23-5243-BD3D-5D52CFA5B6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239" y="0"/>
            <a:ext cx="9194239" cy="6858000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424D33B-656A-7942-8E0E-DB97250817E6}"/>
              </a:ext>
            </a:extLst>
          </p:cNvPr>
          <p:cNvSpPr/>
          <p:nvPr/>
        </p:nvSpPr>
        <p:spPr bwMode="auto">
          <a:xfrm>
            <a:off x="431999" y="461962"/>
            <a:ext cx="8259937" cy="5957887"/>
          </a:xfrm>
          <a:prstGeom prst="roundRect">
            <a:avLst>
              <a:gd name="adj" fmla="val 0"/>
            </a:avLst>
          </a:prstGeom>
          <a:noFill/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32000" rIns="2088000" anchor="t" anchorCtr="0"/>
          <a:lstStyle/>
          <a:p>
            <a:pPr algn="ctr">
              <a:defRPr/>
            </a:pPr>
            <a:endParaRPr lang="en-GB" sz="2800" b="1" dirty="0">
              <a:latin typeface="Twinkl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D1FA90-E84E-6746-BCF4-840197629332}"/>
              </a:ext>
            </a:extLst>
          </p:cNvPr>
          <p:cNvSpPr/>
          <p:nvPr/>
        </p:nvSpPr>
        <p:spPr>
          <a:xfrm>
            <a:off x="256853" y="297951"/>
            <a:ext cx="3226085" cy="955497"/>
          </a:xfrm>
          <a:prstGeom prst="rect">
            <a:avLst/>
          </a:prstGeom>
          <a:solidFill>
            <a:srgbClr val="E5883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Spot the Adverb</a:t>
            </a:r>
          </a:p>
        </p:txBody>
      </p:sp>
      <p:sp>
        <p:nvSpPr>
          <p:cNvPr id="21" name="Rectangle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0A30EF4-196E-F441-8896-1E39FEEB29B0}"/>
              </a:ext>
            </a:extLst>
          </p:cNvPr>
          <p:cNvSpPr/>
          <p:nvPr/>
        </p:nvSpPr>
        <p:spPr>
          <a:xfrm>
            <a:off x="6690405" y="234326"/>
            <a:ext cx="1754151" cy="581935"/>
          </a:xfrm>
          <a:prstGeom prst="rect">
            <a:avLst/>
          </a:prstGeom>
          <a:solidFill>
            <a:srgbClr val="CA075A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Next Slide</a:t>
            </a:r>
          </a:p>
        </p:txBody>
      </p:sp>
      <p:sp>
        <p:nvSpPr>
          <p:cNvPr id="15" name="proverb">
            <a:extLst>
              <a:ext uri="{FF2B5EF4-FFF2-40B4-BE49-F238E27FC236}">
                <a16:creationId xmlns:a16="http://schemas.microsoft.com/office/drawing/2014/main" id="{560B833B-A0EB-414C-8460-982247748231}"/>
              </a:ext>
            </a:extLst>
          </p:cNvPr>
          <p:cNvSpPr txBox="1"/>
          <p:nvPr/>
        </p:nvSpPr>
        <p:spPr>
          <a:xfrm>
            <a:off x="4268899" y="1733355"/>
            <a:ext cx="3642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outside every day,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proverb">
            <a:extLst>
              <a:ext uri="{FF2B5EF4-FFF2-40B4-BE49-F238E27FC236}">
                <a16:creationId xmlns:a16="http://schemas.microsoft.com/office/drawing/2014/main" id="{EE25F3B6-E215-F441-9F04-CDAC90CA10E8}"/>
              </a:ext>
            </a:extLst>
          </p:cNvPr>
          <p:cNvSpPr txBox="1"/>
          <p:nvPr/>
        </p:nvSpPr>
        <p:spPr>
          <a:xfrm>
            <a:off x="2843548" y="2107248"/>
            <a:ext cx="12502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bitterly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proverb trigger2">
            <a:extLst>
              <a:ext uri="{FF2B5EF4-FFF2-40B4-BE49-F238E27FC236}">
                <a16:creationId xmlns:a16="http://schemas.microsoft.com/office/drawing/2014/main" id="{7AECC9A1-604A-F047-9DF3-0D9B574CC63E}"/>
              </a:ext>
            </a:extLst>
          </p:cNvPr>
          <p:cNvSpPr/>
          <p:nvPr/>
        </p:nvSpPr>
        <p:spPr>
          <a:xfrm>
            <a:off x="757353" y="2830004"/>
            <a:ext cx="1226692" cy="40655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roverb trigger">
            <a:extLst>
              <a:ext uri="{FF2B5EF4-FFF2-40B4-BE49-F238E27FC236}">
                <a16:creationId xmlns:a16="http://schemas.microsoft.com/office/drawing/2014/main" id="{E50848E6-18D8-6E4E-BC2E-7F6A32B6C8B7}"/>
              </a:ext>
            </a:extLst>
          </p:cNvPr>
          <p:cNvSpPr/>
          <p:nvPr/>
        </p:nvSpPr>
        <p:spPr>
          <a:xfrm>
            <a:off x="4268898" y="1646063"/>
            <a:ext cx="2631965" cy="503396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8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55857 L 3.61111E-6 -1.1111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94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0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272E8B3-D39C-D445-B9A6-627C3C06A7A1}"/>
              </a:ext>
            </a:extLst>
          </p:cNvPr>
          <p:cNvSpPr/>
          <p:nvPr/>
        </p:nvSpPr>
        <p:spPr bwMode="auto">
          <a:xfrm>
            <a:off x="432000" y="438151"/>
            <a:ext cx="8259937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8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332000" rIns="0" anchor="t" anchorCtr="0"/>
          <a:lstStyle/>
          <a:p>
            <a:pPr fontAlgn="base"/>
            <a:r>
              <a:rPr lang="en-GB" dirty="0"/>
              <a:t>We use adverbs when we want to describe verbs (doing words).</a:t>
            </a:r>
          </a:p>
          <a:p>
            <a:pPr fontAlgn="base"/>
            <a:br>
              <a:rPr lang="en-GB" dirty="0"/>
            </a:br>
            <a:r>
              <a:rPr lang="en-GB" dirty="0"/>
              <a:t>This gives us more information about the situation.</a:t>
            </a:r>
          </a:p>
          <a:p>
            <a:pPr fontAlgn="base"/>
            <a:br>
              <a:rPr lang="en-GB" dirty="0"/>
            </a:br>
            <a:r>
              <a:rPr lang="en-GB" dirty="0"/>
              <a:t>An adverb helps us to understand the how, when, where, why, how often or how much the action is performed.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0D6857-08DB-224F-8C31-DE644C1CE41C}"/>
              </a:ext>
            </a:extLst>
          </p:cNvPr>
          <p:cNvSpPr/>
          <p:nvPr/>
        </p:nvSpPr>
        <p:spPr>
          <a:xfrm>
            <a:off x="256853" y="297951"/>
            <a:ext cx="5758185" cy="955497"/>
          </a:xfrm>
          <a:prstGeom prst="rect">
            <a:avLst/>
          </a:prstGeom>
          <a:solidFill>
            <a:srgbClr val="E5883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Let’s Refresh – What’s an Adverb?</a:t>
            </a:r>
            <a:endParaRPr lang="en-US" sz="4000" b="1" dirty="0"/>
          </a:p>
        </p:txBody>
      </p:sp>
      <p:pic>
        <p:nvPicPr>
          <p:cNvPr id="5" name="Picture 4" descr="A person wearing a hat&#10;&#10;Description automatically generated with low confidence">
            <a:extLst>
              <a:ext uri="{FF2B5EF4-FFF2-40B4-BE49-F238E27FC236}">
                <a16:creationId xmlns:a16="http://schemas.microsoft.com/office/drawing/2014/main" id="{F6422A03-2513-D747-98FE-2BB500013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306" y="3417094"/>
            <a:ext cx="4133388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2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272E8B3-D39C-D445-B9A6-627C3C06A7A1}"/>
              </a:ext>
            </a:extLst>
          </p:cNvPr>
          <p:cNvSpPr/>
          <p:nvPr/>
        </p:nvSpPr>
        <p:spPr bwMode="auto">
          <a:xfrm>
            <a:off x="432000" y="438151"/>
            <a:ext cx="8259937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8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332000" rIns="0" anchor="t" anchorCtr="0"/>
          <a:lstStyle/>
          <a:p>
            <a:pPr fontAlgn="base"/>
            <a:r>
              <a:rPr lang="en-GB" dirty="0"/>
              <a:t>In this game, you will read each sentence.</a:t>
            </a:r>
          </a:p>
          <a:p>
            <a:pPr fontAlgn="base"/>
            <a:br>
              <a:rPr lang="en-GB" dirty="0"/>
            </a:br>
            <a:r>
              <a:rPr lang="en-GB" dirty="0"/>
              <a:t>In each sentence, there is at least one adverb.</a:t>
            </a:r>
          </a:p>
          <a:p>
            <a:pPr fontAlgn="base"/>
            <a:br>
              <a:rPr lang="en-GB" dirty="0"/>
            </a:br>
            <a:r>
              <a:rPr lang="en-GB" dirty="0"/>
              <a:t>Some sentences have up to three adverbs, but not always.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0D6857-08DB-224F-8C31-DE644C1CE41C}"/>
              </a:ext>
            </a:extLst>
          </p:cNvPr>
          <p:cNvSpPr/>
          <p:nvPr/>
        </p:nvSpPr>
        <p:spPr>
          <a:xfrm>
            <a:off x="256853" y="297951"/>
            <a:ext cx="2248453" cy="955497"/>
          </a:xfrm>
          <a:prstGeom prst="rect">
            <a:avLst/>
          </a:prstGeom>
          <a:solidFill>
            <a:srgbClr val="E5883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How to play</a:t>
            </a:r>
            <a:endParaRPr lang="en-US" sz="4000" b="1" dirty="0"/>
          </a:p>
        </p:txBody>
      </p:sp>
      <p:pic>
        <p:nvPicPr>
          <p:cNvPr id="5" name="Picture 4" descr="A person wearing a hat&#10;&#10;Description automatically generated with low confidence">
            <a:extLst>
              <a:ext uri="{FF2B5EF4-FFF2-40B4-BE49-F238E27FC236}">
                <a16:creationId xmlns:a16="http://schemas.microsoft.com/office/drawing/2014/main" id="{F6422A03-2513-D747-98FE-2BB500013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306" y="3417094"/>
            <a:ext cx="4133388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2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272E8B3-D39C-D445-B9A6-627C3C06A7A1}"/>
              </a:ext>
            </a:extLst>
          </p:cNvPr>
          <p:cNvSpPr/>
          <p:nvPr/>
        </p:nvSpPr>
        <p:spPr bwMode="auto">
          <a:xfrm>
            <a:off x="432000" y="438151"/>
            <a:ext cx="8259937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8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332000" rIns="0" anchor="t" anchorCtr="0"/>
          <a:lstStyle/>
          <a:p>
            <a:pPr fontAlgn="base"/>
            <a:r>
              <a:rPr lang="en-GB" dirty="0"/>
              <a:t>If you click the correct answer, a green tick will appear on screen.</a:t>
            </a:r>
          </a:p>
          <a:p>
            <a:pPr fontAlgn="base"/>
            <a:br>
              <a:rPr lang="en-GB" dirty="0"/>
            </a:br>
            <a:r>
              <a:rPr lang="en-GB" dirty="0"/>
              <a:t>If you don’t click the correct answer, the screen will not change.</a:t>
            </a:r>
          </a:p>
          <a:p>
            <a:pPr fontAlgn="base"/>
            <a:br>
              <a:rPr lang="en-GB" dirty="0"/>
            </a:br>
            <a:r>
              <a:rPr lang="en-GB" dirty="0"/>
              <a:t>Have fun!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0D6857-08DB-224F-8C31-DE644C1CE41C}"/>
              </a:ext>
            </a:extLst>
          </p:cNvPr>
          <p:cNvSpPr/>
          <p:nvPr/>
        </p:nvSpPr>
        <p:spPr>
          <a:xfrm>
            <a:off x="256853" y="297951"/>
            <a:ext cx="2248453" cy="955497"/>
          </a:xfrm>
          <a:prstGeom prst="rect">
            <a:avLst/>
          </a:prstGeom>
          <a:solidFill>
            <a:srgbClr val="E5883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How to play</a:t>
            </a:r>
            <a:endParaRPr lang="en-US" sz="4000" b="1" dirty="0"/>
          </a:p>
        </p:txBody>
      </p:sp>
      <p:pic>
        <p:nvPicPr>
          <p:cNvPr id="5" name="Picture 4" descr="A person wearing a hat&#10;&#10;Description automatically generated with low confidence">
            <a:extLst>
              <a:ext uri="{FF2B5EF4-FFF2-40B4-BE49-F238E27FC236}">
                <a16:creationId xmlns:a16="http://schemas.microsoft.com/office/drawing/2014/main" id="{F6422A03-2513-D747-98FE-2BB500013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306" y="3417094"/>
            <a:ext cx="4133388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3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29E66A3-C5C1-EB4D-8F32-4BF81814CDE5}"/>
              </a:ext>
            </a:extLst>
          </p:cNvPr>
          <p:cNvSpPr/>
          <p:nvPr/>
        </p:nvSpPr>
        <p:spPr bwMode="auto">
          <a:xfrm>
            <a:off x="432000" y="438151"/>
            <a:ext cx="8259937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8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32000" rIns="2088000" anchor="t" anchorCtr="0"/>
          <a:lstStyle/>
          <a:p>
            <a:pPr algn="ctr">
              <a:defRPr/>
            </a:pPr>
            <a:r>
              <a:rPr lang="en-GB" sz="4000" b="1" dirty="0"/>
              <a:t>The dog ran		</a:t>
            </a:r>
            <a:endParaRPr lang="en-GB" sz="2800" b="1" dirty="0">
              <a:latin typeface="Twinkl" pitchFamily="50" charset="0"/>
            </a:endParaRPr>
          </a:p>
        </p:txBody>
      </p:sp>
      <p:grpSp>
        <p:nvGrpSpPr>
          <p:cNvPr id="17" name="Answer">
            <a:extLst>
              <a:ext uri="{FF2B5EF4-FFF2-40B4-BE49-F238E27FC236}">
                <a16:creationId xmlns:a16="http://schemas.microsoft.com/office/drawing/2014/main" id="{DACD6E69-A7F5-EF4D-B6BC-FEC86078D272}"/>
              </a:ext>
            </a:extLst>
          </p:cNvPr>
          <p:cNvGrpSpPr/>
          <p:nvPr/>
        </p:nvGrpSpPr>
        <p:grpSpPr>
          <a:xfrm>
            <a:off x="1984045" y="2990849"/>
            <a:ext cx="5400698" cy="6858000"/>
            <a:chOff x="1984045" y="2990849"/>
            <a:chExt cx="5400698" cy="6858000"/>
          </a:xfrm>
        </p:grpSpPr>
        <p:pic>
          <p:nvPicPr>
            <p:cNvPr id="8" name="Picture 7" descr="Shape&#10;&#10;Description automatically generated">
              <a:extLst>
                <a:ext uri="{FF2B5EF4-FFF2-40B4-BE49-F238E27FC236}">
                  <a16:creationId xmlns:a16="http://schemas.microsoft.com/office/drawing/2014/main" id="{4979B7B0-11D6-8641-AF02-0FF237F1B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7557" y="2990849"/>
              <a:ext cx="5377186" cy="6858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CAA3FE-509F-C44A-804B-1379FD94BBBA}"/>
                </a:ext>
              </a:extLst>
            </p:cNvPr>
            <p:cNvSpPr txBox="1"/>
            <p:nvPr/>
          </p:nvSpPr>
          <p:spPr>
            <a:xfrm>
              <a:off x="1984045" y="3344481"/>
              <a:ext cx="37603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00B050"/>
                  </a:solidFill>
                </a:rPr>
                <a:t>Correct!</a:t>
              </a:r>
            </a:p>
          </p:txBody>
        </p:sp>
        <p:pic>
          <p:nvPicPr>
            <p:cNvPr id="11" name="Picture 10" descr="A dog with its mouth open&#10;&#10;Description automatically generated with medium confidence">
              <a:extLst>
                <a:ext uri="{FF2B5EF4-FFF2-40B4-BE49-F238E27FC236}">
                  <a16:creationId xmlns:a16="http://schemas.microsoft.com/office/drawing/2014/main" id="{A8FF7211-D6E3-5245-A674-BDA18BB9C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5573" y="3344481"/>
              <a:ext cx="1781827" cy="264405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86C5D8-B233-324C-8ECF-7F8ECAC42622}"/>
                </a:ext>
              </a:extLst>
            </p:cNvPr>
            <p:cNvSpPr txBox="1"/>
            <p:nvPr/>
          </p:nvSpPr>
          <p:spPr>
            <a:xfrm>
              <a:off x="3300439" y="4092658"/>
              <a:ext cx="1526820" cy="1862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1500" b="1" i="0" u="none" strike="noStrike" dirty="0">
                  <a:solidFill>
                    <a:srgbClr val="00B050"/>
                  </a:solidFill>
                  <a:effectLst/>
                  <a:latin typeface="arial" panose="020B0604020202020204" pitchFamily="34" charset="0"/>
                </a:rPr>
                <a:t>✓</a:t>
              </a:r>
              <a:endParaRPr lang="en-US" sz="115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9" name="Picture 18" descr="A picture containing text, monitor, electronics, television&#10;&#10;Description automatically generated">
            <a:extLst>
              <a:ext uri="{FF2B5EF4-FFF2-40B4-BE49-F238E27FC236}">
                <a16:creationId xmlns:a16="http://schemas.microsoft.com/office/drawing/2014/main" id="{749EE640-EC23-5243-BD3D-5D52CFA5B6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239" y="0"/>
            <a:ext cx="9194239" cy="6858000"/>
          </a:xfrm>
          <a:prstGeom prst="rect">
            <a:avLst/>
          </a:prstGeom>
        </p:spPr>
      </p:pic>
      <p:sp>
        <p:nvSpPr>
          <p:cNvPr id="16" name="proverb">
            <a:extLst>
              <a:ext uri="{FF2B5EF4-FFF2-40B4-BE49-F238E27FC236}">
                <a16:creationId xmlns:a16="http://schemas.microsoft.com/office/drawing/2014/main" id="{6E1070E3-DE8E-294A-9CD0-5FA10A6F6B03}"/>
              </a:ext>
            </a:extLst>
          </p:cNvPr>
          <p:cNvSpPr txBox="1"/>
          <p:nvPr/>
        </p:nvSpPr>
        <p:spPr>
          <a:xfrm>
            <a:off x="5863653" y="1738414"/>
            <a:ext cx="22551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indoors.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424D33B-656A-7942-8E0E-DB97250817E6}"/>
              </a:ext>
            </a:extLst>
          </p:cNvPr>
          <p:cNvSpPr/>
          <p:nvPr/>
        </p:nvSpPr>
        <p:spPr bwMode="auto">
          <a:xfrm>
            <a:off x="431999" y="461962"/>
            <a:ext cx="8259937" cy="5957887"/>
          </a:xfrm>
          <a:prstGeom prst="roundRect">
            <a:avLst>
              <a:gd name="adj" fmla="val 0"/>
            </a:avLst>
          </a:prstGeom>
          <a:noFill/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32000" rIns="2088000" anchor="t" anchorCtr="0"/>
          <a:lstStyle/>
          <a:p>
            <a:pPr algn="ctr">
              <a:defRPr/>
            </a:pPr>
            <a:endParaRPr lang="en-GB" sz="2800" b="1" dirty="0">
              <a:latin typeface="Twinkl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D1FA90-E84E-6746-BCF4-840197629332}"/>
              </a:ext>
            </a:extLst>
          </p:cNvPr>
          <p:cNvSpPr/>
          <p:nvPr/>
        </p:nvSpPr>
        <p:spPr>
          <a:xfrm>
            <a:off x="256853" y="297951"/>
            <a:ext cx="3226085" cy="955497"/>
          </a:xfrm>
          <a:prstGeom prst="rect">
            <a:avLst/>
          </a:prstGeom>
          <a:solidFill>
            <a:srgbClr val="E5883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Spot the Adverb</a:t>
            </a:r>
          </a:p>
        </p:txBody>
      </p:sp>
      <p:sp>
        <p:nvSpPr>
          <p:cNvPr id="21" name="Rectangle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0A30EF4-196E-F441-8896-1E39FEEB29B0}"/>
              </a:ext>
            </a:extLst>
          </p:cNvPr>
          <p:cNvSpPr/>
          <p:nvPr/>
        </p:nvSpPr>
        <p:spPr>
          <a:xfrm>
            <a:off x="6690405" y="234326"/>
            <a:ext cx="1754151" cy="581935"/>
          </a:xfrm>
          <a:prstGeom prst="rect">
            <a:avLst/>
          </a:prstGeom>
          <a:solidFill>
            <a:srgbClr val="CA075A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Next Slide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19BDC3-6745-674D-BA9F-26338B4EB760}"/>
              </a:ext>
            </a:extLst>
          </p:cNvPr>
          <p:cNvSpPr txBox="1"/>
          <p:nvPr/>
        </p:nvSpPr>
        <p:spPr>
          <a:xfrm>
            <a:off x="4141554" y="1738414"/>
            <a:ext cx="19334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briskly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4" name="proverb trigger">
            <a:extLst>
              <a:ext uri="{FF2B5EF4-FFF2-40B4-BE49-F238E27FC236}">
                <a16:creationId xmlns:a16="http://schemas.microsoft.com/office/drawing/2014/main" id="{E50848E6-18D8-6E4E-BC2E-7F6A32B6C8B7}"/>
              </a:ext>
            </a:extLst>
          </p:cNvPr>
          <p:cNvSpPr/>
          <p:nvPr/>
        </p:nvSpPr>
        <p:spPr>
          <a:xfrm>
            <a:off x="4140485" y="1684962"/>
            <a:ext cx="4006922" cy="904126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55857 L 3.61111E-6 -1.1111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94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C1C1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29E66A3-C5C1-EB4D-8F32-4BF81814CDE5}"/>
              </a:ext>
            </a:extLst>
          </p:cNvPr>
          <p:cNvSpPr/>
          <p:nvPr/>
        </p:nvSpPr>
        <p:spPr bwMode="auto">
          <a:xfrm>
            <a:off x="432000" y="438151"/>
            <a:ext cx="8259937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8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32000" rIns="2088000" anchor="t" anchorCtr="0"/>
          <a:lstStyle/>
          <a:p>
            <a:pPr algn="ctr">
              <a:defRPr/>
            </a:pPr>
            <a:r>
              <a:rPr lang="en-GB" sz="2800" b="1" dirty="0"/>
              <a:t>The children did their schoolwork</a:t>
            </a:r>
            <a:endParaRPr lang="en-GB" sz="2800" b="1" dirty="0">
              <a:latin typeface="Twinkl" pitchFamily="50" charset="0"/>
            </a:endParaRPr>
          </a:p>
        </p:txBody>
      </p:sp>
      <p:grpSp>
        <p:nvGrpSpPr>
          <p:cNvPr id="17" name="Answer">
            <a:extLst>
              <a:ext uri="{FF2B5EF4-FFF2-40B4-BE49-F238E27FC236}">
                <a16:creationId xmlns:a16="http://schemas.microsoft.com/office/drawing/2014/main" id="{DACD6E69-A7F5-EF4D-B6BC-FEC86078D272}"/>
              </a:ext>
            </a:extLst>
          </p:cNvPr>
          <p:cNvGrpSpPr/>
          <p:nvPr/>
        </p:nvGrpSpPr>
        <p:grpSpPr>
          <a:xfrm>
            <a:off x="1984045" y="2990849"/>
            <a:ext cx="5400698" cy="6858000"/>
            <a:chOff x="1984045" y="2990849"/>
            <a:chExt cx="5400698" cy="6858000"/>
          </a:xfrm>
        </p:grpSpPr>
        <p:pic>
          <p:nvPicPr>
            <p:cNvPr id="8" name="Picture 7" descr="Shape&#10;&#10;Description automatically generated">
              <a:extLst>
                <a:ext uri="{FF2B5EF4-FFF2-40B4-BE49-F238E27FC236}">
                  <a16:creationId xmlns:a16="http://schemas.microsoft.com/office/drawing/2014/main" id="{4979B7B0-11D6-8641-AF02-0FF237F1B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7557" y="2990849"/>
              <a:ext cx="5377186" cy="6858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CAA3FE-509F-C44A-804B-1379FD94BBBA}"/>
                </a:ext>
              </a:extLst>
            </p:cNvPr>
            <p:cNvSpPr txBox="1"/>
            <p:nvPr/>
          </p:nvSpPr>
          <p:spPr>
            <a:xfrm>
              <a:off x="1984045" y="3344481"/>
              <a:ext cx="37603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00B050"/>
                  </a:solidFill>
                </a:rPr>
                <a:t>Correct!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FF7211-D6E3-5245-A674-BDA18BB9C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46833" y="3801780"/>
              <a:ext cx="2545400" cy="140285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86C5D8-B233-324C-8ECF-7F8ECAC42622}"/>
                </a:ext>
              </a:extLst>
            </p:cNvPr>
            <p:cNvSpPr txBox="1"/>
            <p:nvPr/>
          </p:nvSpPr>
          <p:spPr>
            <a:xfrm>
              <a:off x="3300439" y="4092658"/>
              <a:ext cx="1526820" cy="1862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1500" b="1" i="0" u="none" strike="noStrike" dirty="0">
                  <a:solidFill>
                    <a:srgbClr val="00B050"/>
                  </a:solidFill>
                  <a:effectLst/>
                  <a:latin typeface="arial" panose="020B0604020202020204" pitchFamily="34" charset="0"/>
                </a:rPr>
                <a:t>✓</a:t>
              </a:r>
              <a:endParaRPr lang="en-US" sz="115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9" name="Picture 18" descr="A picture containing text, monitor, electronics, television&#10;&#10;Description automatically generated" hidden="1">
            <a:extLst>
              <a:ext uri="{FF2B5EF4-FFF2-40B4-BE49-F238E27FC236}">
                <a16:creationId xmlns:a16="http://schemas.microsoft.com/office/drawing/2014/main" id="{749EE640-EC23-5243-BD3D-5D52CFA5B6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239" y="0"/>
            <a:ext cx="9194239" cy="6858000"/>
          </a:xfrm>
          <a:prstGeom prst="rect">
            <a:avLst/>
          </a:prstGeom>
        </p:spPr>
      </p:pic>
      <p:sp>
        <p:nvSpPr>
          <p:cNvPr id="16" name="proverb">
            <a:extLst>
              <a:ext uri="{FF2B5EF4-FFF2-40B4-BE49-F238E27FC236}">
                <a16:creationId xmlns:a16="http://schemas.microsoft.com/office/drawing/2014/main" id="{6E1070E3-DE8E-294A-9CD0-5FA10A6F6B03}"/>
              </a:ext>
            </a:extLst>
          </p:cNvPr>
          <p:cNvSpPr txBox="1"/>
          <p:nvPr/>
        </p:nvSpPr>
        <p:spPr>
          <a:xfrm>
            <a:off x="6322294" y="1709838"/>
            <a:ext cx="22551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quietly.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proverb trigger">
            <a:extLst>
              <a:ext uri="{FF2B5EF4-FFF2-40B4-BE49-F238E27FC236}">
                <a16:creationId xmlns:a16="http://schemas.microsoft.com/office/drawing/2014/main" id="{E50848E6-18D8-6E4E-BC2E-7F6A32B6C8B7}"/>
              </a:ext>
            </a:extLst>
          </p:cNvPr>
          <p:cNvSpPr/>
          <p:nvPr/>
        </p:nvSpPr>
        <p:spPr>
          <a:xfrm>
            <a:off x="6312664" y="1649778"/>
            <a:ext cx="1754151" cy="904126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 hidden="1">
            <a:extLst>
              <a:ext uri="{FF2B5EF4-FFF2-40B4-BE49-F238E27FC236}">
                <a16:creationId xmlns:a16="http://schemas.microsoft.com/office/drawing/2014/main" id="{1424D33B-656A-7942-8E0E-DB97250817E6}"/>
              </a:ext>
            </a:extLst>
          </p:cNvPr>
          <p:cNvSpPr/>
          <p:nvPr/>
        </p:nvSpPr>
        <p:spPr bwMode="auto">
          <a:xfrm>
            <a:off x="431999" y="461962"/>
            <a:ext cx="8259937" cy="5957887"/>
          </a:xfrm>
          <a:prstGeom prst="roundRect">
            <a:avLst>
              <a:gd name="adj" fmla="val 0"/>
            </a:avLst>
          </a:prstGeom>
          <a:noFill/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32000" rIns="2088000" anchor="t" anchorCtr="0"/>
          <a:lstStyle/>
          <a:p>
            <a:pPr algn="ctr">
              <a:defRPr/>
            </a:pPr>
            <a:endParaRPr lang="en-GB" sz="2800" b="1" dirty="0">
              <a:latin typeface="Twinkl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D1FA90-E84E-6746-BCF4-840197629332}"/>
              </a:ext>
            </a:extLst>
          </p:cNvPr>
          <p:cNvSpPr/>
          <p:nvPr/>
        </p:nvSpPr>
        <p:spPr>
          <a:xfrm>
            <a:off x="256853" y="297951"/>
            <a:ext cx="3226085" cy="955497"/>
          </a:xfrm>
          <a:prstGeom prst="rect">
            <a:avLst/>
          </a:prstGeom>
          <a:solidFill>
            <a:srgbClr val="E5883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Spot the Adverb</a:t>
            </a:r>
          </a:p>
        </p:txBody>
      </p:sp>
      <p:sp>
        <p:nvSpPr>
          <p:cNvPr id="21" name="Rectangle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0A30EF4-196E-F441-8896-1E39FEEB29B0}"/>
              </a:ext>
            </a:extLst>
          </p:cNvPr>
          <p:cNvSpPr/>
          <p:nvPr/>
        </p:nvSpPr>
        <p:spPr>
          <a:xfrm>
            <a:off x="6690405" y="234326"/>
            <a:ext cx="1754151" cy="581935"/>
          </a:xfrm>
          <a:prstGeom prst="rect">
            <a:avLst/>
          </a:prstGeom>
          <a:solidFill>
            <a:srgbClr val="CA075A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Next Slide</a:t>
            </a:r>
          </a:p>
        </p:txBody>
      </p:sp>
    </p:spTree>
    <p:extLst>
      <p:ext uri="{BB962C8B-B14F-4D97-AF65-F5344CB8AC3E}">
        <p14:creationId xmlns:p14="http://schemas.microsoft.com/office/powerpoint/2010/main" val="17500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55857 L 3.61111E-6 -1.1111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94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29E66A3-C5C1-EB4D-8F32-4BF81814CDE5}"/>
              </a:ext>
            </a:extLst>
          </p:cNvPr>
          <p:cNvSpPr/>
          <p:nvPr/>
        </p:nvSpPr>
        <p:spPr bwMode="auto">
          <a:xfrm>
            <a:off x="432000" y="438151"/>
            <a:ext cx="8259937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8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32000" rIns="0" anchor="t" anchorCtr="0"/>
          <a:lstStyle/>
          <a:p>
            <a:pPr algn="ctr">
              <a:defRPr/>
            </a:pPr>
            <a:r>
              <a:rPr lang="en-GB" sz="2800" b="1" dirty="0"/>
              <a:t> The children ran 	    to the park.</a:t>
            </a:r>
            <a:endParaRPr lang="en-GB" sz="4000" b="1" dirty="0">
              <a:latin typeface="Twinkl" pitchFamily="50" charset="0"/>
            </a:endParaRPr>
          </a:p>
        </p:txBody>
      </p:sp>
      <p:grpSp>
        <p:nvGrpSpPr>
          <p:cNvPr id="17" name="Answer">
            <a:extLst>
              <a:ext uri="{FF2B5EF4-FFF2-40B4-BE49-F238E27FC236}">
                <a16:creationId xmlns:a16="http://schemas.microsoft.com/office/drawing/2014/main" id="{DACD6E69-A7F5-EF4D-B6BC-FEC86078D272}"/>
              </a:ext>
            </a:extLst>
          </p:cNvPr>
          <p:cNvGrpSpPr/>
          <p:nvPr/>
        </p:nvGrpSpPr>
        <p:grpSpPr>
          <a:xfrm>
            <a:off x="1984045" y="2990849"/>
            <a:ext cx="5400698" cy="6858000"/>
            <a:chOff x="1984045" y="2990849"/>
            <a:chExt cx="5400698" cy="6858000"/>
          </a:xfrm>
        </p:grpSpPr>
        <p:pic>
          <p:nvPicPr>
            <p:cNvPr id="8" name="Picture 7" descr="Shape&#10;&#10;Description automatically generated">
              <a:extLst>
                <a:ext uri="{FF2B5EF4-FFF2-40B4-BE49-F238E27FC236}">
                  <a16:creationId xmlns:a16="http://schemas.microsoft.com/office/drawing/2014/main" id="{4979B7B0-11D6-8641-AF02-0FF237F1B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7557" y="2990849"/>
              <a:ext cx="5377186" cy="6858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CAA3FE-509F-C44A-804B-1379FD94BBBA}"/>
                </a:ext>
              </a:extLst>
            </p:cNvPr>
            <p:cNvSpPr txBox="1"/>
            <p:nvPr/>
          </p:nvSpPr>
          <p:spPr>
            <a:xfrm>
              <a:off x="1984045" y="3344481"/>
              <a:ext cx="37603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00B050"/>
                  </a:solidFill>
                </a:rPr>
                <a:t>Correct!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FF7211-D6E3-5245-A674-BDA18BB9C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35573" y="3622551"/>
              <a:ext cx="1781827" cy="208791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86C5D8-B233-324C-8ECF-7F8ECAC42622}"/>
                </a:ext>
              </a:extLst>
            </p:cNvPr>
            <p:cNvSpPr txBox="1"/>
            <p:nvPr/>
          </p:nvSpPr>
          <p:spPr>
            <a:xfrm>
              <a:off x="3300439" y="4092658"/>
              <a:ext cx="1526820" cy="1862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1500" b="1" i="0" u="none" strike="noStrike" dirty="0">
                  <a:solidFill>
                    <a:srgbClr val="00B050"/>
                  </a:solidFill>
                  <a:effectLst/>
                  <a:latin typeface="arial" panose="020B0604020202020204" pitchFamily="34" charset="0"/>
                </a:rPr>
                <a:t>✓</a:t>
              </a:r>
              <a:endParaRPr lang="en-US" sz="115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9" name="Picture 18" descr="A picture containing text, monitor, electronics, television&#10;&#10;Description automatically generated">
            <a:extLst>
              <a:ext uri="{FF2B5EF4-FFF2-40B4-BE49-F238E27FC236}">
                <a16:creationId xmlns:a16="http://schemas.microsoft.com/office/drawing/2014/main" id="{749EE640-EC23-5243-BD3D-5D52CFA5B6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239" y="-14288"/>
            <a:ext cx="9194239" cy="6872288"/>
          </a:xfrm>
          <a:prstGeom prst="rect">
            <a:avLst/>
          </a:prstGeom>
        </p:spPr>
      </p:pic>
      <p:sp>
        <p:nvSpPr>
          <p:cNvPr id="16" name="proverb">
            <a:extLst>
              <a:ext uri="{FF2B5EF4-FFF2-40B4-BE49-F238E27FC236}">
                <a16:creationId xmlns:a16="http://schemas.microsoft.com/office/drawing/2014/main" id="{6E1070E3-DE8E-294A-9CD0-5FA10A6F6B03}"/>
              </a:ext>
            </a:extLst>
          </p:cNvPr>
          <p:cNvSpPr txBox="1"/>
          <p:nvPr/>
        </p:nvSpPr>
        <p:spPr>
          <a:xfrm>
            <a:off x="4376223" y="1725727"/>
            <a:ext cx="14449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quickly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proverb trigger">
            <a:extLst>
              <a:ext uri="{FF2B5EF4-FFF2-40B4-BE49-F238E27FC236}">
                <a16:creationId xmlns:a16="http://schemas.microsoft.com/office/drawing/2014/main" id="{E50848E6-18D8-6E4E-BC2E-7F6A32B6C8B7}"/>
              </a:ext>
            </a:extLst>
          </p:cNvPr>
          <p:cNvSpPr/>
          <p:nvPr/>
        </p:nvSpPr>
        <p:spPr>
          <a:xfrm>
            <a:off x="4476809" y="1699669"/>
            <a:ext cx="1230273" cy="591361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424D33B-656A-7942-8E0E-DB97250817E6}"/>
              </a:ext>
            </a:extLst>
          </p:cNvPr>
          <p:cNvSpPr/>
          <p:nvPr/>
        </p:nvSpPr>
        <p:spPr bwMode="auto">
          <a:xfrm>
            <a:off x="431999" y="461962"/>
            <a:ext cx="8259937" cy="5957887"/>
          </a:xfrm>
          <a:prstGeom prst="roundRect">
            <a:avLst>
              <a:gd name="adj" fmla="val 0"/>
            </a:avLst>
          </a:prstGeom>
          <a:noFill/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32000" rIns="2088000" anchor="t" anchorCtr="0"/>
          <a:lstStyle/>
          <a:p>
            <a:pPr algn="ctr">
              <a:defRPr/>
            </a:pPr>
            <a:endParaRPr lang="en-GB" sz="2800" b="1" dirty="0">
              <a:latin typeface="Twinkl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D1FA90-E84E-6746-BCF4-840197629332}"/>
              </a:ext>
            </a:extLst>
          </p:cNvPr>
          <p:cNvSpPr/>
          <p:nvPr/>
        </p:nvSpPr>
        <p:spPr>
          <a:xfrm>
            <a:off x="256853" y="297951"/>
            <a:ext cx="3226085" cy="955497"/>
          </a:xfrm>
          <a:prstGeom prst="rect">
            <a:avLst/>
          </a:prstGeom>
          <a:solidFill>
            <a:srgbClr val="E5883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Spot the Adverb</a:t>
            </a:r>
          </a:p>
        </p:txBody>
      </p:sp>
      <p:sp>
        <p:nvSpPr>
          <p:cNvPr id="21" name="Rectangle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0A30EF4-196E-F441-8896-1E39FEEB29B0}"/>
              </a:ext>
            </a:extLst>
          </p:cNvPr>
          <p:cNvSpPr/>
          <p:nvPr/>
        </p:nvSpPr>
        <p:spPr>
          <a:xfrm>
            <a:off x="6690405" y="234326"/>
            <a:ext cx="1754151" cy="581935"/>
          </a:xfrm>
          <a:prstGeom prst="rect">
            <a:avLst/>
          </a:prstGeom>
          <a:solidFill>
            <a:srgbClr val="CA075A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Next Slide</a:t>
            </a:r>
          </a:p>
        </p:txBody>
      </p:sp>
    </p:spTree>
    <p:extLst>
      <p:ext uri="{BB962C8B-B14F-4D97-AF65-F5344CB8AC3E}">
        <p14:creationId xmlns:p14="http://schemas.microsoft.com/office/powerpoint/2010/main" val="250999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55857 L 3.61111E-6 -1.1111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94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29E66A3-C5C1-EB4D-8F32-4BF81814CDE5}"/>
              </a:ext>
            </a:extLst>
          </p:cNvPr>
          <p:cNvSpPr/>
          <p:nvPr/>
        </p:nvSpPr>
        <p:spPr bwMode="auto">
          <a:xfrm>
            <a:off x="432000" y="438151"/>
            <a:ext cx="8259937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8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32000" rIns="0" anchor="t" anchorCtr="0"/>
          <a:lstStyle/>
          <a:p>
            <a:pPr algn="ctr">
              <a:defRPr/>
            </a:pPr>
            <a:r>
              <a:rPr lang="en-GB" sz="3200" b="1" dirty="0"/>
              <a:t>The cat crawled 				the tree.</a:t>
            </a:r>
            <a:endParaRPr lang="en-GB" sz="4400" b="1" dirty="0">
              <a:latin typeface="Twinkl" pitchFamily="50" charset="0"/>
            </a:endParaRPr>
          </a:p>
        </p:txBody>
      </p:sp>
      <p:grpSp>
        <p:nvGrpSpPr>
          <p:cNvPr id="17" name="Answer">
            <a:extLst>
              <a:ext uri="{FF2B5EF4-FFF2-40B4-BE49-F238E27FC236}">
                <a16:creationId xmlns:a16="http://schemas.microsoft.com/office/drawing/2014/main" id="{DACD6E69-A7F5-EF4D-B6BC-FEC86078D272}"/>
              </a:ext>
            </a:extLst>
          </p:cNvPr>
          <p:cNvGrpSpPr/>
          <p:nvPr/>
        </p:nvGrpSpPr>
        <p:grpSpPr>
          <a:xfrm>
            <a:off x="1984045" y="2990849"/>
            <a:ext cx="5400698" cy="6858000"/>
            <a:chOff x="1984045" y="2990849"/>
            <a:chExt cx="5400698" cy="6858000"/>
          </a:xfrm>
        </p:grpSpPr>
        <p:pic>
          <p:nvPicPr>
            <p:cNvPr id="8" name="Picture 7" descr="Shape&#10;&#10;Description automatically generated">
              <a:extLst>
                <a:ext uri="{FF2B5EF4-FFF2-40B4-BE49-F238E27FC236}">
                  <a16:creationId xmlns:a16="http://schemas.microsoft.com/office/drawing/2014/main" id="{4979B7B0-11D6-8641-AF02-0FF237F1B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7557" y="2990849"/>
              <a:ext cx="5377186" cy="6858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CAA3FE-509F-C44A-804B-1379FD94BBBA}"/>
                </a:ext>
              </a:extLst>
            </p:cNvPr>
            <p:cNvSpPr txBox="1"/>
            <p:nvPr/>
          </p:nvSpPr>
          <p:spPr>
            <a:xfrm>
              <a:off x="1984045" y="3344481"/>
              <a:ext cx="37603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00B050"/>
                  </a:solidFill>
                </a:rPr>
                <a:t>Correct!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FF7211-D6E3-5245-A674-BDA18BB9C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35573" y="3832657"/>
              <a:ext cx="1781827" cy="166770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86C5D8-B233-324C-8ECF-7F8ECAC42622}"/>
                </a:ext>
              </a:extLst>
            </p:cNvPr>
            <p:cNvSpPr txBox="1"/>
            <p:nvPr/>
          </p:nvSpPr>
          <p:spPr>
            <a:xfrm>
              <a:off x="3300439" y="4092658"/>
              <a:ext cx="1526820" cy="1862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1500" b="1" i="0" u="none" strike="noStrike" dirty="0">
                  <a:solidFill>
                    <a:srgbClr val="00B050"/>
                  </a:solidFill>
                  <a:effectLst/>
                  <a:latin typeface="arial" panose="020B0604020202020204" pitchFamily="34" charset="0"/>
                </a:rPr>
                <a:t>✓</a:t>
              </a:r>
              <a:endParaRPr lang="en-US" sz="115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9" name="Picture 18" descr="A picture containing text, monitor, electronics, television&#10;&#10;Description automatically generated">
            <a:extLst>
              <a:ext uri="{FF2B5EF4-FFF2-40B4-BE49-F238E27FC236}">
                <a16:creationId xmlns:a16="http://schemas.microsoft.com/office/drawing/2014/main" id="{749EE640-EC23-5243-BD3D-5D52CFA5B6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239" y="0"/>
            <a:ext cx="9194239" cy="6858000"/>
          </a:xfrm>
          <a:prstGeom prst="rect">
            <a:avLst/>
          </a:prstGeom>
        </p:spPr>
      </p:pic>
      <p:sp>
        <p:nvSpPr>
          <p:cNvPr id="16" name="proverb">
            <a:extLst>
              <a:ext uri="{FF2B5EF4-FFF2-40B4-BE49-F238E27FC236}">
                <a16:creationId xmlns:a16="http://schemas.microsoft.com/office/drawing/2014/main" id="{6E1070E3-DE8E-294A-9CD0-5FA10A6F6B03}"/>
              </a:ext>
            </a:extLst>
          </p:cNvPr>
          <p:cNvSpPr txBox="1"/>
          <p:nvPr/>
        </p:nvSpPr>
        <p:spPr>
          <a:xfrm>
            <a:off x="3568561" y="1708928"/>
            <a:ext cx="2175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cautiously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424D33B-656A-7942-8E0E-DB97250817E6}"/>
              </a:ext>
            </a:extLst>
          </p:cNvPr>
          <p:cNvSpPr/>
          <p:nvPr/>
        </p:nvSpPr>
        <p:spPr bwMode="auto">
          <a:xfrm>
            <a:off x="431999" y="461962"/>
            <a:ext cx="8259937" cy="5957887"/>
          </a:xfrm>
          <a:prstGeom prst="roundRect">
            <a:avLst>
              <a:gd name="adj" fmla="val 0"/>
            </a:avLst>
          </a:prstGeom>
          <a:noFill/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32000" rIns="2088000" anchor="t" anchorCtr="0"/>
          <a:lstStyle/>
          <a:p>
            <a:pPr algn="ctr">
              <a:defRPr/>
            </a:pPr>
            <a:endParaRPr lang="en-GB" sz="2800" b="1" dirty="0">
              <a:latin typeface="Twinkl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D1FA90-E84E-6746-BCF4-840197629332}"/>
              </a:ext>
            </a:extLst>
          </p:cNvPr>
          <p:cNvSpPr/>
          <p:nvPr/>
        </p:nvSpPr>
        <p:spPr>
          <a:xfrm>
            <a:off x="256853" y="297951"/>
            <a:ext cx="3226085" cy="955497"/>
          </a:xfrm>
          <a:prstGeom prst="rect">
            <a:avLst/>
          </a:prstGeom>
          <a:solidFill>
            <a:srgbClr val="E5883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Spot the Adverb</a:t>
            </a:r>
          </a:p>
        </p:txBody>
      </p:sp>
      <p:sp>
        <p:nvSpPr>
          <p:cNvPr id="21" name="Rectangle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0A30EF4-196E-F441-8896-1E39FEEB29B0}"/>
              </a:ext>
            </a:extLst>
          </p:cNvPr>
          <p:cNvSpPr/>
          <p:nvPr/>
        </p:nvSpPr>
        <p:spPr>
          <a:xfrm>
            <a:off x="6690405" y="234326"/>
            <a:ext cx="1754151" cy="581935"/>
          </a:xfrm>
          <a:prstGeom prst="rect">
            <a:avLst/>
          </a:prstGeom>
          <a:solidFill>
            <a:srgbClr val="CA075A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Next Slide</a:t>
            </a:r>
          </a:p>
        </p:txBody>
      </p:sp>
      <p:sp>
        <p:nvSpPr>
          <p:cNvPr id="15" name="proverb">
            <a:extLst>
              <a:ext uri="{FF2B5EF4-FFF2-40B4-BE49-F238E27FC236}">
                <a16:creationId xmlns:a16="http://schemas.microsoft.com/office/drawing/2014/main" id="{560B833B-A0EB-414C-8460-982247748231}"/>
              </a:ext>
            </a:extLst>
          </p:cNvPr>
          <p:cNvSpPr txBox="1"/>
          <p:nvPr/>
        </p:nvSpPr>
        <p:spPr>
          <a:xfrm>
            <a:off x="5602492" y="1722409"/>
            <a:ext cx="15149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behind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proverb trigger">
            <a:extLst>
              <a:ext uri="{FF2B5EF4-FFF2-40B4-BE49-F238E27FC236}">
                <a16:creationId xmlns:a16="http://schemas.microsoft.com/office/drawing/2014/main" id="{E50848E6-18D8-6E4E-BC2E-7F6A32B6C8B7}"/>
              </a:ext>
            </a:extLst>
          </p:cNvPr>
          <p:cNvSpPr/>
          <p:nvPr/>
        </p:nvSpPr>
        <p:spPr>
          <a:xfrm>
            <a:off x="3700463" y="1493270"/>
            <a:ext cx="3245490" cy="904126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9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55857 L 3.61111E-6 -1.1111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94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29E66A3-C5C1-EB4D-8F32-4BF81814CDE5}"/>
              </a:ext>
            </a:extLst>
          </p:cNvPr>
          <p:cNvSpPr/>
          <p:nvPr/>
        </p:nvSpPr>
        <p:spPr bwMode="auto">
          <a:xfrm>
            <a:off x="432000" y="438151"/>
            <a:ext cx="8259937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8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1332000" rIns="0" anchor="t" anchorCtr="0"/>
          <a:lstStyle/>
          <a:p>
            <a:pPr>
              <a:defRPr/>
            </a:pPr>
            <a:r>
              <a:rPr lang="en-GB" sz="2400" b="1" dirty="0"/>
              <a:t>The boy picked the flowers 			    and 	   gave them to his mother.</a:t>
            </a:r>
            <a:endParaRPr lang="en-GB" sz="5400" b="1" dirty="0">
              <a:latin typeface="Twinkl" pitchFamily="50" charset="0"/>
            </a:endParaRPr>
          </a:p>
        </p:txBody>
      </p:sp>
      <p:grpSp>
        <p:nvGrpSpPr>
          <p:cNvPr id="17" name="Answer">
            <a:extLst>
              <a:ext uri="{FF2B5EF4-FFF2-40B4-BE49-F238E27FC236}">
                <a16:creationId xmlns:a16="http://schemas.microsoft.com/office/drawing/2014/main" id="{DACD6E69-A7F5-EF4D-B6BC-FEC86078D272}"/>
              </a:ext>
            </a:extLst>
          </p:cNvPr>
          <p:cNvGrpSpPr/>
          <p:nvPr/>
        </p:nvGrpSpPr>
        <p:grpSpPr>
          <a:xfrm>
            <a:off x="1984045" y="2990849"/>
            <a:ext cx="5400698" cy="6858000"/>
            <a:chOff x="1984045" y="2990849"/>
            <a:chExt cx="5400698" cy="6858000"/>
          </a:xfrm>
        </p:grpSpPr>
        <p:pic>
          <p:nvPicPr>
            <p:cNvPr id="8" name="Picture 7" descr="Shape&#10;&#10;Description automatically generated">
              <a:extLst>
                <a:ext uri="{FF2B5EF4-FFF2-40B4-BE49-F238E27FC236}">
                  <a16:creationId xmlns:a16="http://schemas.microsoft.com/office/drawing/2014/main" id="{4979B7B0-11D6-8641-AF02-0FF237F1B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7557" y="2990849"/>
              <a:ext cx="5377186" cy="6858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CAA3FE-509F-C44A-804B-1379FD94BBBA}"/>
                </a:ext>
              </a:extLst>
            </p:cNvPr>
            <p:cNvSpPr txBox="1"/>
            <p:nvPr/>
          </p:nvSpPr>
          <p:spPr>
            <a:xfrm>
              <a:off x="1984045" y="3344481"/>
              <a:ext cx="37603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00B050"/>
                  </a:solidFill>
                </a:rPr>
                <a:t>Correct!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FF7211-D6E3-5245-A674-BDA18BB9C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77898" y="3429000"/>
              <a:ext cx="1300235" cy="221513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86C5D8-B233-324C-8ECF-7F8ECAC42622}"/>
                </a:ext>
              </a:extLst>
            </p:cNvPr>
            <p:cNvSpPr txBox="1"/>
            <p:nvPr/>
          </p:nvSpPr>
          <p:spPr>
            <a:xfrm>
              <a:off x="3300439" y="4092658"/>
              <a:ext cx="1526820" cy="1862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1500" b="1" i="0" u="none" strike="noStrike" dirty="0">
                  <a:solidFill>
                    <a:srgbClr val="00B050"/>
                  </a:solidFill>
                  <a:effectLst/>
                  <a:latin typeface="arial" panose="020B0604020202020204" pitchFamily="34" charset="0"/>
                </a:rPr>
                <a:t>✓</a:t>
              </a:r>
              <a:endParaRPr lang="en-US" sz="115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9" name="Picture 18" descr="A picture containing text, monitor, electronics, television&#10;&#10;Description automatically generated">
            <a:extLst>
              <a:ext uri="{FF2B5EF4-FFF2-40B4-BE49-F238E27FC236}">
                <a16:creationId xmlns:a16="http://schemas.microsoft.com/office/drawing/2014/main" id="{749EE640-EC23-5243-BD3D-5D52CFA5B6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239" y="0"/>
            <a:ext cx="9194239" cy="6858000"/>
          </a:xfrm>
          <a:prstGeom prst="rect">
            <a:avLst/>
          </a:prstGeom>
        </p:spPr>
      </p:pic>
      <p:sp>
        <p:nvSpPr>
          <p:cNvPr id="16" name="proverb">
            <a:extLst>
              <a:ext uri="{FF2B5EF4-FFF2-40B4-BE49-F238E27FC236}">
                <a16:creationId xmlns:a16="http://schemas.microsoft.com/office/drawing/2014/main" id="{6E1070E3-DE8E-294A-9CD0-5FA10A6F6B03}"/>
              </a:ext>
            </a:extLst>
          </p:cNvPr>
          <p:cNvSpPr txBox="1"/>
          <p:nvPr/>
        </p:nvSpPr>
        <p:spPr>
          <a:xfrm>
            <a:off x="6064046" y="1719708"/>
            <a:ext cx="15962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yesterday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424D33B-656A-7942-8E0E-DB97250817E6}"/>
              </a:ext>
            </a:extLst>
          </p:cNvPr>
          <p:cNvSpPr/>
          <p:nvPr/>
        </p:nvSpPr>
        <p:spPr bwMode="auto">
          <a:xfrm>
            <a:off x="431999" y="461962"/>
            <a:ext cx="8259937" cy="5957887"/>
          </a:xfrm>
          <a:prstGeom prst="roundRect">
            <a:avLst>
              <a:gd name="adj" fmla="val 0"/>
            </a:avLst>
          </a:prstGeom>
          <a:noFill/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32000" rIns="2088000" anchor="t" anchorCtr="0"/>
          <a:lstStyle/>
          <a:p>
            <a:pPr algn="ctr">
              <a:defRPr/>
            </a:pPr>
            <a:endParaRPr lang="en-GB" sz="2800" b="1" dirty="0">
              <a:latin typeface="Twinkl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D1FA90-E84E-6746-BCF4-840197629332}"/>
              </a:ext>
            </a:extLst>
          </p:cNvPr>
          <p:cNvSpPr/>
          <p:nvPr/>
        </p:nvSpPr>
        <p:spPr>
          <a:xfrm>
            <a:off x="256853" y="297951"/>
            <a:ext cx="3226085" cy="955497"/>
          </a:xfrm>
          <a:prstGeom prst="rect">
            <a:avLst/>
          </a:prstGeom>
          <a:solidFill>
            <a:srgbClr val="E5883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Spot the Adverb</a:t>
            </a:r>
          </a:p>
        </p:txBody>
      </p:sp>
      <p:sp>
        <p:nvSpPr>
          <p:cNvPr id="21" name="Rectangle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0A30EF4-196E-F441-8896-1E39FEEB29B0}"/>
              </a:ext>
            </a:extLst>
          </p:cNvPr>
          <p:cNvSpPr/>
          <p:nvPr/>
        </p:nvSpPr>
        <p:spPr>
          <a:xfrm>
            <a:off x="6690405" y="234326"/>
            <a:ext cx="1754151" cy="581935"/>
          </a:xfrm>
          <a:prstGeom prst="rect">
            <a:avLst/>
          </a:prstGeom>
          <a:solidFill>
            <a:srgbClr val="CA075A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Next Slide</a:t>
            </a:r>
          </a:p>
        </p:txBody>
      </p:sp>
      <p:sp>
        <p:nvSpPr>
          <p:cNvPr id="15" name="proverb">
            <a:extLst>
              <a:ext uri="{FF2B5EF4-FFF2-40B4-BE49-F238E27FC236}">
                <a16:creationId xmlns:a16="http://schemas.microsoft.com/office/drawing/2014/main" id="{560B833B-A0EB-414C-8460-982247748231}"/>
              </a:ext>
            </a:extLst>
          </p:cNvPr>
          <p:cNvSpPr txBox="1"/>
          <p:nvPr/>
        </p:nvSpPr>
        <p:spPr>
          <a:xfrm>
            <a:off x="4572000" y="1723830"/>
            <a:ext cx="17211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gracefully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proverb">
            <a:extLst>
              <a:ext uri="{FF2B5EF4-FFF2-40B4-BE49-F238E27FC236}">
                <a16:creationId xmlns:a16="http://schemas.microsoft.com/office/drawing/2014/main" id="{EE25F3B6-E215-F441-9F04-CDAC90CA10E8}"/>
              </a:ext>
            </a:extLst>
          </p:cNvPr>
          <p:cNvSpPr txBox="1"/>
          <p:nvPr/>
        </p:nvSpPr>
        <p:spPr>
          <a:xfrm>
            <a:off x="780866" y="2086729"/>
            <a:ext cx="17211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lovingly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proverb trigger2">
            <a:extLst>
              <a:ext uri="{FF2B5EF4-FFF2-40B4-BE49-F238E27FC236}">
                <a16:creationId xmlns:a16="http://schemas.microsoft.com/office/drawing/2014/main" id="{7AECC9A1-604A-F047-9DF3-0D9B574CC63E}"/>
              </a:ext>
            </a:extLst>
          </p:cNvPr>
          <p:cNvSpPr/>
          <p:nvPr/>
        </p:nvSpPr>
        <p:spPr>
          <a:xfrm>
            <a:off x="795153" y="2165655"/>
            <a:ext cx="1226692" cy="40655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roverb trigger">
            <a:extLst>
              <a:ext uri="{FF2B5EF4-FFF2-40B4-BE49-F238E27FC236}">
                <a16:creationId xmlns:a16="http://schemas.microsoft.com/office/drawing/2014/main" id="{E50848E6-18D8-6E4E-BC2E-7F6A32B6C8B7}"/>
              </a:ext>
            </a:extLst>
          </p:cNvPr>
          <p:cNvSpPr/>
          <p:nvPr/>
        </p:nvSpPr>
        <p:spPr>
          <a:xfrm>
            <a:off x="4476684" y="1648269"/>
            <a:ext cx="3052829" cy="503396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69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55857 L 3.61111E-6 -1.1111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94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420</Words>
  <Application>Microsoft Office PowerPoint</Application>
  <PresentationFormat>On-screen Show (4:3)</PresentationFormat>
  <Paragraphs>98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Twinkl</vt:lpstr>
      <vt:lpstr>Arial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twiknl</dc:creator>
  <cp:lastModifiedBy>Helen Van Boxel</cp:lastModifiedBy>
  <cp:revision>4</cp:revision>
  <dcterms:created xsi:type="dcterms:W3CDTF">2020-11-17T12:29:31Z</dcterms:created>
  <dcterms:modified xsi:type="dcterms:W3CDTF">2023-01-25T16:15:15Z</dcterms:modified>
</cp:coreProperties>
</file>