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66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33" autoAdjust="0"/>
  </p:normalViewPr>
  <p:slideViewPr>
    <p:cSldViewPr>
      <p:cViewPr varScale="1">
        <p:scale>
          <a:sx n="57" d="100"/>
          <a:sy n="57" d="100"/>
        </p:scale>
        <p:origin x="52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4003EE4-575A-49B2-B768-FF0F50ACEDF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EEBAA91-5DFB-4170-B9EC-8B5E2677A04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47AF314-C1E7-4A37-B66B-1005E7B9DB5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2388E09-79FC-419E-9B3C-55F971BD7E7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D1124A2-514E-421B-9386-A633311D9B6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26F3B5EA-3603-45CF-8BEC-CF9EB79F1F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3C7B2EBF-1EA5-4D1F-8695-014F1B2569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51B5E6A-FC8C-4770-9595-27F1C9C748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CF71264-AA6B-4055-A1B1-43268A213C23}" type="slidenum">
              <a:rPr lang="en-US" altLang="en-US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54864DA-F025-48DA-BBE6-05378C4D5E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1D7AA9B-8CC9-4396-BD85-B6E6EA1EDD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A9D70825-B37E-4858-92E8-F52CC72D2A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756CE07-2F6F-4059-B3D1-B0FB06154EB7}" type="slidenum">
              <a:rPr lang="en-US" altLang="en-US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545EBD32-3B2E-4D81-8CBA-ACBB6794C24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E00E7768-2847-4A5B-9665-B78C040C73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E9C3FAA-1DE7-4B12-93D8-E638159AAE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3F41376-9317-4189-A48A-A39BB36376FD}" type="slidenum">
              <a:rPr lang="en-US" altLang="en-US">
                <a:latin typeface="Arial" panose="020B0604020202020204" pitchFamily="34" charset="0"/>
              </a:rPr>
              <a:pPr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7389701-0989-4648-A052-BF5C3E142C4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F811D9D8-15D9-4D68-A0D1-50DCB957E1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3FF200D2-D581-41A6-942F-7F90631CCB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A5A77A7-85CC-49FA-AC38-4703AB6915D8}" type="slidenum">
              <a:rPr lang="en-US" altLang="en-US">
                <a:latin typeface="Arial" panose="020B0604020202020204" pitchFamily="34" charset="0"/>
              </a:rPr>
              <a:pPr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05C8009-D165-40DD-9154-F19F0A74CB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53462842-897A-4A6C-9ADE-847479D0F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3BB51500-91A3-49D3-AA3D-E1643D64E9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4544773-40E3-4981-9869-2224EF6FC89A}" type="slidenum">
              <a:rPr lang="en-US" altLang="en-US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02B8D071-F45E-491A-8433-0B1122FA3D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29D9E0C-DDDF-4243-A6B4-027B73529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D93A5265-1D6E-49D9-9385-0C25136222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632EED5-7BC1-4887-AAD1-82C0D7768300}" type="slidenum">
              <a:rPr lang="en-US" altLang="en-US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028F30D9-7A8E-46C4-BC3F-57EFC9AEE3E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5062A56D-A6A5-4328-AB0B-56CCE207FD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2B89A028-9EE0-4422-ADEC-74D1DAE6F1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D9BC601-BC48-4BB8-9B37-EB28E8BE8743}" type="slidenum">
              <a:rPr lang="en-US" altLang="en-US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93159E32-5D2F-4BE4-912E-0847A94EBFD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5E2FED1-3357-4AFF-9149-0FCFFEA1A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ABFC708-B477-4311-AFB9-9FCC696F11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069CDB9E-7BCA-4C16-8023-CE55A4046D2C}" type="slidenum">
              <a:rPr lang="en-US" altLang="en-US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CF437C9-59BB-4046-B065-15C4C0F0E8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70E15FF-99F1-4CE9-AA9D-A117B81E5A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BAE5921C-A052-4764-BC54-AAFA5B0F2E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2A6B1DD5-7E97-4320-B233-4A239F0CF1F3}" type="slidenum">
              <a:rPr lang="en-US" altLang="en-US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5659B86-0C5D-4B80-A81F-D57C984392A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46DE0F4-4A74-42FB-9AD6-041E2623E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9790701-4444-49F5-9192-62A275D072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C5AF106-7ADB-44C3-B34F-1B42670D917A}" type="slidenum">
              <a:rPr lang="en-US" altLang="en-US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21ACEABB-0544-4740-96EF-A608A39DA23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CA232A4-583C-460B-9786-9B1DCA3A7B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4482092A-602B-47D9-9178-52F9FAB0C5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6282623-AACF-4EAD-9D4B-73FF03EA16CA}" type="slidenum">
              <a:rPr lang="en-US" altLang="en-US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CF474E97-50BF-4B42-969E-148EC74B02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143302C-2D55-4435-906F-94150454CC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F79C0B3B-81A3-470A-B4CF-193E5AE4AFB1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1E0FEB4A-B64E-4094-A13C-448B2D9B3B1A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6A529CEE-739B-40ED-9D96-05C90A028DE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0A3BA928-F966-48B7-946B-1A867B0F2AF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0B363315-96C4-4D84-A83F-65B830AFEE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41CDBFDA-05F6-4A37-8152-A1E5D49F27D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1A646946-A6BB-4B1F-9C81-003E28161D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70806DB0-55FD-4687-BAAB-FBDF3EF0C81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C9B126CF-0B1E-4494-A073-BDA2BDD10CC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FCA1CAFE-7F5F-426B-ACD0-5CFE1A789E7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18CF4D89-786E-4B75-A328-A05925BF1D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C79E9C16-F6D8-4A20-BFDA-1D61399CD8A4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EB1F22E0-A558-4E5B-8E67-8A94FB3C8BF1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4CFBC16E-9305-4575-A205-910C087F96DC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762DDD65-913F-4013-925E-2C83DF812A45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DA9AC904-5FCE-42A6-B451-1EFAB93EE54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41D83718-81DD-4441-BD2C-C7AE935BA25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250D2D1C-D89B-46F3-B350-294C7951FE2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4F059C1A-355C-483A-9EFE-A00BBC4D443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AEAFCBC2-162C-4818-9430-2F67D118E41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C2D34735-7395-4759-AFDB-7D717239CB5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BA347838-3740-4841-800D-16CE463D29A7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494406B9-25D3-4CC9-BB5A-31FF5AB3CBBC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B3D0C914-E3BA-471B-8083-2239E4B2D3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EF083404-A6D2-4263-BC12-E315312FEC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690950E1-3A85-477B-8249-39B91E570D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7FD5E32-9A49-45AA-ABA7-7B77E94127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50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A051D87-B20F-4806-808B-5B171611ED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C79AB0B-F93E-4574-AF6D-1D62F329A7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CC2D3A2-8B2E-4C13-A31F-A95932D501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912351-9985-48A2-B5C2-8FFFC1EC01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8789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ABFC73-4D23-4C58-896F-000A593316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BFE2B7E-C8AE-46B0-B787-8651D6298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74D388E-0F14-43E0-A576-FF4C3C1241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CBF78F-A482-4C1F-BD7E-E32549E04E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37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6456D0B-62BF-4C72-B3A6-12CF9C66F0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04EEF7-1901-425F-9BC0-1A3E4CBF1E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46024C5-37F2-4672-9D65-79EED6CEC6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AA0726-029E-4591-854F-27953B83A9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375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048AFF-3A31-4B4A-8AC5-59FC757E11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7CB15B7-08AF-4ACC-8927-C6B6A4BD97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DF58C59-0507-4BEF-828E-D7D87398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6E8887-3813-4887-97CE-90CDF8BAAE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86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A6377E-AD1B-46A4-B0CC-3699AE1E57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5A7F8A-EC1F-4DAD-954A-5DD3648627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76C23D5-0993-4FDA-B496-0FA758C43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155840-20D4-4A1A-925A-162625B2F2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24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D4107A1-F79D-43F3-A8A1-152CED481A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77D68EE-883A-464D-8D1F-FD8FF0E1C4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62E0D3FB-7A85-4989-88B4-302B072989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B0700-3DA2-4FAA-935C-1FF8AA466D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284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658BFE8-01CF-4E3F-9F2A-22D1BFAC6E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46F7FA2-74CA-4050-A36D-801CAC2CB0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01401C8-4701-409F-9E02-332B9D2398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B08DC-360A-43E3-9EBD-68FE45DFDA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472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B9E4B1D-AD0D-4881-8F98-D7190A6DB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F0EA875-8E4B-472E-A98B-3695995B9C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3AB187D7-4B16-41EA-8D71-53ACBDDD52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5DCA32-2FE2-4C39-BDB4-0E05123C34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168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B740D5-F0B0-4DA0-A182-45EE1923A4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949F92-61EB-4FE9-8909-9C1791D11D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798DE44-3CC6-42CB-8DB1-25856579F2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FD505-AFC8-47AF-8DBC-39F49636F5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17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4B6D9A-CAA3-46C2-9FF3-6D69C4B55A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0F739D-5B7E-4D7E-A5AD-EA56844A5F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3AF263B-BD43-4F75-B1C4-4B3A584E1C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3637C7-68F5-4931-BDB8-4EC6BBD54E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3831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240910EA-6C54-4BA1-90D6-6A48EC15BAF7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0F1ADA9-6F1F-4FC1-A162-AE0382045B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D96C2F9-2AEF-493B-8CF0-F25A6E708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29E0AD81-2F5D-4262-B815-F4DAB3B6BF1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05890E2D-4FAB-4F3E-BF98-59DABE938C1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70FE1785-4CFC-42E4-8859-9E9491221F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873663D-888E-4360-9CA9-6E44CF8B2DF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3095247E-F9C3-42A4-8D9C-6F735EA00F46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BF7C848E-C806-4132-9BDE-0E89D71AB32F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034" name="Group 10">
            <a:extLst>
              <a:ext uri="{FF2B5EF4-FFF2-40B4-BE49-F238E27FC236}">
                <a16:creationId xmlns:a16="http://schemas.microsoft.com/office/drawing/2014/main" id="{74C3160A-DFD9-48CE-BDA5-5EAB356C581A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EF7F6EA1-7B60-487D-A00B-1F5A4E1EDA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98557575-CD79-4ADE-BE61-EB70C4DC22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56B90D41-B945-429D-8EB5-46D7FA5A84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E69024E3-0BA4-4FA3-B3D6-31FD6DD29B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F4853EC6-F9A5-4774-84FA-504A0FCC0F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746927A9-8AAD-4FE4-B2D2-23C3153A84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371D9800-AD8A-4FBB-BD80-C7D59725C0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A29A50EF-54E0-4030-A67A-2A86BC1BD20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496D9734-FA3D-48BF-847A-98D27EDA6F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:a16="http://schemas.microsoft.com/office/drawing/2014/main" id="{89C1C351-8A7A-487B-939D-63066CD11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:a16="http://schemas.microsoft.com/office/drawing/2014/main" id="{AE717E41-D11C-4D35-A84D-D8587501183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14C8A501-53AC-4A4A-B3EA-03CB3D6C0CB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C2ADBDA4-1D0D-4D5B-97BE-B68621D5BAB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F7CD957A-F6C6-4DD4-942B-8A21B4D682A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DE3EEE65-1439-4722-9864-DB3D7803F91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EDE93AB4-1B81-4C2A-9C08-9A5CC4E6AB8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F4E948A9-01DC-4203-B635-174D0956EF3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:a16="http://schemas.microsoft.com/office/drawing/2014/main" id="{7C70957D-D06D-40CD-AA7E-21FC20794D0A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AD890421-3274-4BCB-8711-D63079E7993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5FF02F50-224D-4F26-AE2B-49DD7669C60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0D4AD56D-8DD5-43DB-85F8-7CE4DCE861B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55667BE0-2763-440B-8328-50458F51EA3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D91ED3C2-CB2C-4BE9-8DEF-47F793F76E3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5FB5739C-2B89-4486-94E6-3096F3B7B8F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98E829B0-38AC-4F4B-A014-1692276771D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1C90356A-8056-4A02-832B-F9AEA2A8AAA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:a16="http://schemas.microsoft.com/office/drawing/2014/main" id="{5D0C7549-FAFF-4628-A5E0-1D22EC4284FB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85331BED-F06F-4758-86D0-3BEDEF56CEF4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341AF5FB-33E9-4AF0-B295-AE9E39B70F6B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:a16="http://schemas.microsoft.com/office/drawing/2014/main" id="{B0221145-DE98-41CE-9558-9FDC1776C9C9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:a16="http://schemas.microsoft.com/office/drawing/2014/main" id="{56629B1B-F658-4C73-9DCF-399F6AAD72B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36C056EF-4441-4B16-8A24-86B94F60F9A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:a16="http://schemas.microsoft.com/office/drawing/2014/main" id="{FED25076-EC7A-434F-B85C-412124AF242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60E12410-652F-4585-B0A9-98A4FBE2136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FBF52CEC-5A4C-486E-A86F-4204766D4B6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72F784E5-E004-4A05-B6F7-4C06ADEB884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AB1D9F45-43C4-4788-B695-E23684A2CBB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2533FAD3-2644-4399-9E05-0D468D3A8A0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8780B8CB-7C0B-4813-ACD6-89B83B7C9F2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F5AE7CCC-89ED-4A02-B7DF-BB994C74A38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AD3BA956-8E06-4B48-B768-FB298FAD3A8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5CD91713-ACA8-4864-A85C-1BE49B18022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B68ED7-A66F-4118-A182-685F9BE6DD59}"/>
              </a:ext>
            </a:extLst>
          </p:cNvPr>
          <p:cNvSpPr/>
          <p:nvPr/>
        </p:nvSpPr>
        <p:spPr>
          <a:xfrm>
            <a:off x="0" y="0"/>
            <a:ext cx="9144000" cy="695739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62" name="Title 1"/>
          <p:cNvSpPr txBox="1">
            <a:spLocks/>
          </p:cNvSpPr>
          <p:nvPr/>
        </p:nvSpPr>
        <p:spPr bwMode="auto">
          <a:xfrm>
            <a:off x="1657350" y="2056210"/>
            <a:ext cx="5829300" cy="2092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3300" b="1" dirty="0">
                <a:solidFill>
                  <a:srgbClr val="1F497D"/>
                </a:solidFill>
                <a:latin typeface="Cambria" pitchFamily="18" charset="0"/>
                <a:cs typeface="Arial" charset="0"/>
              </a:rPr>
              <a:t>Resource</a:t>
            </a:r>
          </a:p>
          <a:p>
            <a:pPr algn="ctr">
              <a:spcBef>
                <a:spcPct val="0"/>
              </a:spcBef>
              <a:buClrTx/>
              <a:buSzTx/>
              <a:buNone/>
              <a:defRPr/>
            </a:pPr>
            <a:endParaRPr lang="en-US" altLang="en-US" sz="3300" b="1" dirty="0">
              <a:solidFill>
                <a:srgbClr val="1F497D"/>
              </a:solidFill>
              <a:latin typeface="Cambria" pitchFamily="18" charset="0"/>
              <a:cs typeface="Arial" charset="0"/>
            </a:endParaRPr>
          </a:p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3300" b="1" dirty="0">
                <a:solidFill>
                  <a:srgbClr val="1F497D"/>
                </a:solidFill>
                <a:latin typeface="Cambria" pitchFamily="18" charset="0"/>
                <a:cs typeface="Arial" charset="0"/>
              </a:rPr>
              <a:t>Punctuation:</a:t>
            </a:r>
          </a:p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3300" b="1" dirty="0">
                <a:solidFill>
                  <a:srgbClr val="1F497D"/>
                </a:solidFill>
                <a:latin typeface="Cambria" pitchFamily="18" charset="0"/>
                <a:cs typeface="Arial" charset="0"/>
              </a:rPr>
              <a:t>Making Sense of Writing</a:t>
            </a:r>
            <a:endParaRPr lang="en-GB" altLang="en-US" sz="3300" b="1" dirty="0">
              <a:solidFill>
                <a:srgbClr val="1F497D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1385888" y="3043237"/>
            <a:ext cx="63722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buNone/>
              <a:defRPr/>
            </a:pPr>
            <a:endParaRPr lang="en-GB" altLang="en-US" sz="2400" b="1" dirty="0">
              <a:solidFill>
                <a:srgbClr val="1F497D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14340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030" y="976314"/>
            <a:ext cx="810815" cy="70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638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98FC9571-9D3C-4A4C-BFE1-7723423A4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Exclamation marks!</a:t>
            </a:r>
            <a:endParaRPr lang="en-US" alt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C8D7C2AC-4CAD-43FC-AF1E-0BE28C797A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Exclamation marks are used to emphasise meaning. It could be to :-</a:t>
            </a:r>
          </a:p>
          <a:p>
            <a:pPr eaLnBrk="1" hangingPunct="1"/>
            <a:r>
              <a:rPr lang="en-GB" altLang="en-US" sz="2800">
                <a:solidFill>
                  <a:schemeClr val="tx2"/>
                </a:solidFill>
              </a:rPr>
              <a:t>Give a word more strength</a:t>
            </a:r>
          </a:p>
          <a:p>
            <a:pPr eaLnBrk="1" hangingPunct="1"/>
            <a:r>
              <a:rPr lang="en-GB" altLang="en-US" sz="2800">
                <a:solidFill>
                  <a:schemeClr val="tx2"/>
                </a:solidFill>
              </a:rPr>
              <a:t>Show someone is shouting</a:t>
            </a:r>
          </a:p>
          <a:p>
            <a:pPr eaLnBrk="1" hangingPunct="1"/>
            <a:r>
              <a:rPr lang="en-GB" altLang="en-US" sz="2800">
                <a:solidFill>
                  <a:schemeClr val="tx2"/>
                </a:solidFill>
              </a:rPr>
              <a:t>Add a sense of urgency</a:t>
            </a:r>
            <a:r>
              <a:rPr lang="en-GB" altLang="en-US" sz="2800"/>
              <a:t>                 </a:t>
            </a:r>
          </a:p>
          <a:p>
            <a:pPr eaLnBrk="1" hangingPunct="1"/>
            <a:endParaRPr lang="en-GB" altLang="en-US" sz="2800"/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pic>
        <p:nvPicPr>
          <p:cNvPr id="52228" name="Picture 4">
            <a:extLst>
              <a:ext uri="{FF2B5EF4-FFF2-40B4-BE49-F238E27FC236}">
                <a16:creationId xmlns:a16="http://schemas.microsoft.com/office/drawing/2014/main" id="{9A596301-3D63-4FC2-9AF5-C70592E53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4092575"/>
            <a:ext cx="2555875" cy="276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229" name="Oval 5">
            <a:extLst>
              <a:ext uri="{FF2B5EF4-FFF2-40B4-BE49-F238E27FC236}">
                <a16:creationId xmlns:a16="http://schemas.microsoft.com/office/drawing/2014/main" id="{7A77F0C9-BEB4-4284-A51E-63AF8D270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3573463"/>
            <a:ext cx="21590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GB" altLang="en-US" sz="3200">
                <a:solidFill>
                  <a:schemeClr val="tx2"/>
                </a:solidFill>
              </a:rPr>
              <a:t>HELP</a:t>
            </a:r>
            <a:r>
              <a:rPr lang="en-GB" altLang="en-US">
                <a:solidFill>
                  <a:schemeClr val="tx2"/>
                </a:solidFill>
              </a:rPr>
              <a:t>!</a:t>
            </a:r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1" dur="2000" fill="hold"/>
                                        <p:tgtEl>
                                          <p:spTgt spid="5222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9" grpId="0" animBg="1"/>
      <p:bldP spid="52229" grpId="1" animBg="1"/>
      <p:bldP spid="52229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11016B0-EE24-4A6C-9197-0A5652F414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What shall we do now?</a:t>
            </a:r>
            <a:endParaRPr lang="en-US" altLang="en-US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8251AECB-218A-4B88-9A6D-C23CE74AA2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400"/>
              <a:t>First you must use </a:t>
            </a:r>
            <a:r>
              <a:rPr lang="en-GB" altLang="en-US" sz="2400">
                <a:solidFill>
                  <a:schemeClr val="folHlink"/>
                </a:solidFill>
              </a:rPr>
              <a:t>capitals</a:t>
            </a:r>
            <a:r>
              <a:rPr lang="en-GB" altLang="en-US" sz="2400"/>
              <a:t> and </a:t>
            </a:r>
            <a:r>
              <a:rPr lang="en-GB" altLang="en-US" sz="2400">
                <a:solidFill>
                  <a:schemeClr val="hlink"/>
                </a:solidFill>
              </a:rPr>
              <a:t>full stops</a:t>
            </a:r>
            <a:r>
              <a:rPr lang="en-GB" altLang="en-US" sz="2400"/>
              <a:t>. Read it out loud to yourself. Identify each sentence.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/>
              <a:t>Have you used a </a:t>
            </a:r>
            <a:r>
              <a:rPr lang="en-GB" altLang="en-US" sz="2400">
                <a:solidFill>
                  <a:schemeClr val="folHlink"/>
                </a:solidFill>
              </a:rPr>
              <a:t>capital </a:t>
            </a:r>
            <a:r>
              <a:rPr lang="en-GB" altLang="en-US" sz="2400"/>
              <a:t>for </a:t>
            </a:r>
            <a:r>
              <a:rPr lang="en-GB" altLang="en-US" sz="2400">
                <a:solidFill>
                  <a:schemeClr val="folHlink"/>
                </a:solidFill>
              </a:rPr>
              <a:t>proper nouns</a:t>
            </a:r>
            <a:r>
              <a:rPr lang="en-GB" altLang="en-US" sz="240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/>
              <a:t>Check if you have long sentences or lists that need dividing up with </a:t>
            </a:r>
            <a:r>
              <a:rPr lang="en-GB" altLang="en-US" sz="2400">
                <a:solidFill>
                  <a:srgbClr val="3333FF"/>
                </a:solidFill>
              </a:rPr>
              <a:t>commas</a:t>
            </a:r>
            <a:r>
              <a:rPr lang="en-GB" altLang="en-US" sz="240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/>
              <a:t>Have you used any </a:t>
            </a:r>
            <a:r>
              <a:rPr lang="en-GB" altLang="en-US" sz="2400">
                <a:solidFill>
                  <a:srgbClr val="FF3399"/>
                </a:solidFill>
              </a:rPr>
              <a:t>questions?</a:t>
            </a:r>
            <a:r>
              <a:rPr lang="en-GB" altLang="en-US" sz="2400"/>
              <a:t> What do you need</a:t>
            </a:r>
            <a:r>
              <a:rPr lang="en-GB" altLang="en-US" sz="2400">
                <a:solidFill>
                  <a:srgbClr val="FF3399"/>
                </a:solidFill>
              </a:rPr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/>
              <a:t>Have you shown when a character is </a:t>
            </a:r>
            <a:r>
              <a:rPr lang="en-GB" altLang="en-US" sz="2400">
                <a:solidFill>
                  <a:srgbClr val="006600"/>
                </a:solidFill>
              </a:rPr>
              <a:t>speaking</a:t>
            </a:r>
            <a:r>
              <a:rPr lang="en-GB" altLang="en-US" sz="2400">
                <a:solidFill>
                  <a:srgbClr val="FF3399"/>
                </a:solidFill>
              </a:rPr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/>
              <a:t>Do you wish to </a:t>
            </a:r>
            <a:r>
              <a:rPr lang="en-GB" altLang="en-US" sz="2400">
                <a:solidFill>
                  <a:schemeClr val="tx2"/>
                </a:solidFill>
              </a:rPr>
              <a:t>emphasise</a:t>
            </a:r>
            <a:r>
              <a:rPr lang="en-GB" altLang="en-US" sz="2400"/>
              <a:t> any words?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400"/>
          </a:p>
          <a:p>
            <a:pPr eaLnBrk="1" hangingPunct="1">
              <a:lnSpc>
                <a:spcPct val="80000"/>
              </a:lnSpc>
            </a:pPr>
            <a:endParaRPr lang="en-GB" altLang="en-US" sz="1400"/>
          </a:p>
          <a:p>
            <a:pPr eaLnBrk="1" hangingPunct="1">
              <a:lnSpc>
                <a:spcPct val="80000"/>
              </a:lnSpc>
            </a:pPr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C3A27B9-E26B-4300-8862-7A20E68DAA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CHECK  PUNCTUATION.</a:t>
            </a:r>
            <a:endParaRPr lang="en-US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7924B0D-2D55-4221-A7D8-070B9C8492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en-US"/>
          </a:p>
          <a:p>
            <a:pPr eaLnBrk="1" hangingPunct="1">
              <a:lnSpc>
                <a:spcPct val="90000"/>
              </a:lnSpc>
            </a:pPr>
            <a:r>
              <a:rPr lang="en-GB" altLang="en-US"/>
              <a:t>You will all have a punctuation check list.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/>
              <a:t>Use it every time you do a piece of writing.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6000">
                <a:solidFill>
                  <a:schemeClr val="folHlink"/>
                </a:solidFill>
              </a:rPr>
              <a:t>C </a:t>
            </a:r>
            <a:r>
              <a:rPr lang="en-GB" altLang="en-US" sz="6000"/>
              <a:t> </a:t>
            </a:r>
            <a:r>
              <a:rPr lang="en-GB" altLang="en-US" sz="6000">
                <a:solidFill>
                  <a:schemeClr val="hlink"/>
                </a:solidFill>
              </a:rPr>
              <a:t>. </a:t>
            </a:r>
            <a:r>
              <a:rPr lang="en-GB" altLang="en-US" sz="6000"/>
              <a:t> </a:t>
            </a:r>
            <a:r>
              <a:rPr lang="en-GB" altLang="en-US" sz="6000">
                <a:solidFill>
                  <a:srgbClr val="3333FF"/>
                </a:solidFill>
              </a:rPr>
              <a:t>, </a:t>
            </a:r>
            <a:r>
              <a:rPr lang="en-GB" altLang="en-US" sz="6000"/>
              <a:t>  </a:t>
            </a:r>
            <a:r>
              <a:rPr lang="en-GB" altLang="en-US" sz="6000">
                <a:solidFill>
                  <a:srgbClr val="FF3399"/>
                </a:solidFill>
              </a:rPr>
              <a:t>? </a:t>
            </a:r>
            <a:r>
              <a:rPr lang="en-GB" altLang="en-US" sz="6000"/>
              <a:t> </a:t>
            </a:r>
            <a:r>
              <a:rPr lang="en-GB" altLang="en-US" sz="6000">
                <a:solidFill>
                  <a:srgbClr val="006600"/>
                </a:solidFill>
              </a:rPr>
              <a:t>“</a:t>
            </a:r>
            <a:r>
              <a:rPr lang="en-GB" altLang="en-US" sz="6000"/>
              <a:t> ___</a:t>
            </a:r>
            <a:r>
              <a:rPr lang="en-GB" altLang="en-US" sz="6000">
                <a:solidFill>
                  <a:srgbClr val="006600"/>
                </a:solidFill>
              </a:rPr>
              <a:t>”</a:t>
            </a:r>
            <a:r>
              <a:rPr lang="en-GB" altLang="en-US" sz="6000"/>
              <a:t>  </a:t>
            </a:r>
            <a:r>
              <a:rPr lang="en-GB" altLang="en-US" sz="6000">
                <a:solidFill>
                  <a:schemeClr val="tx2"/>
                </a:solidFill>
              </a:rPr>
              <a:t>!</a:t>
            </a:r>
            <a:endParaRPr lang="en-US" altLang="en-US" sz="60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9B5A63D-2849-4BE8-BCB0-A7EF0B7E51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folHlink"/>
                </a:solidFill>
              </a:rPr>
              <a:t>Capital Letters</a:t>
            </a:r>
            <a:endParaRPr lang="en-US" altLang="en-US">
              <a:solidFill>
                <a:schemeClr val="folHlink"/>
              </a:solidFill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BCD99F3B-F642-497C-8544-42200B6BE5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/>
              <a:t>We need these to begin a new sentence.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/>
              <a:t>For proper nouns which are the names of people, places, book and film titles.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>
                <a:solidFill>
                  <a:schemeClr val="folHlink"/>
                </a:solidFill>
              </a:rPr>
              <a:t>Can you think of any proper nouns which need a capital letter?</a:t>
            </a:r>
            <a:endParaRPr lang="en-US" altLang="en-US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73638EE-2389-4999-B375-939CD471B4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Proper Nouns</a:t>
            </a:r>
            <a:endParaRPr lang="en-US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A75121B-4C66-4BC5-ABB8-77F1862081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folHlink"/>
                </a:solidFill>
              </a:rPr>
              <a:t>J</a:t>
            </a:r>
            <a:r>
              <a:rPr lang="en-GB" altLang="en-US"/>
              <a:t>enny, who lived in </a:t>
            </a:r>
            <a:r>
              <a:rPr lang="en-GB" altLang="en-US">
                <a:solidFill>
                  <a:schemeClr val="folHlink"/>
                </a:solidFill>
              </a:rPr>
              <a:t>K</a:t>
            </a:r>
            <a:r>
              <a:rPr lang="en-GB" altLang="en-US"/>
              <a:t>ing </a:t>
            </a:r>
            <a:r>
              <a:rPr lang="en-GB" altLang="en-US">
                <a:solidFill>
                  <a:schemeClr val="folHlink"/>
                </a:solidFill>
              </a:rPr>
              <a:t>S</a:t>
            </a:r>
            <a:r>
              <a:rPr lang="en-GB" altLang="en-US"/>
              <a:t>treet, </a:t>
            </a:r>
            <a:r>
              <a:rPr lang="en-GB" altLang="en-US">
                <a:solidFill>
                  <a:schemeClr val="folHlink"/>
                </a:solidFill>
              </a:rPr>
              <a:t>M</a:t>
            </a:r>
            <a:r>
              <a:rPr lang="en-GB" altLang="en-US"/>
              <a:t>anchester, had a pet frog who liked to jump in the air. </a:t>
            </a:r>
            <a:r>
              <a:rPr lang="en-GB" altLang="en-US">
                <a:solidFill>
                  <a:schemeClr val="folHlink"/>
                </a:solidFill>
              </a:rPr>
              <a:t>S</a:t>
            </a:r>
            <a:r>
              <a:rPr lang="en-GB" altLang="en-US"/>
              <a:t>he wrote a book about it called </a:t>
            </a:r>
            <a:r>
              <a:rPr lang="en-GB" altLang="en-US">
                <a:solidFill>
                  <a:schemeClr val="folHlink"/>
                </a:solidFill>
              </a:rPr>
              <a:t>T</a:t>
            </a:r>
            <a:r>
              <a:rPr lang="en-GB" altLang="en-US"/>
              <a:t>he </a:t>
            </a:r>
            <a:r>
              <a:rPr lang="en-GB" altLang="en-US">
                <a:solidFill>
                  <a:schemeClr val="folHlink"/>
                </a:solidFill>
              </a:rPr>
              <a:t>L</a:t>
            </a:r>
            <a:r>
              <a:rPr lang="en-GB" altLang="en-US"/>
              <a:t>eaping </a:t>
            </a:r>
            <a:r>
              <a:rPr lang="en-GB" altLang="en-US">
                <a:solidFill>
                  <a:schemeClr val="folHlink"/>
                </a:solidFill>
              </a:rPr>
              <a:t>F</a:t>
            </a:r>
            <a:r>
              <a:rPr lang="en-GB" altLang="en-US"/>
              <a:t>rog.</a:t>
            </a:r>
          </a:p>
          <a:p>
            <a:pPr eaLnBrk="1" hangingPunct="1">
              <a:buFontTx/>
              <a:buNone/>
            </a:pPr>
            <a:endParaRPr lang="en-GB" altLang="en-US"/>
          </a:p>
          <a:p>
            <a:pPr eaLnBrk="1" hangingPunct="1">
              <a:buFontTx/>
              <a:buNone/>
            </a:pPr>
            <a:r>
              <a:rPr lang="en-GB" altLang="en-US"/>
              <a:t>                </a:t>
            </a:r>
            <a:endParaRPr lang="en-US" altLang="en-US"/>
          </a:p>
        </p:txBody>
      </p:sp>
      <p:pic>
        <p:nvPicPr>
          <p:cNvPr id="36868" name="Picture 4">
            <a:extLst>
              <a:ext uri="{FF2B5EF4-FFF2-40B4-BE49-F238E27FC236}">
                <a16:creationId xmlns:a16="http://schemas.microsoft.com/office/drawing/2014/main" id="{2A37F99E-8954-4DFE-ABE4-9F42B49BD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4076700"/>
            <a:ext cx="4032250" cy="25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649C517-0CB0-4436-A1DB-F12328CA09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Why do we need full stops?</a:t>
            </a:r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E937AB8-E884-40D7-900D-14CFAC176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Full stops</a:t>
            </a:r>
            <a:r>
              <a:rPr lang="en-GB" altLang="en-US"/>
              <a:t> are needed to divide up sentences so that we know where to pause</a:t>
            </a:r>
            <a:r>
              <a:rPr lang="en-GB" altLang="en-US">
                <a:solidFill>
                  <a:schemeClr val="hlink"/>
                </a:solidFill>
              </a:rPr>
              <a:t>.</a:t>
            </a:r>
          </a:p>
          <a:p>
            <a:pPr eaLnBrk="1" hangingPunct="1"/>
            <a:r>
              <a:rPr lang="en-GB" altLang="en-US"/>
              <a:t>They are used when we have finished saying one thing, and we are going on to say something else</a:t>
            </a:r>
            <a:r>
              <a:rPr lang="en-GB" altLang="en-US">
                <a:solidFill>
                  <a:schemeClr val="hlink"/>
                </a:solidFill>
              </a:rPr>
              <a:t>.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74C5D63-E091-43D4-BA6D-957022800B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Can you spot where we need full stops?</a:t>
            </a:r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F29504EA-8125-49BB-8106-DFD4D932F6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Sean was eating a large pizza</a:t>
            </a:r>
            <a:r>
              <a:rPr lang="en-GB" altLang="en-US">
                <a:solidFill>
                  <a:schemeClr val="tx2"/>
                </a:solidFill>
              </a:rPr>
              <a:t>  </a:t>
            </a:r>
            <a:r>
              <a:rPr lang="en-GB" altLang="en-US"/>
              <a:t>he was getting fed up with it</a:t>
            </a:r>
            <a:r>
              <a:rPr lang="en-GB" altLang="en-US">
                <a:solidFill>
                  <a:schemeClr val="tx2"/>
                </a:solidFill>
              </a:rPr>
              <a:t> </a:t>
            </a:r>
            <a:r>
              <a:rPr lang="en-GB" altLang="en-US"/>
              <a:t> he decided to give the rest to the dog</a:t>
            </a:r>
            <a:r>
              <a:rPr lang="en-GB" altLang="en-US">
                <a:solidFill>
                  <a:schemeClr val="tx2"/>
                </a:solidFill>
              </a:rPr>
              <a:t>  </a:t>
            </a:r>
            <a:r>
              <a:rPr lang="en-GB" altLang="en-US"/>
              <a:t>the dog was happy</a:t>
            </a:r>
            <a:endParaRPr lang="en-GB" altLang="en-US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>
                <a:solidFill>
                  <a:schemeClr val="tx2"/>
                </a:solidFill>
              </a:rPr>
              <a:t>        </a:t>
            </a:r>
            <a:endParaRPr lang="en-US" altLang="en-US">
              <a:solidFill>
                <a:schemeClr val="tx2"/>
              </a:solidFill>
            </a:endParaRPr>
          </a:p>
        </p:txBody>
      </p:sp>
      <p:pic>
        <p:nvPicPr>
          <p:cNvPr id="46084" name="Picture 4">
            <a:extLst>
              <a:ext uri="{FF2B5EF4-FFF2-40B4-BE49-F238E27FC236}">
                <a16:creationId xmlns:a16="http://schemas.microsoft.com/office/drawing/2014/main" id="{C31E308A-8C14-4DA8-A2F2-E6BC10DFC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716338"/>
            <a:ext cx="3024188" cy="288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085" name="Picture 5">
            <a:extLst>
              <a:ext uri="{FF2B5EF4-FFF2-40B4-BE49-F238E27FC236}">
                <a16:creationId xmlns:a16="http://schemas.microsoft.com/office/drawing/2014/main" id="{62E7C880-5BB6-4A06-A2E3-74725CB2C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265613"/>
            <a:ext cx="2016125" cy="259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E184C03-3935-406D-B539-FC7597C4FD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Commas</a:t>
            </a:r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681EE0AD-C745-47F1-B2C8-B6CF2AE8E4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We need commas to </a:t>
            </a:r>
            <a:r>
              <a:rPr lang="en-GB" altLang="en-US">
                <a:solidFill>
                  <a:srgbClr val="3333FF"/>
                </a:solidFill>
              </a:rPr>
              <a:t>separate items</a:t>
            </a:r>
            <a:r>
              <a:rPr lang="en-GB" altLang="en-US"/>
              <a:t> in a </a:t>
            </a:r>
            <a:r>
              <a:rPr lang="en-GB" altLang="en-US">
                <a:solidFill>
                  <a:srgbClr val="3333FF"/>
                </a:solidFill>
              </a:rPr>
              <a:t>list</a:t>
            </a:r>
            <a:r>
              <a:rPr lang="en-GB" altLang="en-US"/>
              <a:t>.</a:t>
            </a:r>
          </a:p>
          <a:p>
            <a:pPr eaLnBrk="1" hangingPunct="1"/>
            <a:r>
              <a:rPr lang="en-GB" altLang="en-US"/>
              <a:t>She had a ham sandwich</a:t>
            </a:r>
            <a:r>
              <a:rPr lang="en-GB" altLang="en-US">
                <a:solidFill>
                  <a:srgbClr val="3333FF"/>
                </a:solidFill>
              </a:rPr>
              <a:t>,</a:t>
            </a:r>
            <a:r>
              <a:rPr lang="en-GB" altLang="en-US"/>
              <a:t> a drink, a jelly</a:t>
            </a:r>
            <a:r>
              <a:rPr lang="en-GB" altLang="en-US">
                <a:solidFill>
                  <a:srgbClr val="3333FF"/>
                </a:solidFill>
              </a:rPr>
              <a:t>,</a:t>
            </a:r>
            <a:r>
              <a:rPr lang="en-GB" altLang="en-US"/>
              <a:t> and a chocolate bar for lunch.</a:t>
            </a:r>
          </a:p>
          <a:p>
            <a:pPr eaLnBrk="1" hangingPunct="1">
              <a:buFontTx/>
              <a:buNone/>
            </a:pPr>
            <a:r>
              <a:rPr lang="en-GB" altLang="en-US"/>
              <a:t>                                                                               </a:t>
            </a:r>
            <a:endParaRPr lang="en-US" altLang="en-US"/>
          </a:p>
        </p:txBody>
      </p:sp>
      <p:pic>
        <p:nvPicPr>
          <p:cNvPr id="41988" name="Picture 4">
            <a:extLst>
              <a:ext uri="{FF2B5EF4-FFF2-40B4-BE49-F238E27FC236}">
                <a16:creationId xmlns:a16="http://schemas.microsoft.com/office/drawing/2014/main" id="{8038A53B-9EA5-4717-BCE3-9804C1B76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508500"/>
            <a:ext cx="2016125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989" name="Picture 5">
            <a:extLst>
              <a:ext uri="{FF2B5EF4-FFF2-40B4-BE49-F238E27FC236}">
                <a16:creationId xmlns:a16="http://schemas.microsoft.com/office/drawing/2014/main" id="{01E9F15D-4674-426F-BAC0-5F196C821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724400"/>
            <a:ext cx="1584325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990" name="Picture 6">
            <a:extLst>
              <a:ext uri="{FF2B5EF4-FFF2-40B4-BE49-F238E27FC236}">
                <a16:creationId xmlns:a16="http://schemas.microsoft.com/office/drawing/2014/main" id="{460EFD0C-7B7F-4B64-BEEC-BAA8C44BB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941888"/>
            <a:ext cx="2389187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7F548F4-A588-447A-816C-1D01F6DEB2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Any other reason for commas?</a:t>
            </a:r>
            <a:endParaRPr lang="en-US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192AC76-B6FA-4EF4-B9A1-2C0B48674F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/>
              <a:t>We also use commas to </a:t>
            </a:r>
            <a:r>
              <a:rPr lang="en-GB" altLang="en-US">
                <a:solidFill>
                  <a:srgbClr val="3333FF"/>
                </a:solidFill>
              </a:rPr>
              <a:t>separate</a:t>
            </a:r>
            <a:r>
              <a:rPr lang="en-GB" altLang="en-US"/>
              <a:t> </a:t>
            </a:r>
            <a:r>
              <a:rPr lang="en-GB" altLang="en-US">
                <a:solidFill>
                  <a:srgbClr val="3333FF"/>
                </a:solidFill>
              </a:rPr>
              <a:t>clauses</a:t>
            </a:r>
            <a:r>
              <a:rPr lang="en-GB" altLang="en-US"/>
              <a:t> in complex sentences.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/>
              <a:t>The boy was playing with a football</a:t>
            </a:r>
            <a:r>
              <a:rPr lang="en-GB" altLang="en-US">
                <a:solidFill>
                  <a:srgbClr val="3333FF"/>
                </a:solidFill>
              </a:rPr>
              <a:t>,</a:t>
            </a:r>
            <a:r>
              <a:rPr lang="en-GB" altLang="en-US"/>
              <a:t> which had been signed by Wayne Rooney.</a:t>
            </a:r>
          </a:p>
          <a:p>
            <a:pPr eaLnBrk="1" hangingPunct="1">
              <a:lnSpc>
                <a:spcPct val="90000"/>
              </a:lnSpc>
            </a:pPr>
            <a:endParaRPr lang="en-GB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/>
              <a:t>                </a:t>
            </a:r>
            <a:endParaRPr lang="en-US" altLang="en-US"/>
          </a:p>
        </p:txBody>
      </p:sp>
      <p:pic>
        <p:nvPicPr>
          <p:cNvPr id="44036" name="Picture 4">
            <a:extLst>
              <a:ext uri="{FF2B5EF4-FFF2-40B4-BE49-F238E27FC236}">
                <a16:creationId xmlns:a16="http://schemas.microsoft.com/office/drawing/2014/main" id="{29DC974F-E2FA-4645-A6AE-FDCB12BFD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367213"/>
            <a:ext cx="2043112" cy="2490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0A9B7EB-84F4-4F38-92B6-0C7F3F7D28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Question marks</a:t>
            </a:r>
            <a:endParaRPr lang="en-US" alt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139DC21-A6C2-4749-9034-17C90FF8DC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Of course we use </a:t>
            </a:r>
            <a:r>
              <a:rPr lang="en-GB" altLang="en-US">
                <a:solidFill>
                  <a:srgbClr val="FF3399"/>
                </a:solidFill>
              </a:rPr>
              <a:t>question marks</a:t>
            </a:r>
            <a:r>
              <a:rPr lang="en-GB" altLang="en-US"/>
              <a:t> when a question is asked. This often occurs when characters use speech.</a:t>
            </a:r>
          </a:p>
          <a:p>
            <a:pPr eaLnBrk="1" hangingPunct="1">
              <a:buFontTx/>
              <a:buNone/>
            </a:pPr>
            <a:r>
              <a:rPr lang="en-GB" altLang="en-US"/>
              <a:t>                            </a:t>
            </a:r>
            <a:endParaRPr lang="en-US" altLang="en-US"/>
          </a:p>
        </p:txBody>
      </p:sp>
      <p:pic>
        <p:nvPicPr>
          <p:cNvPr id="48132" name="Picture 4">
            <a:extLst>
              <a:ext uri="{FF2B5EF4-FFF2-40B4-BE49-F238E27FC236}">
                <a16:creationId xmlns:a16="http://schemas.microsoft.com/office/drawing/2014/main" id="{B60E1D73-E6D1-4392-93A0-AD0A58973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3644900"/>
            <a:ext cx="2376487" cy="321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133" name="Oval 5">
            <a:extLst>
              <a:ext uri="{FF2B5EF4-FFF2-40B4-BE49-F238E27FC236}">
                <a16:creationId xmlns:a16="http://schemas.microsoft.com/office/drawing/2014/main" id="{0A5D0F6C-ED5D-426C-B0BC-B6D031809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3933825"/>
            <a:ext cx="2232025" cy="1584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GB" altLang="en-US"/>
              <a:t>Can you all hear me?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2F7CCF3-F3D8-41F1-8A35-C3255B1F3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Speech marks</a:t>
            </a:r>
            <a:endParaRPr lang="en-US" alt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B60E9857-F145-4110-B268-740F98E30E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800"/>
              <a:t>We let the reader know when someone is speaking by putting </a:t>
            </a:r>
            <a:r>
              <a:rPr lang="en-GB" altLang="en-US" sz="2800">
                <a:solidFill>
                  <a:srgbClr val="006600"/>
                </a:solidFill>
              </a:rPr>
              <a:t>speech marks</a:t>
            </a:r>
            <a:r>
              <a:rPr lang="en-GB" altLang="en-US" sz="2800"/>
              <a:t> around the </a:t>
            </a:r>
            <a:r>
              <a:rPr lang="en-GB" altLang="en-US" sz="2800">
                <a:solidFill>
                  <a:srgbClr val="006600"/>
                </a:solidFill>
              </a:rPr>
              <a:t>spoken</a:t>
            </a:r>
            <a:r>
              <a:rPr lang="en-GB" altLang="en-US" sz="2800"/>
              <a:t> words.</a:t>
            </a:r>
          </a:p>
          <a:p>
            <a:pPr eaLnBrk="1" hangingPunct="1"/>
            <a:r>
              <a:rPr lang="en-GB" altLang="en-US" sz="2800">
                <a:solidFill>
                  <a:srgbClr val="006600"/>
                </a:solidFill>
              </a:rPr>
              <a:t>“</a:t>
            </a:r>
            <a:r>
              <a:rPr lang="en-GB" altLang="en-US" sz="2800"/>
              <a:t>I will be on TV some day,</a:t>
            </a:r>
            <a:r>
              <a:rPr lang="en-GB" altLang="en-US" sz="2800">
                <a:solidFill>
                  <a:srgbClr val="006600"/>
                </a:solidFill>
              </a:rPr>
              <a:t>”</a:t>
            </a:r>
            <a:r>
              <a:rPr lang="en-GB" altLang="en-US" sz="2800"/>
              <a:t> announced Jimmy. </a:t>
            </a:r>
            <a:r>
              <a:rPr lang="en-GB" altLang="en-US" sz="2800">
                <a:solidFill>
                  <a:srgbClr val="006600"/>
                </a:solidFill>
              </a:rPr>
              <a:t>“</a:t>
            </a:r>
            <a:r>
              <a:rPr lang="en-GB" altLang="en-US" sz="2800"/>
              <a:t> Just you wait and see.</a:t>
            </a:r>
            <a:r>
              <a:rPr lang="en-GB" altLang="en-US" sz="2800">
                <a:solidFill>
                  <a:srgbClr val="006600"/>
                </a:solidFill>
              </a:rPr>
              <a:t>”</a:t>
            </a:r>
          </a:p>
          <a:p>
            <a:pPr eaLnBrk="1" hangingPunct="1">
              <a:buFontTx/>
              <a:buNone/>
            </a:pPr>
            <a:r>
              <a:rPr lang="en-GB" altLang="en-US" sz="2800"/>
              <a:t>                              </a:t>
            </a:r>
            <a:endParaRPr lang="en-US" altLang="en-US" sz="2800"/>
          </a:p>
        </p:txBody>
      </p:sp>
      <p:pic>
        <p:nvPicPr>
          <p:cNvPr id="49157" name="Picture 5">
            <a:extLst>
              <a:ext uri="{FF2B5EF4-FFF2-40B4-BE49-F238E27FC236}">
                <a16:creationId xmlns:a16="http://schemas.microsoft.com/office/drawing/2014/main" id="{AD335623-630A-4611-AE81-93F384DC25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078288"/>
            <a:ext cx="1682750" cy="27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259</TotalTime>
  <Words>449</Words>
  <Application>Microsoft Office PowerPoint</Application>
  <PresentationFormat>On-screen Show (4:3)</PresentationFormat>
  <Paragraphs>65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Comic Sans MS</vt:lpstr>
      <vt:lpstr>Arial</vt:lpstr>
      <vt:lpstr>Crayons</vt:lpstr>
      <vt:lpstr>PowerPoint Presentation</vt:lpstr>
      <vt:lpstr>Capital Letters</vt:lpstr>
      <vt:lpstr>Proper Nouns</vt:lpstr>
      <vt:lpstr>Why do we need full stops?</vt:lpstr>
      <vt:lpstr>Can you spot where we need full stops?</vt:lpstr>
      <vt:lpstr>Commas</vt:lpstr>
      <vt:lpstr>Any other reason for commas?</vt:lpstr>
      <vt:lpstr>Question marks</vt:lpstr>
      <vt:lpstr>Speech marks</vt:lpstr>
      <vt:lpstr>Exclamation marks!</vt:lpstr>
      <vt:lpstr>What shall we do now?</vt:lpstr>
      <vt:lpstr>CHECK  PUNCTUATION.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Punctuation</dc:title>
  <dc:creator>Lynne Brennan</dc:creator>
  <cp:lastModifiedBy>Martha Zumack</cp:lastModifiedBy>
  <cp:revision>13</cp:revision>
  <dcterms:created xsi:type="dcterms:W3CDTF">2006-10-12T21:14:18Z</dcterms:created>
  <dcterms:modified xsi:type="dcterms:W3CDTF">2020-12-14T21:46:04Z</dcterms:modified>
</cp:coreProperties>
</file>