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amp;ehk=uFdn8Q8GnRxqHDtkLIm8a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58" r:id="rId4"/>
    <p:sldId id="259" r:id="rId5"/>
    <p:sldId id="260" r:id="rId6"/>
    <p:sldId id="257"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S" initials="TS" lastIdx="1" clrIdx="0">
    <p:extLst>
      <p:ext uri="{19B8F6BF-5375-455C-9EA6-DF929625EA0E}">
        <p15:presenceInfo xmlns:p15="http://schemas.microsoft.com/office/powerpoint/2012/main" userId="0d29240fa46c81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7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B5E8F9-92CE-495A-A6D0-5CD875F72B8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3D6AF-67F8-4F50-9351-FEC29C4483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17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E8F9-92CE-495A-A6D0-5CD875F72B8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49026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E8F9-92CE-495A-A6D0-5CD875F72B8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3D6AF-67F8-4F50-9351-FEC29C44836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31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5E8F9-92CE-495A-A6D0-5CD875F72B8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276516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B5E8F9-92CE-495A-A6D0-5CD875F72B87}"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3D6AF-67F8-4F50-9351-FEC29C4483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48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5E8F9-92CE-495A-A6D0-5CD875F72B8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338369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5E8F9-92CE-495A-A6D0-5CD875F72B87}" type="datetimeFigureOut">
              <a:rPr lang="en-US" smtClean="0"/>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114306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5E8F9-92CE-495A-A6D0-5CD875F72B87}" type="datetimeFigureOut">
              <a:rPr lang="en-US" smtClean="0"/>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237345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5E8F9-92CE-495A-A6D0-5CD875F72B87}" type="datetimeFigureOut">
              <a:rPr lang="en-US" smtClean="0"/>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395216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B5E8F9-92CE-495A-A6D0-5CD875F72B8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3D6AF-67F8-4F50-9351-FEC29C448368}" type="slidenum">
              <a:rPr lang="en-US" smtClean="0"/>
              <a:t>‹#›</a:t>
            </a:fld>
            <a:endParaRPr lang="en-US"/>
          </a:p>
        </p:txBody>
      </p:sp>
    </p:spTree>
    <p:extLst>
      <p:ext uri="{BB962C8B-B14F-4D97-AF65-F5344CB8AC3E}">
        <p14:creationId xmlns:p14="http://schemas.microsoft.com/office/powerpoint/2010/main" val="190285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B5E8F9-92CE-495A-A6D0-5CD875F72B87}"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3D6AF-67F8-4F50-9351-FEC29C44836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79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B5E8F9-92CE-495A-A6D0-5CD875F72B87}" type="datetimeFigureOut">
              <a:rPr lang="en-US" smtClean="0"/>
              <a:t>1/5/2018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23D6AF-67F8-4F50-9351-FEC29C44836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2619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amp;ehk=uFdn8Q8GnRxqHDtkLIm8aA&amp;r=0&amp;pid=OfficeInsert"/><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073C-E8E8-4DE1-8EEC-5188CD24AA2C}"/>
              </a:ext>
            </a:extLst>
          </p:cNvPr>
          <p:cNvSpPr>
            <a:spLocks noGrp="1"/>
          </p:cNvSpPr>
          <p:nvPr>
            <p:ph type="ctrTitle"/>
          </p:nvPr>
        </p:nvSpPr>
        <p:spPr/>
        <p:txBody>
          <a:bodyPr/>
          <a:lstStyle/>
          <a:p>
            <a:r>
              <a:rPr lang="en-US" dirty="0"/>
              <a:t>SPEECH MARKS</a:t>
            </a:r>
          </a:p>
        </p:txBody>
      </p:sp>
      <p:sp>
        <p:nvSpPr>
          <p:cNvPr id="3" name="Subtitle 2">
            <a:extLst>
              <a:ext uri="{FF2B5EF4-FFF2-40B4-BE49-F238E27FC236}">
                <a16:creationId xmlns:a16="http://schemas.microsoft.com/office/drawing/2014/main" id="{CA9B494D-E2E6-4744-94A9-16499C158FF8}"/>
              </a:ext>
            </a:extLst>
          </p:cNvPr>
          <p:cNvSpPr>
            <a:spLocks noGrp="1"/>
          </p:cNvSpPr>
          <p:nvPr>
            <p:ph type="subTitle" idx="1"/>
          </p:nvPr>
        </p:nvSpPr>
        <p:spPr/>
        <p:txBody>
          <a:bodyPr/>
          <a:lstStyle/>
          <a:p>
            <a:r>
              <a:rPr lang="en-US" dirty="0"/>
              <a:t>ALSO KNOWN AS INVERTED COMMAS OR QUOTATION MARKS</a:t>
            </a:r>
          </a:p>
        </p:txBody>
      </p:sp>
    </p:spTree>
    <p:extLst>
      <p:ext uri="{BB962C8B-B14F-4D97-AF65-F5344CB8AC3E}">
        <p14:creationId xmlns:p14="http://schemas.microsoft.com/office/powerpoint/2010/main" val="60242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B3A72F-2D6D-42DA-A4C2-5AB7ED5EA587}"/>
              </a:ext>
            </a:extLst>
          </p:cNvPr>
          <p:cNvGraphicFramePr>
            <a:graphicFrameLocks noGrp="1"/>
          </p:cNvGraphicFramePr>
          <p:nvPr>
            <p:extLst>
              <p:ext uri="{D42A27DB-BD31-4B8C-83A1-F6EECF244321}">
                <p14:modId xmlns:p14="http://schemas.microsoft.com/office/powerpoint/2010/main" val="3993462813"/>
              </p:ext>
            </p:extLst>
          </p:nvPr>
        </p:nvGraphicFramePr>
        <p:xfrm>
          <a:off x="304800" y="377371"/>
          <a:ext cx="11234057" cy="6221283"/>
        </p:xfrm>
        <a:graphic>
          <a:graphicData uri="http://schemas.openxmlformats.org/drawingml/2006/table">
            <a:tbl>
              <a:tblPr/>
              <a:tblGrid>
                <a:gridCol w="7514089">
                  <a:extLst>
                    <a:ext uri="{9D8B030D-6E8A-4147-A177-3AD203B41FA5}">
                      <a16:colId xmlns:a16="http://schemas.microsoft.com/office/drawing/2014/main" val="20000"/>
                    </a:ext>
                  </a:extLst>
                </a:gridCol>
                <a:gridCol w="3719968">
                  <a:extLst>
                    <a:ext uri="{9D8B030D-6E8A-4147-A177-3AD203B41FA5}">
                      <a16:colId xmlns:a16="http://schemas.microsoft.com/office/drawing/2014/main" val="20001"/>
                    </a:ext>
                  </a:extLst>
                </a:gridCol>
              </a:tblGrid>
              <a:tr h="9129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omic Sans MS" pitchFamily="-84" charset="0"/>
                          <a:ea typeface="ＭＳ Ｐゴシック" pitchFamily="-84" charset="-128"/>
                          <a:cs typeface="ＭＳ Ｐゴシック" pitchFamily="-84" charset="-128"/>
                        </a:rPr>
                        <a:t>I can: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rgbClr val="FFFFFF"/>
                        </a:solidFill>
                        <a:effectLst/>
                        <a:latin typeface="Comic Sans MS"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FF"/>
                          </a:solidFill>
                          <a:effectLst/>
                          <a:latin typeface="Comic Sans MS" pitchFamily="-84" charset="0"/>
                          <a:ea typeface="ＭＳ Ｐゴシック" pitchFamily="-84" charset="-128"/>
                          <a:cs typeface="ＭＳ Ｐゴシック" pitchFamily="-84" charset="-128"/>
                        </a:rPr>
                        <a:t>Place a check beside each thing you are confident you can do! </a:t>
                      </a: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57918">
                <a:tc>
                  <a:txBody>
                    <a:bodyPr/>
                    <a:lstStyle/>
                    <a:p>
                      <a:r>
                        <a:rPr lang="en-US" sz="2000" dirty="0">
                          <a:latin typeface="Comic Sans MS"/>
                          <a:cs typeface="Comic Sans MS"/>
                        </a:rPr>
                        <a:t>Put     </a:t>
                      </a:r>
                      <a:r>
                        <a:rPr lang="en-US" sz="2000" b="1" dirty="0">
                          <a:latin typeface="Comic Sans MS"/>
                          <a:cs typeface="Comic Sans MS"/>
                        </a:rPr>
                        <a:t>“           ”    </a:t>
                      </a:r>
                      <a:r>
                        <a:rPr lang="en-US" sz="2000" dirty="0">
                          <a:latin typeface="Comic Sans MS"/>
                          <a:cs typeface="Comic Sans MS"/>
                        </a:rPr>
                        <a:t>around what words the speaker says.</a:t>
                      </a: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239214">
                <a:tc>
                  <a:txBody>
                    <a:bodyPr/>
                    <a:lstStyle/>
                    <a:p>
                      <a:r>
                        <a:rPr lang="en-US" sz="2000" dirty="0">
                          <a:latin typeface="Comic Sans MS"/>
                          <a:cs typeface="Comic Sans MS"/>
                        </a:rPr>
                        <a:t>A new speech sentence starts with a capital letter (even if it is the middle of another sentence).</a:t>
                      </a: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80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dirty="0">
                          <a:latin typeface="Comic Sans MS"/>
                          <a:cs typeface="Comic Sans MS"/>
                        </a:rPr>
                        <a:t>Separate what was said from speaker with a comma unless there is already a   </a:t>
                      </a:r>
                      <a:r>
                        <a:rPr lang="en-US" sz="2000" b="1" dirty="0">
                          <a:latin typeface="Comic Sans MS"/>
                          <a:cs typeface="Comic Sans MS"/>
                        </a:rPr>
                        <a:t> ?    </a:t>
                      </a:r>
                      <a:r>
                        <a:rPr lang="en-US" sz="2000" dirty="0">
                          <a:latin typeface="Comic Sans MS"/>
                          <a:cs typeface="Comic Sans MS"/>
                        </a:rPr>
                        <a:t>or an </a:t>
                      </a:r>
                      <a:r>
                        <a:rPr lang="en-US" sz="2000" b="1" dirty="0">
                          <a:latin typeface="Comic Sans MS"/>
                          <a:cs typeface="Comic Sans MS"/>
                        </a:rPr>
                        <a:t> ! </a:t>
                      </a:r>
                      <a:endParaRPr kumimoji="0" lang="en-US" sz="2000" b="0" i="0" u="none" strike="noStrike" cap="none" normalizeH="0" baseline="0" dirty="0">
                        <a:ln>
                          <a:noFill/>
                        </a:ln>
                        <a:solidFill>
                          <a:srgbClr val="000090"/>
                        </a:solidFill>
                        <a:effectLst/>
                        <a:latin typeface="Comic Sans MS"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0143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dirty="0">
                          <a:latin typeface="Comic Sans MS"/>
                          <a:cs typeface="Comic Sans MS"/>
                        </a:rPr>
                        <a:t>Start a new paragraph if a sentence has a new speaker saying something.</a:t>
                      </a:r>
                      <a:endParaRPr kumimoji="0" lang="en-US" sz="2000" b="0" i="0" u="none" strike="noStrike" cap="none" normalizeH="0" baseline="0" dirty="0">
                        <a:ln>
                          <a:noFill/>
                        </a:ln>
                        <a:solidFill>
                          <a:srgbClr val="000090"/>
                        </a:solidFill>
                        <a:effectLst/>
                        <a:latin typeface="Comic Sans MS"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11582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90"/>
                          </a:solidFill>
                          <a:effectLst/>
                          <a:latin typeface="Comic Sans MS" pitchFamily="-84" charset="0"/>
                          <a:ea typeface="ＭＳ Ｐゴシック" pitchFamily="-84" charset="-128"/>
                          <a:cs typeface="ＭＳ Ｐゴシック" pitchFamily="-84" charset="-128"/>
                        </a:rPr>
                        <a:t>Challenge: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90"/>
                          </a:solidFill>
                          <a:effectLst/>
                          <a:latin typeface="Comic Sans MS" pitchFamily="-84" charset="0"/>
                          <a:ea typeface="ＭＳ Ｐゴシック" pitchFamily="-84" charset="-128"/>
                          <a:cs typeface="ＭＳ Ｐゴシック" pitchFamily="-84" charset="-128"/>
                        </a:rPr>
                        <a:t>Start a new paragraph if the narrative/story continues after speech.</a:t>
                      </a: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84" charset="0"/>
                        <a:ea typeface="ＭＳ Ｐゴシック" pitchFamily="-84" charset="-128"/>
                        <a:cs typeface="ＭＳ Ｐゴシック" pitchFamily="-84" charset="-128"/>
                      </a:endParaRPr>
                    </a:p>
                  </a:txBody>
                  <a:tcPr marL="91431" marR="91431"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624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2B77-835C-402A-9635-D862AEBEE82D}"/>
              </a:ext>
            </a:extLst>
          </p:cNvPr>
          <p:cNvSpPr>
            <a:spLocks noGrp="1"/>
          </p:cNvSpPr>
          <p:nvPr>
            <p:ph type="title"/>
          </p:nvPr>
        </p:nvSpPr>
        <p:spPr>
          <a:xfrm>
            <a:off x="964788" y="804333"/>
            <a:ext cx="3391900" cy="5249334"/>
          </a:xfrm>
        </p:spPr>
        <p:txBody>
          <a:bodyPr>
            <a:normAutofit/>
          </a:bodyPr>
          <a:lstStyle/>
          <a:p>
            <a:pPr algn="r"/>
            <a:r>
              <a:rPr lang="en-US"/>
              <a:t>WHAT ARE SPEECH MARKS AND WHY DO WE USE THEM?</a:t>
            </a:r>
          </a:p>
        </p:txBody>
      </p:sp>
      <p:sp>
        <p:nvSpPr>
          <p:cNvPr id="3" name="Content Placeholder 2">
            <a:extLst>
              <a:ext uri="{FF2B5EF4-FFF2-40B4-BE49-F238E27FC236}">
                <a16:creationId xmlns:a16="http://schemas.microsoft.com/office/drawing/2014/main" id="{610C0FCA-8EC6-4AA6-8E75-0591AFF14E59}"/>
              </a:ext>
            </a:extLst>
          </p:cNvPr>
          <p:cNvSpPr>
            <a:spLocks noGrp="1"/>
          </p:cNvSpPr>
          <p:nvPr>
            <p:ph idx="1"/>
          </p:nvPr>
        </p:nvSpPr>
        <p:spPr>
          <a:xfrm>
            <a:off x="4999330" y="804333"/>
            <a:ext cx="6257721" cy="5249334"/>
          </a:xfrm>
        </p:spPr>
        <p:txBody>
          <a:bodyPr anchor="ctr">
            <a:normAutofit/>
          </a:bodyPr>
          <a:lstStyle/>
          <a:p>
            <a:pPr>
              <a:buNone/>
            </a:pPr>
            <a:r>
              <a:rPr lang="en-US">
                <a:latin typeface="Comic Sans MS"/>
                <a:cs typeface="Comic Sans MS"/>
              </a:rPr>
              <a:t>Speech marks are punctuation marks that show what somebody has said.</a:t>
            </a:r>
          </a:p>
          <a:p>
            <a:pPr>
              <a:buNone/>
            </a:pPr>
            <a:endParaRPr lang="en-US">
              <a:latin typeface="Comic Sans MS"/>
              <a:cs typeface="Comic Sans MS"/>
            </a:endParaRPr>
          </a:p>
          <a:p>
            <a:pPr>
              <a:buNone/>
            </a:pPr>
            <a:r>
              <a:rPr lang="en-US">
                <a:latin typeface="Comic Sans MS"/>
                <a:cs typeface="Comic Sans MS"/>
              </a:rPr>
              <a:t>   They are also called inverted commas, because they are commas that are inverted or reversed to go around the spoken words or dialogue.</a:t>
            </a:r>
          </a:p>
          <a:p>
            <a:endParaRPr lang="en-US"/>
          </a:p>
        </p:txBody>
      </p:sp>
    </p:spTree>
    <p:extLst>
      <p:ext uri="{BB962C8B-B14F-4D97-AF65-F5344CB8AC3E}">
        <p14:creationId xmlns:p14="http://schemas.microsoft.com/office/powerpoint/2010/main" val="33314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8B6D-F242-44F9-8DAB-3FD33CFD1A2A}"/>
              </a:ext>
            </a:extLst>
          </p:cNvPr>
          <p:cNvSpPr>
            <a:spLocks noGrp="1"/>
          </p:cNvSpPr>
          <p:nvPr>
            <p:ph type="title"/>
          </p:nvPr>
        </p:nvSpPr>
        <p:spPr>
          <a:xfrm>
            <a:off x="964788" y="804333"/>
            <a:ext cx="3391900" cy="5249334"/>
          </a:xfrm>
        </p:spPr>
        <p:txBody>
          <a:bodyPr>
            <a:normAutofit/>
          </a:bodyPr>
          <a:lstStyle/>
          <a:p>
            <a:pPr algn="r"/>
            <a:r>
              <a:rPr lang="en-US" dirty="0"/>
              <a:t>HOW DO WE USE SPEECH MARKS?</a:t>
            </a:r>
            <a:endParaRPr lang="en-US"/>
          </a:p>
        </p:txBody>
      </p:sp>
      <p:sp>
        <p:nvSpPr>
          <p:cNvPr id="3" name="Content Placeholder 2">
            <a:extLst>
              <a:ext uri="{FF2B5EF4-FFF2-40B4-BE49-F238E27FC236}">
                <a16:creationId xmlns:a16="http://schemas.microsoft.com/office/drawing/2014/main" id="{C4ECD5C2-333A-4234-B449-D0D125D3F7E4}"/>
              </a:ext>
            </a:extLst>
          </p:cNvPr>
          <p:cNvSpPr>
            <a:spLocks noGrp="1"/>
          </p:cNvSpPr>
          <p:nvPr>
            <p:ph idx="1"/>
          </p:nvPr>
        </p:nvSpPr>
        <p:spPr>
          <a:xfrm>
            <a:off x="4999330" y="804333"/>
            <a:ext cx="6257721" cy="5249334"/>
          </a:xfrm>
        </p:spPr>
        <p:txBody>
          <a:bodyPr anchor="ctr">
            <a:normAutofit/>
          </a:bodyPr>
          <a:lstStyle/>
          <a:p>
            <a:r>
              <a:rPr lang="en-US" dirty="0">
                <a:latin typeface="Comic Sans MS"/>
                <a:cs typeface="Comic Sans MS"/>
              </a:rPr>
              <a:t>Put     </a:t>
            </a:r>
            <a:r>
              <a:rPr lang="en-US" b="1" dirty="0">
                <a:latin typeface="Comic Sans MS"/>
                <a:cs typeface="Comic Sans MS"/>
              </a:rPr>
              <a:t>“           ”    </a:t>
            </a:r>
            <a:r>
              <a:rPr lang="en-US" dirty="0">
                <a:latin typeface="Comic Sans MS"/>
                <a:cs typeface="Comic Sans MS"/>
              </a:rPr>
              <a:t>around what words the speaker says.</a:t>
            </a:r>
          </a:p>
          <a:p>
            <a:r>
              <a:rPr lang="en-US" dirty="0">
                <a:latin typeface="Comic Sans MS"/>
                <a:cs typeface="Comic Sans MS"/>
              </a:rPr>
              <a:t> A new speech sentence starts with a capital letter (even if it is the middle of another sentence).</a:t>
            </a:r>
          </a:p>
          <a:p>
            <a:r>
              <a:rPr lang="en-US" dirty="0">
                <a:latin typeface="Comic Sans MS"/>
                <a:cs typeface="Comic Sans MS"/>
              </a:rPr>
              <a:t>Separate what was said from the speaker with a comma unless there is already a   </a:t>
            </a:r>
            <a:r>
              <a:rPr lang="en-US" b="1" dirty="0">
                <a:latin typeface="Comic Sans MS"/>
                <a:cs typeface="Comic Sans MS"/>
              </a:rPr>
              <a:t> ?      </a:t>
            </a:r>
            <a:r>
              <a:rPr lang="en-US" dirty="0">
                <a:latin typeface="Comic Sans MS"/>
                <a:cs typeface="Comic Sans MS"/>
              </a:rPr>
              <a:t>or an   </a:t>
            </a:r>
            <a:r>
              <a:rPr lang="en-US" b="1" dirty="0">
                <a:latin typeface="Comic Sans MS"/>
                <a:cs typeface="Comic Sans MS"/>
              </a:rPr>
              <a:t> !</a:t>
            </a:r>
          </a:p>
          <a:p>
            <a:r>
              <a:rPr lang="en-US" dirty="0">
                <a:latin typeface="Comic Sans MS"/>
                <a:cs typeface="Comic Sans MS"/>
              </a:rPr>
              <a:t>Start a new paragraph if a sentence has a new speaker saying something.</a:t>
            </a:r>
          </a:p>
          <a:p>
            <a:endParaRPr lang="en-US" dirty="0"/>
          </a:p>
        </p:txBody>
      </p:sp>
    </p:spTree>
    <p:extLst>
      <p:ext uri="{BB962C8B-B14F-4D97-AF65-F5344CB8AC3E}">
        <p14:creationId xmlns:p14="http://schemas.microsoft.com/office/powerpoint/2010/main" val="117557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0BC8-DC5C-4FDF-8DB1-DE31FEEF5D43}"/>
              </a:ext>
            </a:extLst>
          </p:cNvPr>
          <p:cNvSpPr>
            <a:spLocks noGrp="1"/>
          </p:cNvSpPr>
          <p:nvPr>
            <p:ph type="title"/>
          </p:nvPr>
        </p:nvSpPr>
        <p:spPr/>
        <p:txBody>
          <a:bodyPr/>
          <a:lstStyle/>
          <a:p>
            <a:r>
              <a:rPr lang="en-US" dirty="0"/>
              <a:t>Speech marks tell us exactly what was said. </a:t>
            </a:r>
          </a:p>
        </p:txBody>
      </p:sp>
      <p:pic>
        <p:nvPicPr>
          <p:cNvPr id="5" name="Content Placeholder 4" descr="A picture containing clipart&#10;&#10;Description generated with very high confidence">
            <a:extLst>
              <a:ext uri="{FF2B5EF4-FFF2-40B4-BE49-F238E27FC236}">
                <a16:creationId xmlns:a16="http://schemas.microsoft.com/office/drawing/2014/main" id="{99C6D51C-2372-4851-8B89-F2B82CD991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6764" y="3598862"/>
            <a:ext cx="3099305" cy="2841030"/>
          </a:xfrm>
        </p:spPr>
      </p:pic>
      <p:sp>
        <p:nvSpPr>
          <p:cNvPr id="6" name="Speech Bubble: Oval 5">
            <a:extLst>
              <a:ext uri="{FF2B5EF4-FFF2-40B4-BE49-F238E27FC236}">
                <a16:creationId xmlns:a16="http://schemas.microsoft.com/office/drawing/2014/main" id="{6A19EB5C-401C-44C5-8CE9-02A5612EF10F}"/>
              </a:ext>
            </a:extLst>
          </p:cNvPr>
          <p:cNvSpPr/>
          <p:nvPr/>
        </p:nvSpPr>
        <p:spPr>
          <a:xfrm>
            <a:off x="5237776" y="2438400"/>
            <a:ext cx="2816585" cy="11604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“Moo,” bellowed the brown cow.</a:t>
            </a:r>
          </a:p>
        </p:txBody>
      </p:sp>
    </p:spTree>
    <p:extLst>
      <p:ext uri="{BB962C8B-B14F-4D97-AF65-F5344CB8AC3E}">
        <p14:creationId xmlns:p14="http://schemas.microsoft.com/office/powerpoint/2010/main" val="136762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Content Placeholder 9" descr="A group of people feeding a cow through a fence&#10;&#10;Description generated with very high confidence">
            <a:extLst>
              <a:ext uri="{FF2B5EF4-FFF2-40B4-BE49-F238E27FC236}">
                <a16:creationId xmlns:a16="http://schemas.microsoft.com/office/drawing/2014/main" id="{7F6E0940-10FF-446C-94D9-F842E6DE92E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22514" y="685913"/>
            <a:ext cx="8490857" cy="4698887"/>
          </a:xfrm>
        </p:spPr>
      </p:pic>
      <p:sp>
        <p:nvSpPr>
          <p:cNvPr id="11" name="Rectangle 10">
            <a:extLst>
              <a:ext uri="{FF2B5EF4-FFF2-40B4-BE49-F238E27FC236}">
                <a16:creationId xmlns:a16="http://schemas.microsoft.com/office/drawing/2014/main" id="{14616832-F351-4F5D-B613-2D1B4BB5733C}"/>
              </a:ext>
            </a:extLst>
          </p:cNvPr>
          <p:cNvSpPr/>
          <p:nvPr/>
        </p:nvSpPr>
        <p:spPr>
          <a:xfrm>
            <a:off x="2002969" y="5765687"/>
            <a:ext cx="5950857"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go in and pet them, Dad?” asked Julie.</a:t>
            </a:r>
          </a:p>
          <a:p>
            <a:pPr algn="ctr"/>
            <a:r>
              <a:rPr lang="en-US" dirty="0"/>
              <a:t>Julie’s father whispered, “It’s not safe to go in a pet them, Julie.”</a:t>
            </a:r>
          </a:p>
        </p:txBody>
      </p:sp>
    </p:spTree>
    <p:extLst>
      <p:ext uri="{BB962C8B-B14F-4D97-AF65-F5344CB8AC3E}">
        <p14:creationId xmlns:p14="http://schemas.microsoft.com/office/powerpoint/2010/main" val="8706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821C225-5C4D-4168-90AF-3D263D72CBA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9E4C68A-A4A9-48A4-9FF2-D2896B1EA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B9AEA5-52CB-49A6-AF8A-33502F291B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C85344E-9368-4754-937A-E16DA97FB768}"/>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ctr"/>
            <a:r>
              <a:rPr lang="en-US" spc="100" dirty="0">
                <a:solidFill>
                  <a:srgbClr val="FFFFFF"/>
                </a:solidFill>
              </a:rPr>
              <a:t>Try these ones yourself! See slide 3 for help.</a:t>
            </a:r>
          </a:p>
        </p:txBody>
      </p:sp>
      <p:sp>
        <p:nvSpPr>
          <p:cNvPr id="6" name="Text Placeholder 5">
            <a:extLst>
              <a:ext uri="{FF2B5EF4-FFF2-40B4-BE49-F238E27FC236}">
                <a16:creationId xmlns:a16="http://schemas.microsoft.com/office/drawing/2014/main" id="{AF87358F-4C95-408D-9271-BB308AFC3E33}"/>
              </a:ext>
            </a:extLst>
          </p:cNvPr>
          <p:cNvSpPr>
            <a:spLocks noGrp="1"/>
          </p:cNvSpPr>
          <p:nvPr>
            <p:ph type="body" sz="half" idx="2"/>
          </p:nvPr>
        </p:nvSpPr>
        <p:spPr>
          <a:xfrm>
            <a:off x="4951048" y="804333"/>
            <a:ext cx="6306003" cy="5249334"/>
          </a:xfrm>
        </p:spPr>
        <p:txBody>
          <a:bodyPr vert="horz" lIns="45720" tIns="45720" rIns="45720" bIns="45720" rtlCol="0" anchor="ctr">
            <a:normAutofit/>
          </a:bodyPr>
          <a:lstStyle/>
          <a:p>
            <a:pPr>
              <a:lnSpc>
                <a:spcPct val="90000"/>
              </a:lnSpc>
            </a:pPr>
            <a:r>
              <a:rPr lang="en-US" dirty="0">
                <a:solidFill>
                  <a:schemeClr val="tx1"/>
                </a:solidFill>
              </a:rPr>
              <a:t>Get out of the way the man shouted.</a:t>
            </a:r>
          </a:p>
          <a:p>
            <a:pPr>
              <a:lnSpc>
                <a:spcPct val="90000"/>
              </a:lnSpc>
            </a:pPr>
            <a:r>
              <a:rPr lang="en-US" dirty="0">
                <a:solidFill>
                  <a:schemeClr val="tx1"/>
                </a:solidFill>
              </a:rPr>
              <a:t>You may not go out to play until you clean your room said mom.</a:t>
            </a:r>
          </a:p>
          <a:p>
            <a:pPr>
              <a:lnSpc>
                <a:spcPct val="90000"/>
              </a:lnSpc>
            </a:pPr>
            <a:r>
              <a:rPr lang="en-US" dirty="0">
                <a:solidFill>
                  <a:schemeClr val="tx1"/>
                </a:solidFill>
              </a:rPr>
              <a:t>The librarian whispered you need to speak softly when you are in the library.</a:t>
            </a:r>
          </a:p>
        </p:txBody>
      </p:sp>
    </p:spTree>
    <p:extLst>
      <p:ext uri="{BB962C8B-B14F-4D97-AF65-F5344CB8AC3E}">
        <p14:creationId xmlns:p14="http://schemas.microsoft.com/office/powerpoint/2010/main" val="106622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64B2A-D39F-448C-84FF-C102CFB5C686}"/>
              </a:ext>
            </a:extLst>
          </p:cNvPr>
          <p:cNvSpPr/>
          <p:nvPr/>
        </p:nvSpPr>
        <p:spPr>
          <a:xfrm>
            <a:off x="1088237" y="943428"/>
            <a:ext cx="7619999" cy="1323439"/>
          </a:xfrm>
          <a:prstGeom prst="rect">
            <a:avLst/>
          </a:prstGeom>
        </p:spPr>
        <p:txBody>
          <a:bodyPr wrap="square">
            <a:spAutoFit/>
          </a:bodyPr>
          <a:lstStyle/>
          <a:p>
            <a:endParaRPr lang="en-US" sz="2000" dirty="0">
              <a:solidFill>
                <a:schemeClr val="accent2">
                  <a:lumMod val="90000"/>
                  <a:lumOff val="10000"/>
                </a:schemeClr>
              </a:solidFill>
              <a:latin typeface="Comic Sans MS"/>
              <a:cs typeface="Comic Sans MS"/>
            </a:endParaRPr>
          </a:p>
          <a:p>
            <a:r>
              <a:rPr lang="en-US" sz="2000" dirty="0">
                <a:solidFill>
                  <a:schemeClr val="accent2">
                    <a:lumMod val="90000"/>
                    <a:lumOff val="10000"/>
                  </a:schemeClr>
                </a:solidFill>
                <a:latin typeface="Comic Sans MS"/>
                <a:cs typeface="Comic Sans MS"/>
              </a:rPr>
              <a:t>Jim and Dan should be here by now said Josh. Don’t worry responded Sue, I bet they are with Liz. No they aren’t! snapped Josh. </a:t>
            </a:r>
            <a:endParaRPr lang="en-US" sz="2000" dirty="0">
              <a:solidFill>
                <a:schemeClr val="accent2">
                  <a:lumMod val="90000"/>
                  <a:lumOff val="10000"/>
                </a:schemeClr>
              </a:solidFill>
            </a:endParaRPr>
          </a:p>
        </p:txBody>
      </p:sp>
      <p:sp>
        <p:nvSpPr>
          <p:cNvPr id="6" name="Rectangle 5">
            <a:extLst>
              <a:ext uri="{FF2B5EF4-FFF2-40B4-BE49-F238E27FC236}">
                <a16:creationId xmlns:a16="http://schemas.microsoft.com/office/drawing/2014/main" id="{5D7BD5A2-4B9A-4843-8E00-F7583238F022}"/>
              </a:ext>
            </a:extLst>
          </p:cNvPr>
          <p:cNvSpPr/>
          <p:nvPr/>
        </p:nvSpPr>
        <p:spPr>
          <a:xfrm>
            <a:off x="1088237" y="4432050"/>
            <a:ext cx="6096000" cy="1200329"/>
          </a:xfrm>
          <a:prstGeom prst="rect">
            <a:avLst/>
          </a:prstGeom>
        </p:spPr>
        <p:txBody>
          <a:bodyPr>
            <a:spAutoFit/>
          </a:bodyPr>
          <a:lstStyle/>
          <a:p>
            <a:r>
              <a:rPr lang="en-US" dirty="0">
                <a:solidFill>
                  <a:schemeClr val="accent2">
                    <a:lumMod val="90000"/>
                    <a:lumOff val="10000"/>
                  </a:schemeClr>
                </a:solidFill>
                <a:latin typeface="Comic Sans MS"/>
                <a:cs typeface="Comic Sans MS"/>
              </a:rPr>
              <a:t>	“Jim and Dan should be here by now,” said Josh. </a:t>
            </a:r>
          </a:p>
          <a:p>
            <a:r>
              <a:rPr lang="en-US" dirty="0">
                <a:solidFill>
                  <a:schemeClr val="accent2">
                    <a:lumMod val="90000"/>
                    <a:lumOff val="10000"/>
                  </a:schemeClr>
                </a:solidFill>
                <a:latin typeface="Comic Sans MS"/>
                <a:cs typeface="Comic Sans MS"/>
              </a:rPr>
              <a:t>	“Don’t worry,” responded Sue, “I bet they are with Liz.”</a:t>
            </a:r>
          </a:p>
          <a:p>
            <a:r>
              <a:rPr lang="en-US" dirty="0">
                <a:solidFill>
                  <a:schemeClr val="accent2">
                    <a:lumMod val="90000"/>
                    <a:lumOff val="10000"/>
                  </a:schemeClr>
                </a:solidFill>
                <a:latin typeface="Comic Sans MS"/>
                <a:cs typeface="Comic Sans MS"/>
              </a:rPr>
              <a:t>	“ No they aren’t!” snapped Josh. “Liz is with Kate.”</a:t>
            </a:r>
            <a:endParaRPr lang="en-US" dirty="0">
              <a:solidFill>
                <a:schemeClr val="accent2">
                  <a:lumMod val="90000"/>
                  <a:lumOff val="10000"/>
                </a:schemeClr>
              </a:solidFill>
            </a:endParaRPr>
          </a:p>
        </p:txBody>
      </p:sp>
      <p:sp>
        <p:nvSpPr>
          <p:cNvPr id="7" name="Rectangle: Rounded Corners 6">
            <a:extLst>
              <a:ext uri="{FF2B5EF4-FFF2-40B4-BE49-F238E27FC236}">
                <a16:creationId xmlns:a16="http://schemas.microsoft.com/office/drawing/2014/main" id="{E6C9C9D0-0EC7-4E7E-9D47-A82159952991}"/>
              </a:ext>
            </a:extLst>
          </p:cNvPr>
          <p:cNvSpPr/>
          <p:nvPr/>
        </p:nvSpPr>
        <p:spPr>
          <a:xfrm>
            <a:off x="6865257" y="2266867"/>
            <a:ext cx="4702629" cy="20765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forget the rules from slide 3. Each new speaker gets a new line! </a:t>
            </a:r>
          </a:p>
        </p:txBody>
      </p:sp>
    </p:spTree>
    <p:extLst>
      <p:ext uri="{BB962C8B-B14F-4D97-AF65-F5344CB8AC3E}">
        <p14:creationId xmlns:p14="http://schemas.microsoft.com/office/powerpoint/2010/main" val="21078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32FFB1-F475-47EF-BADE-CEFCB0357F20}"/>
              </a:ext>
            </a:extLst>
          </p:cNvPr>
          <p:cNvSpPr/>
          <p:nvPr/>
        </p:nvSpPr>
        <p:spPr>
          <a:xfrm>
            <a:off x="1045029" y="580571"/>
            <a:ext cx="1037771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this paragraph taken from </a:t>
            </a:r>
            <a:r>
              <a:rPr lang="en-US" i="1" dirty="0"/>
              <a:t>George’s Marvelous Medicine</a:t>
            </a:r>
            <a:r>
              <a:rPr lang="en-US" dirty="0"/>
              <a:t> by Roald Dahl.</a:t>
            </a:r>
          </a:p>
        </p:txBody>
      </p:sp>
      <p:sp>
        <p:nvSpPr>
          <p:cNvPr id="6" name="Rectangle 5">
            <a:extLst>
              <a:ext uri="{FF2B5EF4-FFF2-40B4-BE49-F238E27FC236}">
                <a16:creationId xmlns:a16="http://schemas.microsoft.com/office/drawing/2014/main" id="{3906EA2E-19D2-4D53-8EEE-A2246B02DDBA}"/>
              </a:ext>
            </a:extLst>
          </p:cNvPr>
          <p:cNvSpPr/>
          <p:nvPr/>
        </p:nvSpPr>
        <p:spPr>
          <a:xfrm>
            <a:off x="3048000" y="1859340"/>
            <a:ext cx="6096000" cy="3139321"/>
          </a:xfrm>
          <a:prstGeom prst="rect">
            <a:avLst/>
          </a:prstGeom>
        </p:spPr>
        <p:txBody>
          <a:bodyPr>
            <a:spAutoFit/>
          </a:bodyPr>
          <a:lstStyle/>
          <a:p>
            <a:r>
              <a:rPr lang="en-US" dirty="0"/>
              <a:t>You’re late she snapped. I don’t think I am, Grandma replied George. Don’t interrupt me in the middle of a sentence! she shouted. But you’d finished your sentence, Grandma replied George. There you go again! she cried. Always interrupting and arguing. You really are a tiresome little boy. What’s the time? It’s exactly eleven o’clock, Grandma said George. You’re lying as usual. Stop talking so much and give me my medicine. Shake the bottle first. Then pour it into the spoon and make sure it’s a whole spoonful snarled Grandma. Are you going to gulp it all down in one go? George asked her. Or will you sip it? What I do is none of your business the old woman said. Fill the spoon.</a:t>
            </a:r>
          </a:p>
        </p:txBody>
      </p:sp>
    </p:spTree>
    <p:extLst>
      <p:ext uri="{BB962C8B-B14F-4D97-AF65-F5344CB8AC3E}">
        <p14:creationId xmlns:p14="http://schemas.microsoft.com/office/powerpoint/2010/main" val="143392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09DE44-F030-43E7-B83C-8AA30F3F8744}"/>
              </a:ext>
            </a:extLst>
          </p:cNvPr>
          <p:cNvSpPr/>
          <p:nvPr/>
        </p:nvSpPr>
        <p:spPr>
          <a:xfrm>
            <a:off x="3048000" y="889844"/>
            <a:ext cx="6096000" cy="5078313"/>
          </a:xfrm>
          <a:prstGeom prst="rect">
            <a:avLst/>
          </a:prstGeom>
        </p:spPr>
        <p:txBody>
          <a:bodyPr>
            <a:spAutoFit/>
          </a:bodyPr>
          <a:lstStyle/>
          <a:p>
            <a:r>
              <a:rPr lang="en-GB" dirty="0">
                <a:latin typeface="Comic Sans MS"/>
                <a:cs typeface="Comic Sans MS"/>
              </a:rPr>
              <a:t>“You’re late,” she snapped.</a:t>
            </a:r>
            <a:br>
              <a:rPr lang="en-GB" dirty="0">
                <a:latin typeface="Comic Sans MS"/>
                <a:cs typeface="Comic Sans MS"/>
              </a:rPr>
            </a:br>
            <a:r>
              <a:rPr lang="en-GB" dirty="0">
                <a:latin typeface="Comic Sans MS"/>
                <a:cs typeface="Comic Sans MS"/>
              </a:rPr>
              <a:t>	“I don’t think I am, Grandma,” replied George.</a:t>
            </a:r>
            <a:br>
              <a:rPr lang="en-GB" dirty="0">
                <a:latin typeface="Comic Sans MS"/>
                <a:cs typeface="Comic Sans MS"/>
              </a:rPr>
            </a:br>
            <a:r>
              <a:rPr lang="en-GB" dirty="0">
                <a:latin typeface="Comic Sans MS"/>
                <a:cs typeface="Comic Sans MS"/>
              </a:rPr>
              <a:t>	“Don’t interrupt me in the middle of a sentence!” she shouted.</a:t>
            </a:r>
            <a:br>
              <a:rPr lang="en-GB" dirty="0">
                <a:latin typeface="Comic Sans MS"/>
                <a:cs typeface="Comic Sans MS"/>
              </a:rPr>
            </a:br>
            <a:r>
              <a:rPr lang="en-GB" dirty="0">
                <a:latin typeface="Comic Sans MS"/>
                <a:cs typeface="Comic Sans MS"/>
              </a:rPr>
              <a:t>	“But you’d finished your sentence, Grandma,” replied George.</a:t>
            </a:r>
            <a:br>
              <a:rPr lang="en-GB" dirty="0">
                <a:latin typeface="Comic Sans MS"/>
                <a:cs typeface="Comic Sans MS"/>
              </a:rPr>
            </a:br>
            <a:r>
              <a:rPr lang="en-GB" dirty="0">
                <a:latin typeface="Comic Sans MS"/>
                <a:cs typeface="Comic Sans MS"/>
              </a:rPr>
              <a:t>	“There you go again!” she cried. “Always interrupting and arguing. You really are a tiresome little boy. What’s the time?”</a:t>
            </a:r>
            <a:br>
              <a:rPr lang="en-GB" dirty="0">
                <a:latin typeface="Comic Sans MS"/>
                <a:cs typeface="Comic Sans MS"/>
              </a:rPr>
            </a:br>
            <a:r>
              <a:rPr lang="en-GB" dirty="0">
                <a:latin typeface="Comic Sans MS"/>
                <a:cs typeface="Comic Sans MS"/>
              </a:rPr>
              <a:t>	“It’s exactly eleven o’clock, Grandma,” said George.</a:t>
            </a:r>
            <a:br>
              <a:rPr lang="en-GB" dirty="0">
                <a:latin typeface="Comic Sans MS"/>
                <a:cs typeface="Comic Sans MS"/>
              </a:rPr>
            </a:br>
            <a:r>
              <a:rPr lang="en-GB" dirty="0">
                <a:latin typeface="Comic Sans MS"/>
                <a:cs typeface="Comic Sans MS"/>
              </a:rPr>
              <a:t>	“You’re lying as usual. Stop talking so much and give me my medicine. Shake the bottle first. Then pour it into the spoon and make sure it’s a whole spoonful,” snarled Grandma.</a:t>
            </a:r>
            <a:br>
              <a:rPr lang="en-GB" dirty="0">
                <a:latin typeface="Comic Sans MS"/>
                <a:cs typeface="Comic Sans MS"/>
              </a:rPr>
            </a:br>
            <a:r>
              <a:rPr lang="en-GB" dirty="0">
                <a:latin typeface="Comic Sans MS"/>
                <a:cs typeface="Comic Sans MS"/>
              </a:rPr>
              <a:t>	“Are you going to gulp it all down in one go?” George asked her. “Or will you sip it?”</a:t>
            </a:r>
            <a:br>
              <a:rPr lang="en-GB" dirty="0">
                <a:latin typeface="Comic Sans MS"/>
                <a:cs typeface="Comic Sans MS"/>
              </a:rPr>
            </a:br>
            <a:r>
              <a:rPr lang="en-GB" dirty="0">
                <a:latin typeface="Comic Sans MS"/>
                <a:cs typeface="Comic Sans MS"/>
              </a:rPr>
              <a:t>	“What I do is none of your business,” the old woman said. “Fill the spoon.”</a:t>
            </a:r>
            <a:endParaRPr lang="en-US" dirty="0"/>
          </a:p>
        </p:txBody>
      </p:sp>
      <p:sp>
        <p:nvSpPr>
          <p:cNvPr id="3" name="Rectangle 2">
            <a:extLst>
              <a:ext uri="{FF2B5EF4-FFF2-40B4-BE49-F238E27FC236}">
                <a16:creationId xmlns:a16="http://schemas.microsoft.com/office/drawing/2014/main" id="{458C0597-B62B-4D2D-A1EF-9B3C1D841640}"/>
              </a:ext>
            </a:extLst>
          </p:cNvPr>
          <p:cNvSpPr/>
          <p:nvPr/>
        </p:nvSpPr>
        <p:spPr>
          <a:xfrm>
            <a:off x="3048000" y="217715"/>
            <a:ext cx="4020457"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Answer for slide 8</a:t>
            </a:r>
          </a:p>
        </p:txBody>
      </p:sp>
    </p:spTree>
    <p:extLst>
      <p:ext uri="{BB962C8B-B14F-4D97-AF65-F5344CB8AC3E}">
        <p14:creationId xmlns:p14="http://schemas.microsoft.com/office/powerpoint/2010/main" val="2241904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34</TotalTime>
  <Words>537</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Calibri</vt:lpstr>
      <vt:lpstr>Comic Sans MS</vt:lpstr>
      <vt:lpstr>Tw Cen MT</vt:lpstr>
      <vt:lpstr>Tw Cen MT Condensed</vt:lpstr>
      <vt:lpstr>Wingdings 3</vt:lpstr>
      <vt:lpstr>Integral</vt:lpstr>
      <vt:lpstr>SPEECH MARKS</vt:lpstr>
      <vt:lpstr>WHAT ARE SPEECH MARKS AND WHY DO WE USE THEM?</vt:lpstr>
      <vt:lpstr>HOW DO WE USE SPEECH MARKS?</vt:lpstr>
      <vt:lpstr>Speech marks tell us exactly what was said. </vt:lpstr>
      <vt:lpstr>PowerPoint Presentation</vt:lpstr>
      <vt:lpstr>Try these ones yourself! See slide 3 for help.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MARKS</dc:title>
  <dc:creator>Tara S</dc:creator>
  <cp:lastModifiedBy>Tara S</cp:lastModifiedBy>
  <cp:revision>4</cp:revision>
  <dcterms:created xsi:type="dcterms:W3CDTF">2018-01-05T11:28:41Z</dcterms:created>
  <dcterms:modified xsi:type="dcterms:W3CDTF">2018-01-05T12:02:48Z</dcterms:modified>
</cp:coreProperties>
</file>