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7" r:id="rId5"/>
  </p:sldMasterIdLst>
  <p:notesMasterIdLst>
    <p:notesMasterId r:id="rId20"/>
  </p:notesMasterIdLst>
  <p:sldIdLst>
    <p:sldId id="260" r:id="rId6"/>
    <p:sldId id="271" r:id="rId7"/>
    <p:sldId id="436" r:id="rId8"/>
    <p:sldId id="437" r:id="rId9"/>
    <p:sldId id="438" r:id="rId10"/>
    <p:sldId id="439" r:id="rId11"/>
    <p:sldId id="440" r:id="rId12"/>
    <p:sldId id="441" r:id="rId13"/>
    <p:sldId id="442" r:id="rId14"/>
    <p:sldId id="443" r:id="rId15"/>
    <p:sldId id="444" r:id="rId16"/>
    <p:sldId id="445" r:id="rId17"/>
    <p:sldId id="446" r:id="rId18"/>
    <p:sldId id="447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4489" autoAdjust="0"/>
  </p:normalViewPr>
  <p:slideViewPr>
    <p:cSldViewPr snapToGrid="0" showGuides="1">
      <p:cViewPr varScale="1">
        <p:scale>
          <a:sx n="61" d="100"/>
          <a:sy n="61" d="100"/>
        </p:scale>
        <p:origin x="282" y="72"/>
      </p:cViewPr>
      <p:guideLst>
        <p:guide orient="horz" pos="2409"/>
        <p:guide pos="3165"/>
      </p:guideLst>
    </p:cSldViewPr>
  </p:slideViewPr>
  <p:outlineViewPr>
    <p:cViewPr>
      <p:scale>
        <a:sx n="33" d="100"/>
        <a:sy n="33" d="100"/>
      </p:scale>
      <p:origin x="0" y="-13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ward Morris" userId="adecbdafffa03733" providerId="LiveId" clId="{2C494034-4D14-4CD8-B778-C5C713391CBB}"/>
    <pc:docChg chg="delSld modSld">
      <pc:chgData name="Edward Morris" userId="adecbdafffa03733" providerId="LiveId" clId="{2C494034-4D14-4CD8-B778-C5C713391CBB}" dt="2020-11-08T15:15:06.998" v="1" actId="47"/>
      <pc:docMkLst>
        <pc:docMk/>
      </pc:docMkLst>
      <pc:sldChg chg="modSp mod">
        <pc:chgData name="Edward Morris" userId="adecbdafffa03733" providerId="LiveId" clId="{2C494034-4D14-4CD8-B778-C5C713391CBB}" dt="2020-11-08T15:07:11.720" v="0" actId="6549"/>
        <pc:sldMkLst>
          <pc:docMk/>
          <pc:sldMk cId="770781910" sldId="440"/>
        </pc:sldMkLst>
        <pc:spChg chg="mod">
          <ac:chgData name="Edward Morris" userId="adecbdafffa03733" providerId="LiveId" clId="{2C494034-4D14-4CD8-B778-C5C713391CBB}" dt="2020-11-08T15:07:11.720" v="0" actId="6549"/>
          <ac:spMkLst>
            <pc:docMk/>
            <pc:sldMk cId="770781910" sldId="440"/>
            <ac:spMk id="5" creationId="{00000000-0000-0000-0000-000000000000}"/>
          </ac:spMkLst>
        </pc:spChg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83232448" sldId="448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870762665" sldId="449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3238747021" sldId="450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1171712456" sldId="451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1396265644" sldId="452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714147901" sldId="453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925541205" sldId="454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3317252504" sldId="455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3551670650" sldId="456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4261447286" sldId="457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756474073" sldId="458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1359412626" sldId="459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1092016525" sldId="460"/>
        </pc:sldMkLst>
      </pc:sldChg>
      <pc:sldChg chg="del">
        <pc:chgData name="Edward Morris" userId="adecbdafffa03733" providerId="LiveId" clId="{2C494034-4D14-4CD8-B778-C5C713391CBB}" dt="2020-11-08T15:15:06.998" v="1" actId="47"/>
        <pc:sldMkLst>
          <pc:docMk/>
          <pc:sldMk cId="1569269770" sldId="4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311AF-8457-4785-B190-D31CD4FDE7A1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1FB06-1D9B-4317-BE37-4218AB785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05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5598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960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415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4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49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566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8555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3513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955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0028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12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4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617" y="104674"/>
            <a:ext cx="958007" cy="95800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046053" y="6520171"/>
            <a:ext cx="2475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White</a:t>
            </a:r>
            <a:r>
              <a:rPr lang="en-GB" sz="1200" baseline="0" dirty="0"/>
              <a:t> Rose Maths 2019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3179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39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89BE-3CB0-450F-A0F1-5DE013B374EB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24816-054B-4433-811E-AC364C02A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0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819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-1" y="0"/>
            <a:ext cx="9906001" cy="1695450"/>
          </a:xfrm>
          <a:prstGeom prst="rect">
            <a:avLst/>
          </a:prstGeom>
          <a:solidFill>
            <a:srgbClr val="00929F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: Shape 24"/>
          <p:cNvSpPr/>
          <p:nvPr userDrawn="1"/>
        </p:nvSpPr>
        <p:spPr>
          <a:xfrm>
            <a:off x="-495301" y="1163488"/>
            <a:ext cx="10896600" cy="695325"/>
          </a:xfrm>
          <a:custGeom>
            <a:avLst/>
            <a:gdLst>
              <a:gd name="connsiteX0" fmla="*/ 0 w 10536072"/>
              <a:gd name="connsiteY0" fmla="*/ 122830 h 648269"/>
              <a:gd name="connsiteX1" fmla="*/ 10536072 w 10536072"/>
              <a:gd name="connsiteY1" fmla="*/ 0 h 648269"/>
              <a:gd name="connsiteX2" fmla="*/ 10522424 w 10536072"/>
              <a:gd name="connsiteY2" fmla="*/ 580030 h 648269"/>
              <a:gd name="connsiteX3" fmla="*/ 6824 w 10536072"/>
              <a:gd name="connsiteY3" fmla="*/ 648269 h 648269"/>
              <a:gd name="connsiteX4" fmla="*/ 0 w 10536072"/>
              <a:gd name="connsiteY4" fmla="*/ 122830 h 648269"/>
              <a:gd name="connsiteX0" fmla="*/ 88752 w 10529289"/>
              <a:gd name="connsiteY0" fmla="*/ 107912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107912 h 648269"/>
              <a:gd name="connsiteX0" fmla="*/ 88752 w 10529289"/>
              <a:gd name="connsiteY0" fmla="*/ 70619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70619 h 64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29289" h="648269">
                <a:moveTo>
                  <a:pt x="88752" y="70619"/>
                </a:moveTo>
                <a:lnTo>
                  <a:pt x="10529289" y="0"/>
                </a:lnTo>
                <a:lnTo>
                  <a:pt x="10515641" y="580030"/>
                </a:lnTo>
                <a:lnTo>
                  <a:pt x="41" y="648269"/>
                </a:lnTo>
                <a:cubicBezTo>
                  <a:pt x="-2234" y="473123"/>
                  <a:pt x="91027" y="245765"/>
                  <a:pt x="88752" y="70619"/>
                </a:cubicBezTo>
                <a:close/>
              </a:path>
            </a:pathLst>
          </a:custGeom>
          <a:solidFill>
            <a:srgbClr val="1D3A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Freeform: Shape 23"/>
          <p:cNvSpPr/>
          <p:nvPr userDrawn="1"/>
        </p:nvSpPr>
        <p:spPr>
          <a:xfrm>
            <a:off x="-495301" y="642767"/>
            <a:ext cx="5587365" cy="722630"/>
          </a:xfrm>
          <a:custGeom>
            <a:avLst/>
            <a:gdLst>
              <a:gd name="connsiteX0" fmla="*/ 27296 w 4189863"/>
              <a:gd name="connsiteY0" fmla="*/ 47767 h 689212"/>
              <a:gd name="connsiteX1" fmla="*/ 4060209 w 4189863"/>
              <a:gd name="connsiteY1" fmla="*/ 0 h 689212"/>
              <a:gd name="connsiteX2" fmla="*/ 4189863 w 4189863"/>
              <a:gd name="connsiteY2" fmla="*/ 689212 h 689212"/>
              <a:gd name="connsiteX3" fmla="*/ 0 w 4189863"/>
              <a:gd name="connsiteY3" fmla="*/ 627797 h 689212"/>
              <a:gd name="connsiteX4" fmla="*/ 27296 w 4189863"/>
              <a:gd name="connsiteY4" fmla="*/ 47767 h 6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9863" h="689212">
                <a:moveTo>
                  <a:pt x="27296" y="47767"/>
                </a:moveTo>
                <a:lnTo>
                  <a:pt x="4060209" y="0"/>
                </a:lnTo>
                <a:lnTo>
                  <a:pt x="4189863" y="689212"/>
                </a:lnTo>
                <a:lnTo>
                  <a:pt x="0" y="627797"/>
                </a:lnTo>
                <a:lnTo>
                  <a:pt x="27296" y="47767"/>
                </a:lnTo>
                <a:close/>
              </a:path>
            </a:pathLst>
          </a:custGeom>
          <a:solidFill>
            <a:srgbClr val="0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 userDrawn="1"/>
        </p:nvGraphicFramePr>
        <p:xfrm>
          <a:off x="23432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169929" y="1311240"/>
            <a:ext cx="4054636" cy="4904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solidFill>
                  <a:srgbClr val="FFFFFF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Reasoning and Problem Solving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 userDrawn="1"/>
        </p:nvGraphicFramePr>
        <p:xfrm>
          <a:off x="509206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5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B68ED7-A66F-4118-A182-685F9BE6DD59}"/>
              </a:ext>
            </a:extLst>
          </p:cNvPr>
          <p:cNvSpPr/>
          <p:nvPr/>
        </p:nvSpPr>
        <p:spPr>
          <a:xfrm>
            <a:off x="0" y="642938"/>
            <a:ext cx="9906000" cy="55721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362" name="Title 1"/>
          <p:cNvSpPr txBox="1">
            <a:spLocks/>
          </p:cNvSpPr>
          <p:nvPr/>
        </p:nvSpPr>
        <p:spPr bwMode="auto">
          <a:xfrm>
            <a:off x="1795463" y="1941812"/>
            <a:ext cx="6315075" cy="89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575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Primary Resource</a:t>
            </a:r>
            <a:endParaRPr lang="en-GB" altLang="en-US" sz="3575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1501378" y="3011090"/>
            <a:ext cx="6903244" cy="106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239" y="2008883"/>
            <a:ext cx="878383" cy="76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1" y="736900"/>
                <a:ext cx="8056280" cy="56251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4000" b="1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True or False?</a:t>
                </a:r>
                <a:endParaRPr lang="en-GB" sz="40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b="1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 dirty="0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GB" sz="2800" i="1" dirty="0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of the shape is shaded.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Explain your answer.</a:t>
                </a:r>
                <a:endParaRPr lang="en-US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6900"/>
                <a:ext cx="8056280" cy="5625130"/>
              </a:xfrm>
              <a:prstGeom prst="rect">
                <a:avLst/>
              </a:prstGeom>
              <a:blipFill>
                <a:blip r:embed="rId3"/>
                <a:stretch>
                  <a:fillRect l="-2725" t="-1950" b="-20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>
            <a:off x="3524407" y="2786509"/>
            <a:ext cx="3000061" cy="258625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3524407" y="4093326"/>
            <a:ext cx="1484152" cy="1279442"/>
          </a:xfrm>
          <a:prstGeom prst="triangl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92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Who has more? Explain why.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ular Callout 3"/>
              <p:cNvSpPr/>
              <p:nvPr/>
            </p:nvSpPr>
            <p:spPr>
              <a:xfrm>
                <a:off x="3436186" y="2185322"/>
                <a:ext cx="2721479" cy="1011456"/>
              </a:xfrm>
              <a:prstGeom prst="wedgeRoundRectCallout">
                <a:avLst>
                  <a:gd name="adj1" fmla="val -83664"/>
                  <a:gd name="adj2" fmla="val 22796"/>
                  <a:gd name="adj3" fmla="val 16667"/>
                </a:avLst>
              </a:prstGeom>
              <a:solidFill>
                <a:srgbClr val="FFC000">
                  <a:alpha val="36078"/>
                </a:srgbClr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I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Times New Roman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Times New Roman" charset="0"/>
                  </a:rPr>
                  <a:t> of £8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4" name="Rounded Rectangular Callou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186" y="2185322"/>
                <a:ext cx="2721479" cy="1011456"/>
              </a:xfrm>
              <a:prstGeom prst="wedgeRoundRectCallout">
                <a:avLst>
                  <a:gd name="adj1" fmla="val -83664"/>
                  <a:gd name="adj2" fmla="val 22796"/>
                  <a:gd name="adj3" fmla="val 16667"/>
                </a:avLst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ular Callout 5"/>
              <p:cNvSpPr/>
              <p:nvPr/>
            </p:nvSpPr>
            <p:spPr>
              <a:xfrm>
                <a:off x="2858566" y="4561208"/>
                <a:ext cx="2342688" cy="1034951"/>
              </a:xfrm>
              <a:prstGeom prst="wedgeRoundRectCallout">
                <a:avLst>
                  <a:gd name="adj1" fmla="val 84625"/>
                  <a:gd name="adj2" fmla="val -19178"/>
                  <a:gd name="adj3" fmla="val 16667"/>
                </a:avLst>
              </a:prstGeom>
              <a:solidFill>
                <a:srgbClr val="00B050">
                  <a:alpha val="36078"/>
                </a:srgbClr>
              </a:solidFill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I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Times New Roman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Times New Roman" charset="0"/>
                  </a:rPr>
                  <a:t> of £6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6" name="Rounded Rectangular Callou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566" y="4561208"/>
                <a:ext cx="2342688" cy="1034951"/>
              </a:xfrm>
              <a:prstGeom prst="wedgeRoundRectCallout">
                <a:avLst>
                  <a:gd name="adj1" fmla="val 84625"/>
                  <a:gd name="adj2" fmla="val -19178"/>
                  <a:gd name="adj3" fmla="val 16667"/>
                </a:avLst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C:\Users\User\Documents\Schemes of Learning\images\girl_1.pn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4429" r="645" b="32877"/>
          <a:stretch/>
        </p:blipFill>
        <p:spPr bwMode="auto">
          <a:xfrm>
            <a:off x="6022044" y="3891380"/>
            <a:ext cx="1574798" cy="11873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C:\Users\User\Documents\Schemes of Learning\images\girl_3.pn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6" t="21689" r="12257" b="19863"/>
          <a:stretch/>
        </p:blipFill>
        <p:spPr bwMode="auto">
          <a:xfrm>
            <a:off x="1132817" y="1804889"/>
            <a:ext cx="1407561" cy="14171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Rectangle 8"/>
          <p:cNvSpPr/>
          <p:nvPr/>
        </p:nvSpPr>
        <p:spPr>
          <a:xfrm>
            <a:off x="6157665" y="5216983"/>
            <a:ext cx="143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Whitney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42713" y="3229892"/>
            <a:ext cx="987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Rosie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582641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697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2519420062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3585393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12" name="Right Brace 11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46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Eva says,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 you agree?  Explain why.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4975" y="1654506"/>
            <a:ext cx="1596200" cy="24525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ular Callout 5"/>
              <p:cNvSpPr/>
              <p:nvPr/>
            </p:nvSpPr>
            <p:spPr>
              <a:xfrm>
                <a:off x="2975532" y="1775045"/>
                <a:ext cx="1756510" cy="2114715"/>
              </a:xfrm>
              <a:prstGeom prst="wedgeRoundRectCallout">
                <a:avLst>
                  <a:gd name="adj1" fmla="val -79889"/>
                  <a:gd name="adj2" fmla="val 18675"/>
                  <a:gd name="adj3" fmla="val 16667"/>
                </a:avLst>
              </a:prstGeom>
              <a:solidFill>
                <a:srgbClr val="FF0000">
                  <a:alpha val="20000"/>
                </a:srgb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I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Times New Roman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Times New Roman" charset="0"/>
                  </a:rPr>
                  <a:t> because I have 4 marbles.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6" name="Rounded Rectangular Callou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532" y="1775045"/>
                <a:ext cx="1756510" cy="2114715"/>
              </a:xfrm>
              <a:prstGeom prst="wedgeRoundRectCallout">
                <a:avLst>
                  <a:gd name="adj1" fmla="val -79889"/>
                  <a:gd name="adj2" fmla="val 18675"/>
                  <a:gd name="adj3" fmla="val 16667"/>
                </a:avLst>
              </a:prstGeom>
              <a:blipFill>
                <a:blip r:embed="rId4"/>
                <a:stretch>
                  <a:fillRect r="-3655" b="-5682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1879001"/>
            <a:ext cx="817582" cy="788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1879001"/>
            <a:ext cx="796067" cy="7960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1886172"/>
            <a:ext cx="817582" cy="788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1886172"/>
            <a:ext cx="796067" cy="7960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2682238"/>
            <a:ext cx="817582" cy="7888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2682238"/>
            <a:ext cx="796067" cy="79606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2689409"/>
            <a:ext cx="817582" cy="7888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2689409"/>
            <a:ext cx="796067" cy="79606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3485475"/>
            <a:ext cx="817582" cy="78889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3485475"/>
            <a:ext cx="796067" cy="79606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3492646"/>
            <a:ext cx="817582" cy="78889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3492646"/>
            <a:ext cx="796067" cy="79606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4288712"/>
            <a:ext cx="817582" cy="78889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4288712"/>
            <a:ext cx="796067" cy="7960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4295883"/>
            <a:ext cx="817582" cy="78889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4295883"/>
            <a:ext cx="796067" cy="7960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1082935"/>
            <a:ext cx="817582" cy="78889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1082935"/>
            <a:ext cx="796067" cy="79606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1090106"/>
            <a:ext cx="817582" cy="78889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1090106"/>
            <a:ext cx="796067" cy="796066"/>
          </a:xfrm>
          <a:prstGeom prst="rect">
            <a:avLst/>
          </a:prstGeom>
        </p:spPr>
      </p:pic>
      <p:sp>
        <p:nvSpPr>
          <p:cNvPr id="26" name="Rounded Rectangle 25"/>
          <p:cNvSpPr/>
          <p:nvPr/>
        </p:nvSpPr>
        <p:spPr>
          <a:xfrm>
            <a:off x="5201254" y="4281541"/>
            <a:ext cx="3480167" cy="81040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734038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697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2519420062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3585393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28" name="Right Brace 27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941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1" y="669665"/>
                <a:ext cx="8056280" cy="5524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Mo has two ribbons.  He cuts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from each ribbon.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latin typeface="Gill Sans MT" panose="020B0502020104020203" pitchFamily="34" charset="0"/>
                  </a:rPr>
                  <a:t> of ribbon A</a:t>
                </a:r>
              </a:p>
              <a:p>
                <a:endParaRPr lang="en-GB" sz="2800" dirty="0">
                  <a:latin typeface="Gill Sans MT" panose="020B0502020104020203" pitchFamily="34" charset="0"/>
                </a:endParaRPr>
              </a:p>
              <a:p>
                <a:endParaRPr lang="en-GB" sz="2800" dirty="0"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latin typeface="Gill Sans MT" panose="020B0502020104020203" pitchFamily="34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latin typeface="Gill Sans MT" panose="020B0502020104020203" pitchFamily="34" charset="0"/>
                  </a:rPr>
                  <a:t> of ribbon B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How long were Mo’s whole pieces of ribbon?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Which ribbon was the longest? How much longer? </a:t>
                </a:r>
                <a:endParaRPr lang="en-US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669665"/>
                <a:ext cx="8056280" cy="5524205"/>
              </a:xfrm>
              <a:prstGeom prst="rect">
                <a:avLst/>
              </a:prstGeom>
              <a:blipFill>
                <a:blip r:embed="rId3"/>
                <a:stretch>
                  <a:fillRect l="-1590" b="-22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668103" y="3509661"/>
            <a:ext cx="2062534" cy="5196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" name="TextBox 5"/>
          <p:cNvSpPr txBox="1"/>
          <p:nvPr/>
        </p:nvSpPr>
        <p:spPr>
          <a:xfrm>
            <a:off x="3768796" y="1616315"/>
            <a:ext cx="2675398" cy="477054"/>
          </a:xfrm>
          <a:prstGeom prst="rect">
            <a:avLst/>
          </a:prstGeom>
          <a:solidFill>
            <a:schemeClr val="bg1"/>
          </a:solidFill>
        </p:spPr>
        <p:txBody>
          <a:bodyPr wrap="square" tIns="0" rtlCol="0">
            <a:spAutoFit/>
          </a:bodyPr>
          <a:lstStyle/>
          <a:p>
            <a:pPr algn="ctr"/>
            <a:r>
              <a:rPr lang="en-GB" sz="2800" dirty="0">
                <a:latin typeface="Gill Sans MT" panose="020B0502020104020203" pitchFamily="34" charset="0"/>
              </a:rPr>
              <a:t>5 cm</a:t>
            </a:r>
          </a:p>
        </p:txBody>
      </p:sp>
      <p:sp>
        <p:nvSpPr>
          <p:cNvPr id="7" name="Rectangle 6"/>
          <p:cNvSpPr/>
          <p:nvPr/>
        </p:nvSpPr>
        <p:spPr>
          <a:xfrm>
            <a:off x="3661325" y="2209319"/>
            <a:ext cx="2704282" cy="52264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8" name="TextBox 7"/>
          <p:cNvSpPr txBox="1"/>
          <p:nvPr/>
        </p:nvSpPr>
        <p:spPr>
          <a:xfrm>
            <a:off x="3620594" y="4178499"/>
            <a:ext cx="2241384" cy="477054"/>
          </a:xfrm>
          <a:prstGeom prst="rect">
            <a:avLst/>
          </a:prstGeom>
          <a:solidFill>
            <a:schemeClr val="bg1"/>
          </a:solidFill>
        </p:spPr>
        <p:txBody>
          <a:bodyPr wrap="square" tIns="0" rtlCol="0">
            <a:spAutoFit/>
          </a:bodyPr>
          <a:lstStyle/>
          <a:p>
            <a:pPr algn="ctr"/>
            <a:r>
              <a:rPr lang="en-GB" sz="2800" dirty="0">
                <a:latin typeface="Gill Sans MT" panose="020B0502020104020203" pitchFamily="34" charset="0"/>
              </a:rPr>
              <a:t>4 cm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661325" y="4160496"/>
            <a:ext cx="2076090" cy="0"/>
          </a:xfrm>
          <a:prstGeom prst="straightConnector1">
            <a:avLst/>
          </a:prstGeom>
          <a:ln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690209" y="2093369"/>
            <a:ext cx="2675398" cy="0"/>
          </a:xfrm>
          <a:prstGeom prst="straightConnector1">
            <a:avLst/>
          </a:prstGeom>
          <a:ln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734038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697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2519420062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3585393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12" name="Right Brace 11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381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Dora says,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 you agree? Explain your reasoning.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4168695" y="1704724"/>
            <a:ext cx="4453373" cy="1548955"/>
          </a:xfrm>
          <a:prstGeom prst="wedgeRoundRectCallout">
            <a:avLst>
              <a:gd name="adj1" fmla="val -66226"/>
              <a:gd name="adj2" fmla="val 55089"/>
              <a:gd name="adj3" fmla="val 16667"/>
            </a:avLst>
          </a:prstGeom>
          <a:solidFill>
            <a:srgbClr val="FFC000">
              <a:alpha val="32549"/>
            </a:srgb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Calibri" charset="0"/>
                <a:cs typeface="Times New Roman" charset="0"/>
              </a:rPr>
              <a:t>I have one third of a pizza because I have one slice and there are three slices left.</a:t>
            </a:r>
            <a:r>
              <a:rPr lang="en-GB" sz="2800" dirty="0">
                <a:effectLst/>
                <a:latin typeface="Gill Sans MT" panose="020B0502020104020203" pitchFamily="34" charset="0"/>
                <a:ea typeface="Calibri" charset="0"/>
                <a:cs typeface="Times New Roman" charset="0"/>
              </a:rPr>
              <a:t> </a:t>
            </a:r>
          </a:p>
        </p:txBody>
      </p:sp>
      <p:pic>
        <p:nvPicPr>
          <p:cNvPr id="6" name="Picture 5" descr="C:\Users\bethanyp\AppData\Local\Temp\Rar$DIa0.909\girl_4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11" b="16038"/>
          <a:stretch/>
        </p:blipFill>
        <p:spPr bwMode="auto">
          <a:xfrm>
            <a:off x="1914798" y="2163024"/>
            <a:ext cx="1690551" cy="1742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2758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88" t="20592" r="19588" b="20728"/>
          <a:stretch/>
        </p:blipFill>
        <p:spPr bwMode="auto">
          <a:xfrm>
            <a:off x="-21601" y="1"/>
            <a:ext cx="99276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6028"/>
          <a:stretch/>
        </p:blipFill>
        <p:spPr>
          <a:xfrm>
            <a:off x="-21642" y="507002"/>
            <a:ext cx="9393978" cy="591972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l="24625"/>
          <a:stretch/>
        </p:blipFill>
        <p:spPr>
          <a:xfrm>
            <a:off x="815048" y="2516983"/>
            <a:ext cx="8105482" cy="1799955"/>
          </a:xfrm>
          <a:prstGeom prst="rect">
            <a:avLst/>
          </a:prstGeom>
        </p:spPr>
      </p:pic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723914" y="2563703"/>
            <a:ext cx="3930163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altLang="en-US" sz="2400" noProof="0" dirty="0">
                <a:solidFill>
                  <a:srgbClr val="FFFF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GB" altLang="en-US" sz="24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723914" y="3288325"/>
            <a:ext cx="6116406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400" dirty="0">
                <a:solidFill>
                  <a:srgbClr val="FFFFFF"/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Fractions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76" y="2105876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Three children are splitting a square into equal parts.</a:t>
            </a: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r>
              <a:rPr lang="en-GB" sz="2800" dirty="0">
                <a:latin typeface="Gill Sans MT" panose="020B0502020104020203" pitchFamily="34" charset="0"/>
              </a:rPr>
              <a:t>Who has split the square into equal parts? </a:t>
            </a: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r>
              <a:rPr lang="en-GB" sz="2800" dirty="0">
                <a:latin typeface="Gill Sans MT" panose="020B0502020104020203" pitchFamily="34" charset="0"/>
              </a:rPr>
              <a:t>Explain why.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007" y="2015400"/>
            <a:ext cx="1747493" cy="180789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389990" y="3831282"/>
            <a:ext cx="1037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Teddy</a:t>
            </a:r>
          </a:p>
        </p:txBody>
      </p:sp>
      <p:sp>
        <p:nvSpPr>
          <p:cNvPr id="7" name="Rectangle 6"/>
          <p:cNvSpPr/>
          <p:nvPr/>
        </p:nvSpPr>
        <p:spPr>
          <a:xfrm>
            <a:off x="4625930" y="3831282"/>
            <a:ext cx="853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Alex</a:t>
            </a:r>
          </a:p>
        </p:txBody>
      </p:sp>
      <p:sp>
        <p:nvSpPr>
          <p:cNvPr id="8" name="Rectangle 7"/>
          <p:cNvSpPr/>
          <p:nvPr/>
        </p:nvSpPr>
        <p:spPr>
          <a:xfrm>
            <a:off x="6956367" y="3831282"/>
            <a:ext cx="663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Mo</a:t>
            </a:r>
            <a:endParaRPr lang="en-GB" sz="4800" dirty="0">
              <a:latin typeface="Gill Sans MT" panose="020B0502020104020203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691" y="2016391"/>
            <a:ext cx="1747493" cy="1807897"/>
          </a:xfrm>
          <a:prstGeom prst="rect">
            <a:avLst/>
          </a:prstGeom>
          <a:noFill/>
        </p:spPr>
      </p:pic>
      <p:pic>
        <p:nvPicPr>
          <p:cNvPr id="10" name="Picture 9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375" y="2004948"/>
            <a:ext cx="1747493" cy="18183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6302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How many different ways can you put these beanbags into equal groups?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90631" y="2158475"/>
            <a:ext cx="892968" cy="7485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75683" y="2433705"/>
            <a:ext cx="892968" cy="7485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27110" y="2158474"/>
            <a:ext cx="892968" cy="7485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80626" y="2906991"/>
            <a:ext cx="892968" cy="7485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39117" y="3182222"/>
            <a:ext cx="892968" cy="7485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90631" y="4174145"/>
            <a:ext cx="892968" cy="7485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67329" y="5138461"/>
            <a:ext cx="892968" cy="74851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8308" y="4507304"/>
            <a:ext cx="892968" cy="74851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79293" y="3655506"/>
            <a:ext cx="892968" cy="7485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70984" y="3807155"/>
            <a:ext cx="892968" cy="74851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11498" y="4508816"/>
            <a:ext cx="892968" cy="74851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63221" y="5304187"/>
            <a:ext cx="892968" cy="7485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644" y="1026734"/>
            <a:ext cx="940295" cy="1328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985" y="2139993"/>
            <a:ext cx="1241612" cy="14164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644" y="3548590"/>
            <a:ext cx="1012720" cy="73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22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is the odd one out?</a:t>
            </a:r>
            <a:b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</a:b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your answer.</a:t>
            </a: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86818" y="2399133"/>
            <a:ext cx="2392188" cy="141188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3428" y="2399133"/>
            <a:ext cx="1463337" cy="14118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248" y="1880159"/>
            <a:ext cx="692817" cy="7793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136" y="1880159"/>
            <a:ext cx="692817" cy="7793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024" y="1880159"/>
            <a:ext cx="692817" cy="7793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913" y="1880159"/>
            <a:ext cx="692817" cy="77930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4977587" y="1824899"/>
            <a:ext cx="1606436" cy="94332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769671" y="3376501"/>
                <a:ext cx="645790" cy="869040"/>
              </a:xfrm>
              <a:prstGeom prst="roundRect">
                <a:avLst/>
              </a:prstGeom>
              <a:noFill/>
              <a:ln>
                <a:solidFill>
                  <a:srgbClr val="FFC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charset="0"/>
                              <a:cs typeface="Times New Roman" charset="0"/>
                            </a:rPr>
                          </m:ctrlPr>
                        </m:fPr>
                        <m:num>
                          <m:r>
                            <a:rPr lang="en-GB" sz="2800" i="1" kern="1200">
                              <a:solidFill>
                                <a:srgbClr val="000000"/>
                              </a:solidFill>
                              <a:effectLst/>
                              <a:latin typeface="Cambria Math" charset="0"/>
                              <a:ea typeface="Times New Roman" charset="0"/>
                              <a:cs typeface="Times New Roman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 kern="1200">
                              <a:solidFill>
                                <a:srgbClr val="000000"/>
                              </a:solidFill>
                              <a:effectLst/>
                              <a:latin typeface="Cambria Math" charset="0"/>
                              <a:ea typeface="Times New Roman" charset="0"/>
                              <a:cs typeface="Times New Roman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effectLst/>
                  <a:latin typeface="Gill Sans MT" panose="020B0502020104020203" pitchFamily="34" charset="0"/>
                  <a:ea typeface="Times New Roman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9671" y="3376501"/>
                <a:ext cx="645790" cy="869040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777978" y="4774667"/>
            <a:ext cx="1607407" cy="57888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8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charset="0"/>
                <a:cs typeface="Times New Roman" charset="0"/>
              </a:rPr>
              <a:t>One half</a:t>
            </a:r>
            <a:endParaRPr lang="en-GB" dirty="0">
              <a:effectLst/>
              <a:latin typeface="Gill Sans MT" panose="020B0502020104020203" pitchFamily="34" charset="0"/>
              <a:ea typeface="Times New Roman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413628" y="4121624"/>
            <a:ext cx="1720368" cy="170751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hord 17"/>
          <p:cNvSpPr/>
          <p:nvPr/>
        </p:nvSpPr>
        <p:spPr>
          <a:xfrm rot="5400000">
            <a:off x="5432965" y="4120085"/>
            <a:ext cx="1687320" cy="1706720"/>
          </a:xfrm>
          <a:prstGeom prst="chord">
            <a:avLst>
              <a:gd name="adj1" fmla="val 5386833"/>
              <a:gd name="adj2" fmla="val 16232312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412" y="736900"/>
            <a:ext cx="1609516" cy="163745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183" y="2239187"/>
            <a:ext cx="953974" cy="74547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0" t="5564" r="60478" b="49777"/>
          <a:stretch/>
        </p:blipFill>
        <p:spPr>
          <a:xfrm>
            <a:off x="10072183" y="3105077"/>
            <a:ext cx="841520" cy="94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3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Rosie says the shaded part of the shape does not show a half because there are four parts, not two equal parts.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 you agree? Explain why.</a:t>
            </a: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16200000">
            <a:off x="3802830" y="2010225"/>
            <a:ext cx="2229724" cy="3628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rot="16200000">
            <a:off x="3749623" y="3190134"/>
            <a:ext cx="1103023" cy="23950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 rot="16200000">
            <a:off x="5548848" y="2660203"/>
            <a:ext cx="1131634" cy="12320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914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Dora is asked to shade half of her shape.</a:t>
            </a: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This is what she shades.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Is she correct? Explain why.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1164"/>
              </p:ext>
            </p:extLst>
          </p:nvPr>
        </p:nvGraphicFramePr>
        <p:xfrm>
          <a:off x="5710867" y="1745549"/>
          <a:ext cx="3054474" cy="322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158">
                  <a:extLst>
                    <a:ext uri="{9D8B030D-6E8A-4147-A177-3AD203B41FA5}">
                      <a16:colId xmlns:a16="http://schemas.microsoft.com/office/drawing/2014/main" val="1511195864"/>
                    </a:ext>
                  </a:extLst>
                </a:gridCol>
                <a:gridCol w="1018158">
                  <a:extLst>
                    <a:ext uri="{9D8B030D-6E8A-4147-A177-3AD203B41FA5}">
                      <a16:colId xmlns:a16="http://schemas.microsoft.com/office/drawing/2014/main" val="3587445988"/>
                    </a:ext>
                  </a:extLst>
                </a:gridCol>
                <a:gridCol w="1018158">
                  <a:extLst>
                    <a:ext uri="{9D8B030D-6E8A-4147-A177-3AD203B41FA5}">
                      <a16:colId xmlns:a16="http://schemas.microsoft.com/office/drawing/2014/main" val="1170168418"/>
                    </a:ext>
                  </a:extLst>
                </a:gridCol>
              </a:tblGrid>
              <a:tr h="80638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67495"/>
                  </a:ext>
                </a:extLst>
              </a:tr>
              <a:tr h="80638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481292"/>
                  </a:ext>
                </a:extLst>
              </a:tr>
              <a:tr h="80638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42548"/>
                  </a:ext>
                </a:extLst>
              </a:tr>
              <a:tr h="80638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0048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78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Annie has some gummy bears.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She circles half of them.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gummy bears did she have at the start?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861" y="3027430"/>
            <a:ext cx="1319992" cy="10794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508" y="2719192"/>
            <a:ext cx="1319992" cy="10794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130" y="2744883"/>
            <a:ext cx="1319992" cy="10794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76" y="2850058"/>
            <a:ext cx="1319992" cy="10794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692" y="3635123"/>
            <a:ext cx="1319992" cy="10794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789" y="3714265"/>
            <a:ext cx="1319992" cy="10794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082" y="3877964"/>
            <a:ext cx="1319992" cy="10794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53778">
            <a:off x="5905660" y="3717478"/>
            <a:ext cx="1196730" cy="119058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576151" y="2335239"/>
            <a:ext cx="4683080" cy="29780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281322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7394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1487394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16" name="Right Brace 15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184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Alex is folding two identical paper strips.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Use paper strips to prove Alex is incorrect.</a:t>
            </a:r>
          </a:p>
        </p:txBody>
      </p:sp>
      <p:pic>
        <p:nvPicPr>
          <p:cNvPr id="4" name="Picture 3" descr="C:\Users\User\Documents\Schemes of Learning\images\girl_5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10" b="22374"/>
          <a:stretch/>
        </p:blipFill>
        <p:spPr bwMode="auto">
          <a:xfrm flipH="1">
            <a:off x="889551" y="3291118"/>
            <a:ext cx="1466374" cy="11555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Speech Bubble: Rectangle with Corners Rounded 6"/>
              <p:cNvSpPr/>
              <p:nvPr/>
            </p:nvSpPr>
            <p:spPr>
              <a:xfrm>
                <a:off x="2793227" y="3250629"/>
                <a:ext cx="6152604" cy="1542367"/>
              </a:xfrm>
              <a:prstGeom prst="wedgeRoundRectCallout">
                <a:avLst>
                  <a:gd name="adj1" fmla="val -56427"/>
                  <a:gd name="adj2" fmla="val 14581"/>
                  <a:gd name="adj3" fmla="val 16667"/>
                </a:avLst>
              </a:prstGeom>
              <a:solidFill>
                <a:srgbClr val="FF0066">
                  <a:alpha val="14902"/>
                </a:srgbClr>
              </a:solidFill>
              <a:ln w="28575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Calibri" charset="0"/>
                  </a:rPr>
                  <a:t>I think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Calibri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Calibri" charset="0"/>
                  </a:rPr>
                  <a:t>  of the strip will be bigger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Calibri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Calibri" charset="0"/>
                  </a:rPr>
                  <a:t> of the strip because 4 is bigger than 2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6" name="Speech Bubble: Rectangle with Corners Rounded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3227" y="3250629"/>
                <a:ext cx="6152604" cy="1542367"/>
              </a:xfrm>
              <a:prstGeom prst="wedgeRoundRectCallout">
                <a:avLst>
                  <a:gd name="adj1" fmla="val -56427"/>
                  <a:gd name="adj2" fmla="val 14581"/>
                  <a:gd name="adj3" fmla="val 16667"/>
                </a:avLst>
              </a:prstGeom>
              <a:blipFill>
                <a:blip r:embed="rId4"/>
                <a:stretch>
                  <a:fillRect r="-1016"/>
                </a:stretch>
              </a:blipFill>
              <a:ln w="28575">
                <a:solidFill>
                  <a:srgbClr val="FF006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2793227" y="1612859"/>
            <a:ext cx="2756144" cy="8544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474835" y="1935138"/>
            <a:ext cx="2756144" cy="8544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78778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BA110A-F0D6-4815-A530-12842E058620}" vid="{DBCC5AE0-762A-486A-A91B-EF3AE4503DE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DE07D171DC084DB64EB6C63DB1BE67" ma:contentTypeVersion="7" ma:contentTypeDescription="Create a new document." ma:contentTypeScope="" ma:versionID="6d1409de3203eed2c4ad07dcbf984a12">
  <xsd:schema xmlns:xsd="http://www.w3.org/2001/XMLSchema" xmlns:xs="http://www.w3.org/2001/XMLSchema" xmlns:p="http://schemas.microsoft.com/office/2006/metadata/properties" xmlns:ns2="569833fe-c060-4615-99ab-00c60159a504" xmlns:ns3="d80e9b89-75f6-4ebc-8307-463d2ebbfbc2" targetNamespace="http://schemas.microsoft.com/office/2006/metadata/properties" ma:root="true" ma:fieldsID="93c8bce25d6ca699c543e796a1d52e8c" ns2:_="" ns3:_="">
    <xsd:import namespace="569833fe-c060-4615-99ab-00c60159a504"/>
    <xsd:import namespace="d80e9b89-75f6-4ebc-8307-463d2ebbfb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833fe-c060-4615-99ab-00c60159a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e9b89-75f6-4ebc-8307-463d2ebbfb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33C0BC-C241-46AF-963C-CBDED36083B0}">
  <ds:schemaRefs>
    <ds:schemaRef ds:uri="522d4c35-b548-4432-90ae-af4376e1c4b4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C4A12B6-53FC-4652-B09C-9D089BA126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D15D96-93C9-49DD-A1B3-F8FEA0ED26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833fe-c060-4615-99ab-00c60159a504"/>
    <ds:schemaRef ds:uri="d80e9b89-75f6-4ebc-8307-463d2ebbfb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2157</TotalTime>
  <Words>325</Words>
  <Application>Microsoft Office PowerPoint</Application>
  <PresentationFormat>A4 Paper (210x297 mm)</PresentationFormat>
  <Paragraphs>153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Cambria Math</vt:lpstr>
      <vt:lpstr>Gill Sans MT</vt:lpstr>
      <vt:lpstr>Wingdings 2</vt:lpstr>
      <vt:lpstr>Custom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Brown</dc:creator>
  <cp:lastModifiedBy>Martha Zumack</cp:lastModifiedBy>
  <cp:revision>131</cp:revision>
  <dcterms:created xsi:type="dcterms:W3CDTF">2019-02-04T08:17:32Z</dcterms:created>
  <dcterms:modified xsi:type="dcterms:W3CDTF">2021-02-18T16:11:33Z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0x01010031DE07D171DC084DB64EB6C63DB1BE67</vt:lpwstr>
  </property>
</Properties>
</file>