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  <p:sldMasterId id="2147483677" r:id="rId5"/>
  </p:sldMasterIdLst>
  <p:notesMasterIdLst>
    <p:notesMasterId r:id="rId20"/>
  </p:notesMasterIdLst>
  <p:sldIdLst>
    <p:sldId id="260" r:id="rId6"/>
    <p:sldId id="271" r:id="rId7"/>
    <p:sldId id="436" r:id="rId8"/>
    <p:sldId id="437" r:id="rId9"/>
    <p:sldId id="438" r:id="rId10"/>
    <p:sldId id="439" r:id="rId11"/>
    <p:sldId id="440" r:id="rId12"/>
    <p:sldId id="441" r:id="rId13"/>
    <p:sldId id="442" r:id="rId14"/>
    <p:sldId id="443" r:id="rId15"/>
    <p:sldId id="444" r:id="rId16"/>
    <p:sldId id="445" r:id="rId17"/>
    <p:sldId id="446" r:id="rId18"/>
    <p:sldId id="447" r:id="rId19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09" userDrawn="1">
          <p15:clr>
            <a:srgbClr val="A4A3A4"/>
          </p15:clr>
        </p15:guide>
        <p15:guide id="2" pos="316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84489" autoAdjust="0"/>
  </p:normalViewPr>
  <p:slideViewPr>
    <p:cSldViewPr snapToGrid="0" showGuides="1">
      <p:cViewPr varScale="1">
        <p:scale>
          <a:sx n="61" d="100"/>
          <a:sy n="61" d="100"/>
        </p:scale>
        <p:origin x="282" y="72"/>
      </p:cViewPr>
      <p:guideLst>
        <p:guide orient="horz" pos="2409"/>
        <p:guide pos="3165"/>
      </p:guideLst>
    </p:cSldViewPr>
  </p:slideViewPr>
  <p:outlineViewPr>
    <p:cViewPr>
      <p:scale>
        <a:sx n="33" d="100"/>
        <a:sy n="33" d="100"/>
      </p:scale>
      <p:origin x="0" y="-1386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dward Morris" userId="adecbdafffa03733" providerId="LiveId" clId="{6767D39D-D446-4A3C-88FD-A2F0984F2B27}"/>
    <pc:docChg chg="undo custSel delSld modSld">
      <pc:chgData name="Edward Morris" userId="adecbdafffa03733" providerId="LiveId" clId="{6767D39D-D446-4A3C-88FD-A2F0984F2B27}" dt="2020-11-08T15:14:50.740" v="613" actId="47"/>
      <pc:docMkLst>
        <pc:docMk/>
      </pc:docMkLst>
      <pc:sldChg chg="modSp mod">
        <pc:chgData name="Edward Morris" userId="adecbdafffa03733" providerId="LiveId" clId="{6767D39D-D446-4A3C-88FD-A2F0984F2B27}" dt="2020-11-08T15:06:58.089" v="3" actId="20577"/>
        <pc:sldMkLst>
          <pc:docMk/>
          <pc:sldMk cId="770781910" sldId="440"/>
        </pc:sldMkLst>
        <pc:spChg chg="mod">
          <ac:chgData name="Edward Morris" userId="adecbdafffa03733" providerId="LiveId" clId="{6767D39D-D446-4A3C-88FD-A2F0984F2B27}" dt="2020-11-08T15:06:58.089" v="3" actId="20577"/>
          <ac:spMkLst>
            <pc:docMk/>
            <pc:sldMk cId="770781910" sldId="440"/>
            <ac:spMk id="5" creationId="{00000000-0000-0000-0000-000000000000}"/>
          </ac:spMkLst>
        </pc:spChg>
      </pc:sldChg>
      <pc:sldChg chg="modSp mod">
        <pc:chgData name="Edward Morris" userId="adecbdafffa03733" providerId="LiveId" clId="{6767D39D-D446-4A3C-88FD-A2F0984F2B27}" dt="2020-11-08T15:07:32.057" v="7" actId="207"/>
        <pc:sldMkLst>
          <pc:docMk/>
          <pc:sldMk cId="1131184290" sldId="441"/>
        </pc:sldMkLst>
        <pc:spChg chg="mod">
          <ac:chgData name="Edward Morris" userId="adecbdafffa03733" providerId="LiveId" clId="{6767D39D-D446-4A3C-88FD-A2F0984F2B27}" dt="2020-11-08T15:07:32.057" v="7" actId="207"/>
          <ac:spMkLst>
            <pc:docMk/>
            <pc:sldMk cId="1131184290" sldId="441"/>
            <ac:spMk id="5" creationId="{00000000-0000-0000-0000-000000000000}"/>
          </ac:spMkLst>
        </pc:spChg>
      </pc:sldChg>
      <pc:sldChg chg="modSp mod">
        <pc:chgData name="Edward Morris" userId="adecbdafffa03733" providerId="LiveId" clId="{6767D39D-D446-4A3C-88FD-A2F0984F2B27}" dt="2020-11-08T15:08:19.096" v="127" actId="207"/>
        <pc:sldMkLst>
          <pc:docMk/>
          <pc:sldMk cId="3957787782" sldId="442"/>
        </pc:sldMkLst>
        <pc:spChg chg="mod">
          <ac:chgData name="Edward Morris" userId="adecbdafffa03733" providerId="LiveId" clId="{6767D39D-D446-4A3C-88FD-A2F0984F2B27}" dt="2020-11-08T15:08:19.096" v="127" actId="207"/>
          <ac:spMkLst>
            <pc:docMk/>
            <pc:sldMk cId="3957787782" sldId="442"/>
            <ac:spMk id="5" creationId="{00000000-0000-0000-0000-000000000000}"/>
          </ac:spMkLst>
        </pc:spChg>
      </pc:sldChg>
      <pc:sldChg chg="addSp modSp mod">
        <pc:chgData name="Edward Morris" userId="adecbdafffa03733" providerId="LiveId" clId="{6767D39D-D446-4A3C-88FD-A2F0984F2B27}" dt="2020-11-08T15:10:04.540" v="235" actId="20577"/>
        <pc:sldMkLst>
          <pc:docMk/>
          <pc:sldMk cId="3947923781" sldId="443"/>
        </pc:sldMkLst>
        <pc:spChg chg="add mod">
          <ac:chgData name="Edward Morris" userId="adecbdafffa03733" providerId="LiveId" clId="{6767D39D-D446-4A3C-88FD-A2F0984F2B27}" dt="2020-11-08T15:08:50.283" v="131" actId="1076"/>
          <ac:spMkLst>
            <pc:docMk/>
            <pc:sldMk cId="3947923781" sldId="443"/>
            <ac:spMk id="3" creationId="{20B86A82-E971-4ABB-B435-13C1F696DE76}"/>
          </ac:spMkLst>
        </pc:spChg>
        <pc:spChg chg="mod">
          <ac:chgData name="Edward Morris" userId="adecbdafffa03733" providerId="LiveId" clId="{6767D39D-D446-4A3C-88FD-A2F0984F2B27}" dt="2020-11-08T15:08:39.433" v="128" actId="1076"/>
          <ac:spMkLst>
            <pc:docMk/>
            <pc:sldMk cId="3947923781" sldId="443"/>
            <ac:spMk id="4" creationId="{00000000-0000-0000-0000-000000000000}"/>
          </ac:spMkLst>
        </pc:spChg>
        <pc:spChg chg="mod">
          <ac:chgData name="Edward Morris" userId="adecbdafffa03733" providerId="LiveId" clId="{6767D39D-D446-4A3C-88FD-A2F0984F2B27}" dt="2020-11-08T15:10:04.540" v="235" actId="20577"/>
          <ac:spMkLst>
            <pc:docMk/>
            <pc:sldMk cId="3947923781" sldId="443"/>
            <ac:spMk id="5" creationId="{00000000-0000-0000-0000-000000000000}"/>
          </ac:spMkLst>
        </pc:spChg>
        <pc:spChg chg="mod">
          <ac:chgData name="Edward Morris" userId="adecbdafffa03733" providerId="LiveId" clId="{6767D39D-D446-4A3C-88FD-A2F0984F2B27}" dt="2020-11-08T15:08:43.163" v="129" actId="1076"/>
          <ac:spMkLst>
            <pc:docMk/>
            <pc:sldMk cId="3947923781" sldId="443"/>
            <ac:spMk id="6" creationId="{00000000-0000-0000-0000-000000000000}"/>
          </ac:spMkLst>
        </pc:spChg>
        <pc:spChg chg="add mod">
          <ac:chgData name="Edward Morris" userId="adecbdafffa03733" providerId="LiveId" clId="{6767D39D-D446-4A3C-88FD-A2F0984F2B27}" dt="2020-11-08T15:08:57.135" v="133" actId="1076"/>
          <ac:spMkLst>
            <pc:docMk/>
            <pc:sldMk cId="3947923781" sldId="443"/>
            <ac:spMk id="9" creationId="{25B4C16D-04CB-43DF-93C4-25EFB9F0A6D8}"/>
          </ac:spMkLst>
        </pc:spChg>
        <pc:spChg chg="add mod">
          <ac:chgData name="Edward Morris" userId="adecbdafffa03733" providerId="LiveId" clId="{6767D39D-D446-4A3C-88FD-A2F0984F2B27}" dt="2020-11-08T15:09:21.557" v="139" actId="207"/>
          <ac:spMkLst>
            <pc:docMk/>
            <pc:sldMk cId="3947923781" sldId="443"/>
            <ac:spMk id="11" creationId="{47FE1B84-6C8C-4A3A-A53D-E41C8398B0A0}"/>
          </ac:spMkLst>
        </pc:spChg>
      </pc:sldChg>
      <pc:sldChg chg="modSp mod">
        <pc:chgData name="Edward Morris" userId="adecbdafffa03733" providerId="LiveId" clId="{6767D39D-D446-4A3C-88FD-A2F0984F2B27}" dt="2020-11-08T15:11:00.862" v="286" actId="6549"/>
        <pc:sldMkLst>
          <pc:docMk/>
          <pc:sldMk cId="2163446311" sldId="444"/>
        </pc:sldMkLst>
        <pc:spChg chg="mod">
          <ac:chgData name="Edward Morris" userId="adecbdafffa03733" providerId="LiveId" clId="{6767D39D-D446-4A3C-88FD-A2F0984F2B27}" dt="2020-11-08T15:11:00.862" v="286" actId="6549"/>
          <ac:spMkLst>
            <pc:docMk/>
            <pc:sldMk cId="2163446311" sldId="444"/>
            <ac:spMk id="5" creationId="{00000000-0000-0000-0000-000000000000}"/>
          </ac:spMkLst>
        </pc:spChg>
      </pc:sldChg>
      <pc:sldChg chg="modSp mod">
        <pc:chgData name="Edward Morris" userId="adecbdafffa03733" providerId="LiveId" clId="{6767D39D-D446-4A3C-88FD-A2F0984F2B27}" dt="2020-11-08T15:11:47.502" v="406" actId="20577"/>
        <pc:sldMkLst>
          <pc:docMk/>
          <pc:sldMk cId="1218941187" sldId="445"/>
        </pc:sldMkLst>
        <pc:spChg chg="mod">
          <ac:chgData name="Edward Morris" userId="adecbdafffa03733" providerId="LiveId" clId="{6767D39D-D446-4A3C-88FD-A2F0984F2B27}" dt="2020-11-08T15:11:47.502" v="406" actId="20577"/>
          <ac:spMkLst>
            <pc:docMk/>
            <pc:sldMk cId="1218941187" sldId="445"/>
            <ac:spMk id="5" creationId="{00000000-0000-0000-0000-000000000000}"/>
          </ac:spMkLst>
        </pc:spChg>
      </pc:sldChg>
      <pc:sldChg chg="modSp mod">
        <pc:chgData name="Edward Morris" userId="adecbdafffa03733" providerId="LiveId" clId="{6767D39D-D446-4A3C-88FD-A2F0984F2B27}" dt="2020-11-08T15:13:25.093" v="487" actId="404"/>
        <pc:sldMkLst>
          <pc:docMk/>
          <pc:sldMk cId="3647381963" sldId="446"/>
        </pc:sldMkLst>
        <pc:spChg chg="mod">
          <ac:chgData name="Edward Morris" userId="adecbdafffa03733" providerId="LiveId" clId="{6767D39D-D446-4A3C-88FD-A2F0984F2B27}" dt="2020-11-08T15:13:25.093" v="487" actId="404"/>
          <ac:spMkLst>
            <pc:docMk/>
            <pc:sldMk cId="3647381963" sldId="446"/>
            <ac:spMk id="5" creationId="{00000000-0000-0000-0000-000000000000}"/>
          </ac:spMkLst>
        </pc:spChg>
      </pc:sldChg>
      <pc:sldChg chg="modSp mod">
        <pc:chgData name="Edward Morris" userId="adecbdafffa03733" providerId="LiveId" clId="{6767D39D-D446-4A3C-88FD-A2F0984F2B27}" dt="2020-11-08T15:14:21.889" v="612" actId="207"/>
        <pc:sldMkLst>
          <pc:docMk/>
          <pc:sldMk cId="3327580935" sldId="447"/>
        </pc:sldMkLst>
        <pc:spChg chg="mod">
          <ac:chgData name="Edward Morris" userId="adecbdafffa03733" providerId="LiveId" clId="{6767D39D-D446-4A3C-88FD-A2F0984F2B27}" dt="2020-11-08T15:14:21.889" v="612" actId="207"/>
          <ac:spMkLst>
            <pc:docMk/>
            <pc:sldMk cId="3327580935" sldId="447"/>
            <ac:spMk id="5" creationId="{00000000-0000-0000-0000-000000000000}"/>
          </ac:spMkLst>
        </pc:spChg>
      </pc:sldChg>
      <pc:sldChg chg="del">
        <pc:chgData name="Edward Morris" userId="adecbdafffa03733" providerId="LiveId" clId="{6767D39D-D446-4A3C-88FD-A2F0984F2B27}" dt="2020-11-08T15:14:50.740" v="613" actId="47"/>
        <pc:sldMkLst>
          <pc:docMk/>
          <pc:sldMk cId="83232448" sldId="448"/>
        </pc:sldMkLst>
      </pc:sldChg>
      <pc:sldChg chg="del">
        <pc:chgData name="Edward Morris" userId="adecbdafffa03733" providerId="LiveId" clId="{6767D39D-D446-4A3C-88FD-A2F0984F2B27}" dt="2020-11-08T15:14:50.740" v="613" actId="47"/>
        <pc:sldMkLst>
          <pc:docMk/>
          <pc:sldMk cId="870762665" sldId="449"/>
        </pc:sldMkLst>
      </pc:sldChg>
      <pc:sldChg chg="del">
        <pc:chgData name="Edward Morris" userId="adecbdafffa03733" providerId="LiveId" clId="{6767D39D-D446-4A3C-88FD-A2F0984F2B27}" dt="2020-11-08T15:14:50.740" v="613" actId="47"/>
        <pc:sldMkLst>
          <pc:docMk/>
          <pc:sldMk cId="3238747021" sldId="450"/>
        </pc:sldMkLst>
      </pc:sldChg>
      <pc:sldChg chg="del">
        <pc:chgData name="Edward Morris" userId="adecbdafffa03733" providerId="LiveId" clId="{6767D39D-D446-4A3C-88FD-A2F0984F2B27}" dt="2020-11-08T15:14:50.740" v="613" actId="47"/>
        <pc:sldMkLst>
          <pc:docMk/>
          <pc:sldMk cId="1171712456" sldId="451"/>
        </pc:sldMkLst>
      </pc:sldChg>
      <pc:sldChg chg="del">
        <pc:chgData name="Edward Morris" userId="adecbdafffa03733" providerId="LiveId" clId="{6767D39D-D446-4A3C-88FD-A2F0984F2B27}" dt="2020-11-08T15:14:50.740" v="613" actId="47"/>
        <pc:sldMkLst>
          <pc:docMk/>
          <pc:sldMk cId="1396265644" sldId="452"/>
        </pc:sldMkLst>
      </pc:sldChg>
      <pc:sldChg chg="del">
        <pc:chgData name="Edward Morris" userId="adecbdafffa03733" providerId="LiveId" clId="{6767D39D-D446-4A3C-88FD-A2F0984F2B27}" dt="2020-11-08T15:14:50.740" v="613" actId="47"/>
        <pc:sldMkLst>
          <pc:docMk/>
          <pc:sldMk cId="714147901" sldId="453"/>
        </pc:sldMkLst>
      </pc:sldChg>
      <pc:sldChg chg="del">
        <pc:chgData name="Edward Morris" userId="adecbdafffa03733" providerId="LiveId" clId="{6767D39D-D446-4A3C-88FD-A2F0984F2B27}" dt="2020-11-08T15:14:50.740" v="613" actId="47"/>
        <pc:sldMkLst>
          <pc:docMk/>
          <pc:sldMk cId="925541205" sldId="454"/>
        </pc:sldMkLst>
      </pc:sldChg>
      <pc:sldChg chg="del">
        <pc:chgData name="Edward Morris" userId="adecbdafffa03733" providerId="LiveId" clId="{6767D39D-D446-4A3C-88FD-A2F0984F2B27}" dt="2020-11-08T15:14:50.740" v="613" actId="47"/>
        <pc:sldMkLst>
          <pc:docMk/>
          <pc:sldMk cId="3317252504" sldId="455"/>
        </pc:sldMkLst>
      </pc:sldChg>
      <pc:sldChg chg="del">
        <pc:chgData name="Edward Morris" userId="adecbdafffa03733" providerId="LiveId" clId="{6767D39D-D446-4A3C-88FD-A2F0984F2B27}" dt="2020-11-08T15:14:50.740" v="613" actId="47"/>
        <pc:sldMkLst>
          <pc:docMk/>
          <pc:sldMk cId="3551670650" sldId="456"/>
        </pc:sldMkLst>
      </pc:sldChg>
      <pc:sldChg chg="del">
        <pc:chgData name="Edward Morris" userId="adecbdafffa03733" providerId="LiveId" clId="{6767D39D-D446-4A3C-88FD-A2F0984F2B27}" dt="2020-11-08T15:14:50.740" v="613" actId="47"/>
        <pc:sldMkLst>
          <pc:docMk/>
          <pc:sldMk cId="4261447286" sldId="457"/>
        </pc:sldMkLst>
      </pc:sldChg>
      <pc:sldChg chg="del">
        <pc:chgData name="Edward Morris" userId="adecbdafffa03733" providerId="LiveId" clId="{6767D39D-D446-4A3C-88FD-A2F0984F2B27}" dt="2020-11-08T15:14:50.740" v="613" actId="47"/>
        <pc:sldMkLst>
          <pc:docMk/>
          <pc:sldMk cId="756474073" sldId="458"/>
        </pc:sldMkLst>
      </pc:sldChg>
      <pc:sldChg chg="del">
        <pc:chgData name="Edward Morris" userId="adecbdafffa03733" providerId="LiveId" clId="{6767D39D-D446-4A3C-88FD-A2F0984F2B27}" dt="2020-11-08T15:14:50.740" v="613" actId="47"/>
        <pc:sldMkLst>
          <pc:docMk/>
          <pc:sldMk cId="1359412626" sldId="459"/>
        </pc:sldMkLst>
      </pc:sldChg>
      <pc:sldChg chg="del">
        <pc:chgData name="Edward Morris" userId="adecbdafffa03733" providerId="LiveId" clId="{6767D39D-D446-4A3C-88FD-A2F0984F2B27}" dt="2020-11-08T15:14:50.740" v="613" actId="47"/>
        <pc:sldMkLst>
          <pc:docMk/>
          <pc:sldMk cId="1092016525" sldId="460"/>
        </pc:sldMkLst>
      </pc:sldChg>
      <pc:sldChg chg="del">
        <pc:chgData name="Edward Morris" userId="adecbdafffa03733" providerId="LiveId" clId="{6767D39D-D446-4A3C-88FD-A2F0984F2B27}" dt="2020-11-08T15:14:50.740" v="613" actId="47"/>
        <pc:sldMkLst>
          <pc:docMk/>
          <pc:sldMk cId="1569269770" sldId="461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8311AF-8457-4785-B190-D31CD4FDE7A1}" type="datetimeFigureOut">
              <a:rPr lang="en-GB" smtClean="0"/>
              <a:t>18/02/2021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41FB06-1D9B-4317-BE37-4218AB7856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60555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41FB06-1D9B-4317-BE37-4218AB7856F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0559861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41FB06-1D9B-4317-BE37-4218AB7856F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6996034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41FB06-1D9B-4317-BE37-4218AB7856F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4341547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41FB06-1D9B-4317-BE37-4218AB7856F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95342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41FB06-1D9B-4317-BE37-4218AB7856F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414991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41FB06-1D9B-4317-BE37-4218AB7856F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165664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41FB06-1D9B-4317-BE37-4218AB7856F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185555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41FB06-1D9B-4317-BE37-4218AB7856F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335132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41FB06-1D9B-4317-BE37-4218AB7856F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399558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41FB06-1D9B-4317-BE37-4218AB7856F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700286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41FB06-1D9B-4317-BE37-4218AB7856F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86128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41FB06-1D9B-4317-BE37-4218AB7856F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18422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732042" y="6520171"/>
            <a:ext cx="469212" cy="365125"/>
          </a:xfrm>
          <a:prstGeom prst="rect">
            <a:avLst/>
          </a:prstGeom>
        </p:spPr>
        <p:txBody>
          <a:bodyPr/>
          <a:lstStyle>
            <a:lvl1pPr algn="ctr">
              <a:defRPr sz="1400">
                <a:solidFill>
                  <a:schemeClr val="bg2">
                    <a:lumMod val="75000"/>
                  </a:schemeClr>
                </a:solidFill>
                <a:latin typeface="Gill Sans MT" panose="020B0502020104020203" pitchFamily="34" charset="0"/>
              </a:defRPr>
            </a:lvl1pPr>
          </a:lstStyle>
          <a:p>
            <a:fld id="{48BAC8EC-B437-49E7-9790-CFA1DD0E61BE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04617" y="104674"/>
            <a:ext cx="958007" cy="958007"/>
          </a:xfrm>
          <a:prstGeom prst="rect">
            <a:avLst/>
          </a:prstGeom>
        </p:spPr>
      </p:pic>
      <p:sp>
        <p:nvSpPr>
          <p:cNvPr id="4" name="TextBox 3"/>
          <p:cNvSpPr txBox="1"/>
          <p:nvPr userDrawn="1"/>
        </p:nvSpPr>
        <p:spPr>
          <a:xfrm>
            <a:off x="8046053" y="6520171"/>
            <a:ext cx="24751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© White</a:t>
            </a:r>
            <a:r>
              <a:rPr lang="en-GB" sz="1200" baseline="0" dirty="0"/>
              <a:t> Rose Maths 2019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3431794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732042" y="6520171"/>
            <a:ext cx="469212" cy="365125"/>
          </a:xfrm>
          <a:prstGeom prst="rect">
            <a:avLst/>
          </a:prstGeom>
        </p:spPr>
        <p:txBody>
          <a:bodyPr/>
          <a:lstStyle>
            <a:lvl1pPr algn="ctr">
              <a:defRPr sz="1400">
                <a:solidFill>
                  <a:schemeClr val="bg2">
                    <a:lumMod val="75000"/>
                  </a:schemeClr>
                </a:solidFill>
                <a:latin typeface="Gill Sans MT" panose="020B0502020104020203" pitchFamily="34" charset="0"/>
              </a:defRPr>
            </a:lvl1pPr>
          </a:lstStyle>
          <a:p>
            <a:fld id="{48BAC8EC-B437-49E7-9790-CFA1DD0E61BE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24391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A89BE-3CB0-450F-A0F1-5DE013B374EB}" type="datetimeFigureOut">
              <a:rPr lang="en-GB" smtClean="0"/>
              <a:t>18/02/2021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24816-054B-4433-811E-AC364C02AF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11947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732042" y="6520171"/>
            <a:ext cx="469212" cy="365125"/>
          </a:xfrm>
          <a:prstGeom prst="rect">
            <a:avLst/>
          </a:prstGeom>
        </p:spPr>
        <p:txBody>
          <a:bodyPr/>
          <a:lstStyle>
            <a:lvl1pPr algn="ctr">
              <a:defRPr sz="1400">
                <a:solidFill>
                  <a:schemeClr val="bg2">
                    <a:lumMod val="75000"/>
                  </a:schemeClr>
                </a:solidFill>
                <a:latin typeface="Gill Sans MT" panose="020B0502020104020203" pitchFamily="34" charset="0"/>
              </a:defRPr>
            </a:lvl1pPr>
          </a:lstStyle>
          <a:p>
            <a:fld id="{48BAC8EC-B437-49E7-9790-CFA1DD0E61BE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288194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12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732042" y="6520171"/>
            <a:ext cx="469212" cy="365125"/>
          </a:xfrm>
          <a:prstGeom prst="rect">
            <a:avLst/>
          </a:prstGeom>
        </p:spPr>
        <p:txBody>
          <a:bodyPr/>
          <a:lstStyle>
            <a:lvl1pPr algn="ctr">
              <a:defRPr sz="1400">
                <a:solidFill>
                  <a:schemeClr val="bg2">
                    <a:lumMod val="75000"/>
                  </a:schemeClr>
                </a:solidFill>
                <a:latin typeface="Gill Sans MT" panose="020B0502020104020203" pitchFamily="34" charset="0"/>
              </a:defRPr>
            </a:lvl1pPr>
          </a:lstStyle>
          <a:p>
            <a:fld id="{48BAC8EC-B437-49E7-9790-CFA1DD0E61BE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31190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9" r:id="rId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/>
          <p:cNvSpPr/>
          <p:nvPr userDrawn="1"/>
        </p:nvSpPr>
        <p:spPr>
          <a:xfrm>
            <a:off x="-1" y="0"/>
            <a:ext cx="9906001" cy="1695450"/>
          </a:xfrm>
          <a:prstGeom prst="rect">
            <a:avLst/>
          </a:prstGeom>
          <a:solidFill>
            <a:srgbClr val="00929F">
              <a:alpha val="12941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8" name="Freeform: Shape 24"/>
          <p:cNvSpPr/>
          <p:nvPr userDrawn="1"/>
        </p:nvSpPr>
        <p:spPr>
          <a:xfrm>
            <a:off x="-495301" y="1163488"/>
            <a:ext cx="10896600" cy="695325"/>
          </a:xfrm>
          <a:custGeom>
            <a:avLst/>
            <a:gdLst>
              <a:gd name="connsiteX0" fmla="*/ 0 w 10536072"/>
              <a:gd name="connsiteY0" fmla="*/ 122830 h 648269"/>
              <a:gd name="connsiteX1" fmla="*/ 10536072 w 10536072"/>
              <a:gd name="connsiteY1" fmla="*/ 0 h 648269"/>
              <a:gd name="connsiteX2" fmla="*/ 10522424 w 10536072"/>
              <a:gd name="connsiteY2" fmla="*/ 580030 h 648269"/>
              <a:gd name="connsiteX3" fmla="*/ 6824 w 10536072"/>
              <a:gd name="connsiteY3" fmla="*/ 648269 h 648269"/>
              <a:gd name="connsiteX4" fmla="*/ 0 w 10536072"/>
              <a:gd name="connsiteY4" fmla="*/ 122830 h 648269"/>
              <a:gd name="connsiteX0" fmla="*/ 88752 w 10529289"/>
              <a:gd name="connsiteY0" fmla="*/ 107912 h 648269"/>
              <a:gd name="connsiteX1" fmla="*/ 10529289 w 10529289"/>
              <a:gd name="connsiteY1" fmla="*/ 0 h 648269"/>
              <a:gd name="connsiteX2" fmla="*/ 10515641 w 10529289"/>
              <a:gd name="connsiteY2" fmla="*/ 580030 h 648269"/>
              <a:gd name="connsiteX3" fmla="*/ 41 w 10529289"/>
              <a:gd name="connsiteY3" fmla="*/ 648269 h 648269"/>
              <a:gd name="connsiteX4" fmla="*/ 88752 w 10529289"/>
              <a:gd name="connsiteY4" fmla="*/ 107912 h 648269"/>
              <a:gd name="connsiteX0" fmla="*/ 88752 w 10529289"/>
              <a:gd name="connsiteY0" fmla="*/ 70619 h 648269"/>
              <a:gd name="connsiteX1" fmla="*/ 10529289 w 10529289"/>
              <a:gd name="connsiteY1" fmla="*/ 0 h 648269"/>
              <a:gd name="connsiteX2" fmla="*/ 10515641 w 10529289"/>
              <a:gd name="connsiteY2" fmla="*/ 580030 h 648269"/>
              <a:gd name="connsiteX3" fmla="*/ 41 w 10529289"/>
              <a:gd name="connsiteY3" fmla="*/ 648269 h 648269"/>
              <a:gd name="connsiteX4" fmla="*/ 88752 w 10529289"/>
              <a:gd name="connsiteY4" fmla="*/ 70619 h 6482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529289" h="648269">
                <a:moveTo>
                  <a:pt x="88752" y="70619"/>
                </a:moveTo>
                <a:lnTo>
                  <a:pt x="10529289" y="0"/>
                </a:lnTo>
                <a:lnTo>
                  <a:pt x="10515641" y="580030"/>
                </a:lnTo>
                <a:lnTo>
                  <a:pt x="41" y="648269"/>
                </a:lnTo>
                <a:cubicBezTo>
                  <a:pt x="-2234" y="473123"/>
                  <a:pt x="91027" y="245765"/>
                  <a:pt x="88752" y="70619"/>
                </a:cubicBezTo>
                <a:close/>
              </a:path>
            </a:pathLst>
          </a:custGeom>
          <a:solidFill>
            <a:srgbClr val="1D3A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9" name="Freeform: Shape 23"/>
          <p:cNvSpPr/>
          <p:nvPr userDrawn="1"/>
        </p:nvSpPr>
        <p:spPr>
          <a:xfrm>
            <a:off x="-495301" y="642767"/>
            <a:ext cx="5587365" cy="722630"/>
          </a:xfrm>
          <a:custGeom>
            <a:avLst/>
            <a:gdLst>
              <a:gd name="connsiteX0" fmla="*/ 27296 w 4189863"/>
              <a:gd name="connsiteY0" fmla="*/ 47767 h 689212"/>
              <a:gd name="connsiteX1" fmla="*/ 4060209 w 4189863"/>
              <a:gd name="connsiteY1" fmla="*/ 0 h 689212"/>
              <a:gd name="connsiteX2" fmla="*/ 4189863 w 4189863"/>
              <a:gd name="connsiteY2" fmla="*/ 689212 h 689212"/>
              <a:gd name="connsiteX3" fmla="*/ 0 w 4189863"/>
              <a:gd name="connsiteY3" fmla="*/ 627797 h 689212"/>
              <a:gd name="connsiteX4" fmla="*/ 27296 w 4189863"/>
              <a:gd name="connsiteY4" fmla="*/ 47767 h 689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89863" h="689212">
                <a:moveTo>
                  <a:pt x="27296" y="47767"/>
                </a:moveTo>
                <a:lnTo>
                  <a:pt x="4060209" y="0"/>
                </a:lnTo>
                <a:lnTo>
                  <a:pt x="4189863" y="689212"/>
                </a:lnTo>
                <a:lnTo>
                  <a:pt x="0" y="627797"/>
                </a:lnTo>
                <a:lnTo>
                  <a:pt x="27296" y="47767"/>
                </a:lnTo>
                <a:close/>
              </a:path>
            </a:pathLst>
          </a:custGeom>
          <a:solidFill>
            <a:srgbClr val="0092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 userDrawn="1"/>
        </p:nvGraphicFramePr>
        <p:xfrm>
          <a:off x="234324" y="1967040"/>
          <a:ext cx="4621012" cy="458941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01304">
                  <a:extLst>
                    <a:ext uri="{9D8B030D-6E8A-4147-A177-3AD203B41FA5}">
                      <a16:colId xmlns:a16="http://schemas.microsoft.com/office/drawing/2014/main" val="989632053"/>
                    </a:ext>
                  </a:extLst>
                </a:gridCol>
                <a:gridCol w="1519708">
                  <a:extLst>
                    <a:ext uri="{9D8B030D-6E8A-4147-A177-3AD203B41FA5}">
                      <a16:colId xmlns:a16="http://schemas.microsoft.com/office/drawing/2014/main" val="1592275581"/>
                    </a:ext>
                  </a:extLst>
                </a:gridCol>
              </a:tblGrid>
              <a:tr h="458941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29F">
                        <a:alpha val="7843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0467227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 userDrawn="1"/>
        </p:nvSpPr>
        <p:spPr>
          <a:xfrm>
            <a:off x="169929" y="1311240"/>
            <a:ext cx="4054636" cy="49045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2400" dirty="0">
                <a:solidFill>
                  <a:srgbClr val="FFFFFF"/>
                </a:solidFill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Reasoning and Problem Solving</a:t>
            </a:r>
            <a:endParaRPr lang="en-US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Table 11"/>
          <p:cNvGraphicFramePr>
            <a:graphicFrameLocks noGrp="1"/>
          </p:cNvGraphicFramePr>
          <p:nvPr userDrawn="1"/>
        </p:nvGraphicFramePr>
        <p:xfrm>
          <a:off x="5092064" y="1967040"/>
          <a:ext cx="4621012" cy="458941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01304">
                  <a:extLst>
                    <a:ext uri="{9D8B030D-6E8A-4147-A177-3AD203B41FA5}">
                      <a16:colId xmlns:a16="http://schemas.microsoft.com/office/drawing/2014/main" val="989632053"/>
                    </a:ext>
                  </a:extLst>
                </a:gridCol>
                <a:gridCol w="1519708">
                  <a:extLst>
                    <a:ext uri="{9D8B030D-6E8A-4147-A177-3AD203B41FA5}">
                      <a16:colId xmlns:a16="http://schemas.microsoft.com/office/drawing/2014/main" val="1592275581"/>
                    </a:ext>
                  </a:extLst>
                </a:gridCol>
              </a:tblGrid>
              <a:tr h="458941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29F">
                        <a:alpha val="7843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0467227"/>
                  </a:ext>
                </a:extLst>
              </a:tr>
            </a:tbl>
          </a:graphicData>
        </a:graphic>
      </p:graphicFrame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732042" y="6520171"/>
            <a:ext cx="469212" cy="365125"/>
          </a:xfrm>
          <a:prstGeom prst="rect">
            <a:avLst/>
          </a:prstGeom>
        </p:spPr>
        <p:txBody>
          <a:bodyPr/>
          <a:lstStyle>
            <a:lvl1pPr algn="ctr">
              <a:defRPr sz="1400">
                <a:solidFill>
                  <a:schemeClr val="bg2">
                    <a:lumMod val="75000"/>
                  </a:schemeClr>
                </a:solidFill>
                <a:latin typeface="Gill Sans MT" panose="020B0502020104020203" pitchFamily="34" charset="0"/>
              </a:defRPr>
            </a:lvl1pPr>
          </a:lstStyle>
          <a:p>
            <a:fld id="{48BAC8EC-B437-49E7-9790-CFA1DD0E61BE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6855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12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2.png"/><Relationship Id="rId4" Type="http://schemas.openxmlformats.org/officeDocument/2006/relationships/image" Target="../media/image3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0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DB68ED7-A66F-4118-A182-685F9BE6DD59}"/>
              </a:ext>
            </a:extLst>
          </p:cNvPr>
          <p:cNvSpPr/>
          <p:nvPr/>
        </p:nvSpPr>
        <p:spPr>
          <a:xfrm>
            <a:off x="0" y="642938"/>
            <a:ext cx="9906000" cy="5572125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463"/>
          </a:p>
        </p:txBody>
      </p:sp>
      <p:sp>
        <p:nvSpPr>
          <p:cNvPr id="15362" name="Title 1"/>
          <p:cNvSpPr txBox="1">
            <a:spLocks/>
          </p:cNvSpPr>
          <p:nvPr/>
        </p:nvSpPr>
        <p:spPr bwMode="auto">
          <a:xfrm>
            <a:off x="1795463" y="1941812"/>
            <a:ext cx="6315075" cy="8951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 bIns="0" anchor="b"/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Constantia" pitchFamily="18" charset="0"/>
              </a:defRPr>
            </a:lvl1pPr>
            <a:lvl2pPr marL="639763" indent="-246063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>
                <a:solidFill>
                  <a:schemeClr val="tx1"/>
                </a:solidFill>
                <a:latin typeface="Constantia" pitchFamily="18" charset="0"/>
              </a:defRPr>
            </a:lvl2pPr>
            <a:lvl3pPr indent="-246063">
              <a:spcBef>
                <a:spcPct val="20000"/>
              </a:spcBef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onstantia" pitchFamily="18" charset="0"/>
              </a:defRPr>
            </a:lvl3pPr>
            <a:lvl4pPr marL="1187450" indent="-209550">
              <a:spcBef>
                <a:spcPct val="20000"/>
              </a:spcBef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4pPr>
            <a:lvl5pPr marL="1462088" indent="-209550">
              <a:spcBef>
                <a:spcPct val="20000"/>
              </a:spcBef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5pPr>
            <a:lvl6pPr marL="1919288"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6pPr>
            <a:lvl7pPr marL="2376488"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7pPr>
            <a:lvl8pPr marL="2833688"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8pPr>
            <a:lvl9pPr marL="3290888"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3575" b="1" dirty="0">
                <a:solidFill>
                  <a:srgbClr val="1F497D"/>
                </a:solidFill>
                <a:latin typeface="Cambria" pitchFamily="18" charset="0"/>
                <a:cs typeface="Arial" charset="0"/>
              </a:rPr>
              <a:t>Primary Resource</a:t>
            </a:r>
            <a:endParaRPr lang="en-GB" altLang="en-US" sz="3575" b="1" dirty="0">
              <a:solidFill>
                <a:srgbClr val="1F497D"/>
              </a:solidFill>
              <a:latin typeface="Cambria" pitchFamily="18" charset="0"/>
              <a:cs typeface="Arial" charset="0"/>
            </a:endParaRPr>
          </a:p>
        </p:txBody>
      </p:sp>
      <p:sp>
        <p:nvSpPr>
          <p:cNvPr id="15363" name="Subtitle 2"/>
          <p:cNvSpPr txBox="1">
            <a:spLocks/>
          </p:cNvSpPr>
          <p:nvPr/>
        </p:nvSpPr>
        <p:spPr bwMode="auto">
          <a:xfrm>
            <a:off x="1501378" y="3011090"/>
            <a:ext cx="6903244" cy="10679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Constantia" pitchFamily="18" charset="0"/>
              </a:defRPr>
            </a:lvl1pPr>
            <a:lvl2pPr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>
                <a:solidFill>
                  <a:schemeClr val="tx1"/>
                </a:solidFill>
                <a:latin typeface="Constantia" pitchFamily="18" charset="0"/>
              </a:defRPr>
            </a:lvl2pPr>
            <a:lvl3pPr>
              <a:spcBef>
                <a:spcPct val="20000"/>
              </a:spcBef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onstantia" pitchFamily="18" charset="0"/>
              </a:defRPr>
            </a:lvl3pPr>
            <a:lvl4pPr>
              <a:spcBef>
                <a:spcPct val="20000"/>
              </a:spcBef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4pPr>
            <a:lvl5pPr>
              <a:spcBef>
                <a:spcPct val="20000"/>
              </a:spcBef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pPr algn="ctr">
              <a:buNone/>
              <a:defRPr/>
            </a:pPr>
            <a:endParaRPr lang="en-GB" altLang="en-US" b="1" dirty="0">
              <a:solidFill>
                <a:srgbClr val="1F497D"/>
              </a:solidFill>
              <a:latin typeface="Calibri" pitchFamily="34" charset="0"/>
              <a:cs typeface="Arial" charset="0"/>
            </a:endParaRPr>
          </a:p>
        </p:txBody>
      </p:sp>
      <p:pic>
        <p:nvPicPr>
          <p:cNvPr id="14340" name="Picture 1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239" y="2008883"/>
            <a:ext cx="878383" cy="7610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406382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BAC8EC-B437-49E7-9790-CFA1DD0E61BE}" type="slidenum"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rgbClr val="E7E6E6">
                    <a:lumMod val="75000"/>
                  </a:srgbClr>
                </a:solidFill>
                <a:effectLst/>
                <a:uLnTx/>
                <a:uFillTx/>
                <a:latin typeface="Gill Sans MT" panose="020B0502020104020203" pitchFamily="34" charset="0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75000"/>
                </a:srgbClr>
              </a:solidFill>
              <a:effectLst/>
              <a:uLnTx/>
              <a:uFillTx/>
              <a:latin typeface="Gill Sans MT" panose="020B0502020104020203" pitchFamily="34" charset="0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889551" y="736900"/>
                <a:ext cx="8056280" cy="605601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sz="4000" b="1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True or False?</a:t>
                </a:r>
                <a:endParaRPr lang="en-GB" sz="40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endParaRPr lang="en-GB" sz="2800" b="1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i="1" dirty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i="1" dirty="0">
                            <a:solidFill>
                              <a:prstClr val="black"/>
                            </a:solidFill>
                            <a:latin typeface="Cambria Math" charset="0"/>
                          </a:rPr>
                          <m:t>1</m:t>
                        </m:r>
                      </m:num>
                      <m:den>
                        <m:r>
                          <a:rPr lang="en-GB" sz="2800" i="1" dirty="0">
                            <a:solidFill>
                              <a:prstClr val="black"/>
                            </a:solidFill>
                            <a:latin typeface="Cambria Math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 of the shape is shaded. </a:t>
                </a:r>
                <a:r>
                  <a:rPr lang="en-GB" sz="2800" dirty="0">
                    <a:solidFill>
                      <a:srgbClr val="FF0000"/>
                    </a:solidFill>
                    <a:latin typeface="Gill Sans MT" panose="020B0502020104020203" pitchFamily="34" charset="0"/>
                  </a:rPr>
                  <a:t>True</a:t>
                </a:r>
              </a:p>
              <a:p>
                <a:endParaRPr lang="en-GB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endParaRPr lang="en-GB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endParaRPr lang="en-GB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endParaRPr lang="en-GB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endParaRPr lang="en-GB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endParaRPr lang="en-GB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endParaRPr lang="en-GB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endParaRPr lang="en-GB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r>
                  <a:rPr lang="en-GB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Explain your answer. </a:t>
                </a:r>
                <a:r>
                  <a:rPr lang="en-GB" sz="2800" dirty="0">
                    <a:solidFill>
                      <a:srgbClr val="FF0000"/>
                    </a:solidFill>
                    <a:latin typeface="Gill Sans MT" panose="020B0502020104020203" pitchFamily="34" charset="0"/>
                  </a:rPr>
                  <a:t>4 small triangles complete the large triangle.</a:t>
                </a:r>
                <a:endParaRPr lang="en-US" sz="2800" dirty="0">
                  <a:solidFill>
                    <a:srgbClr val="FF0000"/>
                  </a:solidFill>
                  <a:latin typeface="Gill Sans MT" panose="020B0502020104020203" pitchFamily="34" charset="0"/>
                </a:endParaRPr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9551" y="736900"/>
                <a:ext cx="8056280" cy="6056017"/>
              </a:xfrm>
              <a:prstGeom prst="rect">
                <a:avLst/>
              </a:prstGeom>
              <a:blipFill>
                <a:blip r:embed="rId3"/>
                <a:stretch>
                  <a:fillRect l="-2725" t="-1813" b="-191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Isosceles Triangle 3"/>
          <p:cNvSpPr/>
          <p:nvPr/>
        </p:nvSpPr>
        <p:spPr>
          <a:xfrm>
            <a:off x="960413" y="2800196"/>
            <a:ext cx="3000061" cy="2586259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Isosceles Triangle 5"/>
          <p:cNvSpPr/>
          <p:nvPr/>
        </p:nvSpPr>
        <p:spPr>
          <a:xfrm>
            <a:off x="976291" y="4107013"/>
            <a:ext cx="1484152" cy="1279442"/>
          </a:xfrm>
          <a:prstGeom prst="triangle">
            <a:avLst/>
          </a:prstGeom>
          <a:solidFill>
            <a:schemeClr val="accent5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Isosceles Triangle 2">
            <a:extLst>
              <a:ext uri="{FF2B5EF4-FFF2-40B4-BE49-F238E27FC236}">
                <a16:creationId xmlns:a16="http://schemas.microsoft.com/office/drawing/2014/main" id="{20B86A82-E971-4ABB-B435-13C1F696DE76}"/>
              </a:ext>
            </a:extLst>
          </p:cNvPr>
          <p:cNvSpPr/>
          <p:nvPr/>
        </p:nvSpPr>
        <p:spPr>
          <a:xfrm>
            <a:off x="2460443" y="4107013"/>
            <a:ext cx="1484152" cy="1279442"/>
          </a:xfrm>
          <a:prstGeom prst="triangle">
            <a:avLst/>
          </a:prstGeom>
          <a:solidFill>
            <a:schemeClr val="accent5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Isosceles Triangle 8">
            <a:extLst>
              <a:ext uri="{FF2B5EF4-FFF2-40B4-BE49-F238E27FC236}">
                <a16:creationId xmlns:a16="http://schemas.microsoft.com/office/drawing/2014/main" id="{25B4C16D-04CB-43DF-93C4-25EFB9F0A6D8}"/>
              </a:ext>
            </a:extLst>
          </p:cNvPr>
          <p:cNvSpPr/>
          <p:nvPr/>
        </p:nvSpPr>
        <p:spPr>
          <a:xfrm>
            <a:off x="1718367" y="2800196"/>
            <a:ext cx="1484152" cy="1279442"/>
          </a:xfrm>
          <a:prstGeom prst="triangle">
            <a:avLst/>
          </a:prstGeom>
          <a:solidFill>
            <a:schemeClr val="accent5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47FE1B84-6C8C-4A3A-A53D-E41C8398B0A0}"/>
              </a:ext>
            </a:extLst>
          </p:cNvPr>
          <p:cNvSpPr/>
          <p:nvPr/>
        </p:nvSpPr>
        <p:spPr>
          <a:xfrm rot="3638325">
            <a:off x="1918024" y="3773965"/>
            <a:ext cx="1484152" cy="1279442"/>
          </a:xfrm>
          <a:prstGeom prst="triangl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79237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BAC8EC-B437-49E7-9790-CFA1DD0E61BE}" type="slidenum"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rgbClr val="E7E6E6">
                    <a:lumMod val="75000"/>
                  </a:srgbClr>
                </a:solidFill>
                <a:effectLst/>
                <a:uLnTx/>
                <a:uFillTx/>
                <a:latin typeface="Gill Sans MT" panose="020B0502020104020203" pitchFamily="34" charset="0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75000"/>
                </a:srgbClr>
              </a:solidFill>
              <a:effectLst/>
              <a:uLnTx/>
              <a:uFillTx/>
              <a:latin typeface="Gill Sans MT" panose="020B0502020104020203" pitchFamily="34" charset="0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89551" y="736900"/>
            <a:ext cx="805628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Who has more? </a:t>
            </a:r>
            <a:r>
              <a:rPr lang="en-GB" sz="2800" dirty="0">
                <a:solidFill>
                  <a:srgbClr val="FF0000"/>
                </a:solidFill>
                <a:latin typeface="Gill Sans MT" panose="020B0502020104020203" pitchFamily="34" charset="0"/>
              </a:rPr>
              <a:t>Whitney</a:t>
            </a:r>
          </a:p>
          <a:p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Explain why. </a:t>
            </a:r>
            <a:r>
              <a:rPr lang="en-GB" sz="2800" dirty="0">
                <a:solidFill>
                  <a:srgbClr val="FF0000"/>
                </a:solidFill>
                <a:latin typeface="Gill Sans MT" panose="020B0502020104020203" pitchFamily="34" charset="0"/>
              </a:rPr>
              <a:t>¼ of 8 = 2      ½ of 6 = 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ounded Rectangular Callout 3"/>
              <p:cNvSpPr/>
              <p:nvPr/>
            </p:nvSpPr>
            <p:spPr>
              <a:xfrm>
                <a:off x="3436186" y="2185322"/>
                <a:ext cx="2721479" cy="1011456"/>
              </a:xfrm>
              <a:prstGeom prst="wedgeRoundRectCallout">
                <a:avLst>
                  <a:gd name="adj1" fmla="val -83664"/>
                  <a:gd name="adj2" fmla="val 22796"/>
                  <a:gd name="adj3" fmla="val 16667"/>
                </a:avLst>
              </a:prstGeom>
              <a:solidFill>
                <a:srgbClr val="FFC000">
                  <a:alpha val="36078"/>
                </a:srgbClr>
              </a:solidFill>
              <a:ln w="28575"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GB" sz="2800" dirty="0">
                    <a:solidFill>
                      <a:srgbClr val="000000"/>
                    </a:solidFill>
                    <a:effectLst/>
                    <a:latin typeface="Gill Sans MT" panose="020B0502020104020203" pitchFamily="34" charset="0"/>
                    <a:ea typeface="Calibri" charset="0"/>
                    <a:cs typeface="Times New Roman" charset="0"/>
                  </a:rPr>
                  <a:t>I have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charset="0"/>
                            <a:cs typeface="Times New Roman" charset="0"/>
                          </a:rPr>
                        </m:ctrlPr>
                      </m:fPr>
                      <m:num>
                        <m:r>
                          <a:rPr lang="en-GB" sz="2800" i="1">
                            <a:solidFill>
                              <a:srgbClr val="000000"/>
                            </a:solidFill>
                            <a:effectLst/>
                            <a:latin typeface="Cambria Math" charset="0"/>
                            <a:ea typeface="Calibri" charset="0"/>
                            <a:cs typeface="Times New Roman" charset="0"/>
                          </a:rPr>
                          <m:t>1</m:t>
                        </m:r>
                      </m:num>
                      <m:den>
                        <m:r>
                          <a:rPr lang="en-GB" sz="2800" i="1">
                            <a:solidFill>
                              <a:srgbClr val="000000"/>
                            </a:solidFill>
                            <a:effectLst/>
                            <a:latin typeface="Cambria Math" charset="0"/>
                            <a:ea typeface="Calibri" charset="0"/>
                            <a:cs typeface="Times New Roman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rgbClr val="000000"/>
                    </a:solidFill>
                    <a:effectLst/>
                    <a:latin typeface="Gill Sans MT" panose="020B0502020104020203" pitchFamily="34" charset="0"/>
                    <a:ea typeface="Times New Roman" charset="0"/>
                    <a:cs typeface="Times New Roman" charset="0"/>
                  </a:rPr>
                  <a:t> of £8</a:t>
                </a:r>
                <a:endParaRPr lang="en-GB" sz="2000" dirty="0">
                  <a:effectLst/>
                  <a:ea typeface="Calibri" charset="0"/>
                  <a:cs typeface="Times New Roman" charset="0"/>
                </a:endParaRPr>
              </a:p>
            </p:txBody>
          </p:sp>
        </mc:Choice>
        <mc:Fallback xmlns="">
          <p:sp>
            <p:nvSpPr>
              <p:cNvPr id="4" name="Rounded Rectangular Callout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36186" y="2185322"/>
                <a:ext cx="2721479" cy="1011456"/>
              </a:xfrm>
              <a:prstGeom prst="wedgeRoundRectCallout">
                <a:avLst>
                  <a:gd name="adj1" fmla="val -83664"/>
                  <a:gd name="adj2" fmla="val 22796"/>
                  <a:gd name="adj3" fmla="val 16667"/>
                </a:avLst>
              </a:prstGeom>
              <a:blipFill>
                <a:blip r:embed="rId3"/>
                <a:stretch>
                  <a:fillRect/>
                </a:stretch>
              </a:blipFill>
              <a:ln w="28575">
                <a:solidFill>
                  <a:srgbClr val="FFC000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ounded Rectangular Callout 5"/>
              <p:cNvSpPr/>
              <p:nvPr/>
            </p:nvSpPr>
            <p:spPr>
              <a:xfrm>
                <a:off x="2858566" y="4561208"/>
                <a:ext cx="2342688" cy="1034951"/>
              </a:xfrm>
              <a:prstGeom prst="wedgeRoundRectCallout">
                <a:avLst>
                  <a:gd name="adj1" fmla="val 84625"/>
                  <a:gd name="adj2" fmla="val -19178"/>
                  <a:gd name="adj3" fmla="val 16667"/>
                </a:avLst>
              </a:prstGeom>
              <a:solidFill>
                <a:srgbClr val="00B050">
                  <a:alpha val="36078"/>
                </a:srgbClr>
              </a:solidFill>
              <a:ln w="28575"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GB" sz="2800" dirty="0">
                    <a:solidFill>
                      <a:srgbClr val="000000"/>
                    </a:solidFill>
                    <a:effectLst/>
                    <a:latin typeface="Gill Sans MT" panose="020B0502020104020203" pitchFamily="34" charset="0"/>
                    <a:ea typeface="Calibri" charset="0"/>
                    <a:cs typeface="Times New Roman" charset="0"/>
                  </a:rPr>
                  <a:t>I have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charset="0"/>
                            <a:cs typeface="Times New Roman" charset="0"/>
                          </a:rPr>
                        </m:ctrlPr>
                      </m:fPr>
                      <m:num>
                        <m:r>
                          <a:rPr lang="en-GB" sz="2800" i="1">
                            <a:solidFill>
                              <a:srgbClr val="000000"/>
                            </a:solidFill>
                            <a:effectLst/>
                            <a:latin typeface="Cambria Math" charset="0"/>
                            <a:ea typeface="Calibri" charset="0"/>
                            <a:cs typeface="Times New Roman" charset="0"/>
                          </a:rPr>
                          <m:t>1</m:t>
                        </m:r>
                      </m:num>
                      <m:den>
                        <m:r>
                          <a:rPr lang="en-GB" sz="2800" i="1">
                            <a:solidFill>
                              <a:srgbClr val="000000"/>
                            </a:solidFill>
                            <a:effectLst/>
                            <a:latin typeface="Cambria Math" charset="0"/>
                            <a:ea typeface="Calibri" charset="0"/>
                            <a:cs typeface="Times New Roman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rgbClr val="000000"/>
                    </a:solidFill>
                    <a:effectLst/>
                    <a:latin typeface="Gill Sans MT" panose="020B0502020104020203" pitchFamily="34" charset="0"/>
                    <a:ea typeface="Times New Roman" charset="0"/>
                    <a:cs typeface="Times New Roman" charset="0"/>
                  </a:rPr>
                  <a:t> of £6</a:t>
                </a:r>
                <a:endParaRPr lang="en-GB" sz="2000" dirty="0">
                  <a:effectLst/>
                  <a:ea typeface="Calibri" charset="0"/>
                  <a:cs typeface="Times New Roman" charset="0"/>
                </a:endParaRPr>
              </a:p>
            </p:txBody>
          </p:sp>
        </mc:Choice>
        <mc:Fallback xmlns="">
          <p:sp>
            <p:nvSpPr>
              <p:cNvPr id="6" name="Rounded Rectangular Callout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58566" y="4561208"/>
                <a:ext cx="2342688" cy="1034951"/>
              </a:xfrm>
              <a:prstGeom prst="wedgeRoundRectCallout">
                <a:avLst>
                  <a:gd name="adj1" fmla="val 84625"/>
                  <a:gd name="adj2" fmla="val -19178"/>
                  <a:gd name="adj3" fmla="val 16667"/>
                </a:avLst>
              </a:prstGeom>
              <a:blipFill>
                <a:blip r:embed="rId4"/>
                <a:stretch>
                  <a:fillRect/>
                </a:stretch>
              </a:blipFill>
              <a:ln w="28575">
                <a:solidFill>
                  <a:srgbClr val="00B050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Picture 6" descr="C:\Users\User\Documents\Schemes of Learning\images\girl_1.png"/>
          <p:cNvPicPr/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24429" r="645" b="32877"/>
          <a:stretch/>
        </p:blipFill>
        <p:spPr bwMode="auto">
          <a:xfrm>
            <a:off x="6022044" y="3891380"/>
            <a:ext cx="1574798" cy="1187303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Picture 7" descr="C:\Users\User\Documents\Schemes of Learning\images\girl_3.png"/>
          <p:cNvPicPr/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36" t="21689" r="12257" b="19863"/>
          <a:stretch/>
        </p:blipFill>
        <p:spPr bwMode="auto">
          <a:xfrm>
            <a:off x="1132817" y="1804889"/>
            <a:ext cx="1407561" cy="14171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9" name="Rectangle 8"/>
          <p:cNvSpPr/>
          <p:nvPr/>
        </p:nvSpPr>
        <p:spPr>
          <a:xfrm>
            <a:off x="6157665" y="5216983"/>
            <a:ext cx="143917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Whitney</a:t>
            </a:r>
          </a:p>
        </p:txBody>
      </p:sp>
      <p:sp>
        <p:nvSpPr>
          <p:cNvPr id="10" name="Rectangle 9"/>
          <p:cNvSpPr/>
          <p:nvPr/>
        </p:nvSpPr>
        <p:spPr>
          <a:xfrm>
            <a:off x="1342713" y="3229892"/>
            <a:ext cx="98777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Rosie</a:t>
            </a: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1582641"/>
              </p:ext>
            </p:extLst>
          </p:nvPr>
        </p:nvGraphicFramePr>
        <p:xfrm>
          <a:off x="10094061" y="851147"/>
          <a:ext cx="2974788" cy="518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43697">
                  <a:extLst>
                    <a:ext uri="{9D8B030D-6E8A-4147-A177-3AD203B41FA5}">
                      <a16:colId xmlns:a16="http://schemas.microsoft.com/office/drawing/2014/main" val="3862098677"/>
                    </a:ext>
                  </a:extLst>
                </a:gridCol>
                <a:gridCol w="743697">
                  <a:extLst>
                    <a:ext uri="{9D8B030D-6E8A-4147-A177-3AD203B41FA5}">
                      <a16:colId xmlns:a16="http://schemas.microsoft.com/office/drawing/2014/main" val="2519420062"/>
                    </a:ext>
                  </a:extLst>
                </a:gridCol>
                <a:gridCol w="743697">
                  <a:extLst>
                    <a:ext uri="{9D8B030D-6E8A-4147-A177-3AD203B41FA5}">
                      <a16:colId xmlns:a16="http://schemas.microsoft.com/office/drawing/2014/main" val="1443388891"/>
                    </a:ext>
                  </a:extLst>
                </a:gridCol>
                <a:gridCol w="743697">
                  <a:extLst>
                    <a:ext uri="{9D8B030D-6E8A-4147-A177-3AD203B41FA5}">
                      <a16:colId xmlns:a16="http://schemas.microsoft.com/office/drawing/2014/main" val="358539382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sz="2800" dirty="0"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800" dirty="0"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800" dirty="0"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800" dirty="0"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8361347"/>
                  </a:ext>
                </a:extLst>
              </a:tr>
            </a:tbl>
          </a:graphicData>
        </a:graphic>
      </p:graphicFrame>
      <p:sp>
        <p:nvSpPr>
          <p:cNvPr id="12" name="Right Brace 11"/>
          <p:cNvSpPr/>
          <p:nvPr/>
        </p:nvSpPr>
        <p:spPr>
          <a:xfrm rot="5400000">
            <a:off x="11447689" y="194194"/>
            <a:ext cx="267534" cy="2974790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34463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BAC8EC-B437-49E7-9790-CFA1DD0E61BE}" type="slidenum"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rgbClr val="E7E6E6">
                    <a:lumMod val="75000"/>
                  </a:srgbClr>
                </a:solidFill>
                <a:effectLst/>
                <a:uLnTx/>
                <a:uFillTx/>
                <a:latin typeface="Gill Sans MT" panose="020B0502020104020203" pitchFamily="34" charset="0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75000"/>
                </a:srgbClr>
              </a:solidFill>
              <a:effectLst/>
              <a:uLnTx/>
              <a:uFillTx/>
              <a:latin typeface="Gill Sans MT" panose="020B0502020104020203" pitchFamily="34" charset="0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89551" y="736900"/>
            <a:ext cx="805628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Eva says,</a:t>
            </a:r>
          </a:p>
          <a:p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Do you agree? </a:t>
            </a:r>
            <a:r>
              <a:rPr lang="en-GB" sz="2800" dirty="0">
                <a:solidFill>
                  <a:srgbClr val="FF0000"/>
                </a:solidFill>
                <a:latin typeface="Gill Sans MT" panose="020B0502020104020203" pitchFamily="34" charset="0"/>
              </a:rPr>
              <a:t>No</a:t>
            </a: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 Explain why. </a:t>
            </a:r>
            <a:r>
              <a:rPr lang="en-GB" sz="2800" dirty="0">
                <a:solidFill>
                  <a:srgbClr val="FF0000"/>
                </a:solidFill>
                <a:latin typeface="Gill Sans MT" panose="020B0502020104020203" pitchFamily="34" charset="0"/>
              </a:rPr>
              <a:t>She hasn’t split all of the marbles into 4 equal groups and then circled 1 of these groups.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844975" y="1654506"/>
            <a:ext cx="1596200" cy="245254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Rounded Rectangular Callout 5"/>
              <p:cNvSpPr/>
              <p:nvPr/>
            </p:nvSpPr>
            <p:spPr>
              <a:xfrm>
                <a:off x="2975532" y="1775045"/>
                <a:ext cx="1756510" cy="2114715"/>
              </a:xfrm>
              <a:prstGeom prst="wedgeRoundRectCallout">
                <a:avLst>
                  <a:gd name="adj1" fmla="val -79889"/>
                  <a:gd name="adj2" fmla="val 18675"/>
                  <a:gd name="adj3" fmla="val 16667"/>
                </a:avLst>
              </a:prstGeom>
              <a:solidFill>
                <a:srgbClr val="FF0000">
                  <a:alpha val="20000"/>
                </a:srgbClr>
              </a:solidFill>
              <a:ln w="28575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GB" sz="2800" dirty="0">
                    <a:solidFill>
                      <a:srgbClr val="000000"/>
                    </a:solidFill>
                    <a:effectLst/>
                    <a:latin typeface="Gill Sans MT" panose="020B0502020104020203" pitchFamily="34" charset="0"/>
                    <a:ea typeface="Calibri" charset="0"/>
                    <a:cs typeface="Times New Roman" charset="0"/>
                  </a:rPr>
                  <a:t>I have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charset="0"/>
                            <a:cs typeface="Times New Roman" charset="0"/>
                          </a:rPr>
                        </m:ctrlPr>
                      </m:fPr>
                      <m:num>
                        <m:r>
                          <a:rPr lang="en-GB" sz="2800" i="1">
                            <a:solidFill>
                              <a:srgbClr val="000000"/>
                            </a:solidFill>
                            <a:effectLst/>
                            <a:latin typeface="Cambria Math" charset="0"/>
                            <a:ea typeface="Calibri" charset="0"/>
                            <a:cs typeface="Times New Roman" charset="0"/>
                          </a:rPr>
                          <m:t>1</m:t>
                        </m:r>
                      </m:num>
                      <m:den>
                        <m:r>
                          <a:rPr lang="en-GB" sz="2800" i="1">
                            <a:solidFill>
                              <a:srgbClr val="000000"/>
                            </a:solidFill>
                            <a:effectLst/>
                            <a:latin typeface="Cambria Math" charset="0"/>
                            <a:ea typeface="Calibri" charset="0"/>
                            <a:cs typeface="Times New Roman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rgbClr val="000000"/>
                    </a:solidFill>
                    <a:effectLst/>
                    <a:latin typeface="Gill Sans MT" panose="020B0502020104020203" pitchFamily="34" charset="0"/>
                    <a:ea typeface="Times New Roman" charset="0"/>
                    <a:cs typeface="Times New Roman" charset="0"/>
                  </a:rPr>
                  <a:t> because I have 4 marbles.</a:t>
                </a:r>
                <a:endParaRPr lang="en-GB" sz="2000" dirty="0">
                  <a:effectLst/>
                  <a:ea typeface="Calibri" charset="0"/>
                  <a:cs typeface="Times New Roman" charset="0"/>
                </a:endParaRPr>
              </a:p>
            </p:txBody>
          </p:sp>
        </mc:Choice>
        <mc:Fallback xmlns="">
          <p:sp>
            <p:nvSpPr>
              <p:cNvPr id="6" name="Rounded Rectangular Callout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75532" y="1775045"/>
                <a:ext cx="1756510" cy="2114715"/>
              </a:xfrm>
              <a:prstGeom prst="wedgeRoundRectCallout">
                <a:avLst>
                  <a:gd name="adj1" fmla="val -79889"/>
                  <a:gd name="adj2" fmla="val 18675"/>
                  <a:gd name="adj3" fmla="val 16667"/>
                </a:avLst>
              </a:prstGeom>
              <a:blipFill>
                <a:blip r:embed="rId4"/>
                <a:stretch>
                  <a:fillRect r="-3655" b="-5682"/>
                </a:stretch>
              </a:blipFill>
              <a:ln w="28575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60" t="24122" r="49434" b="19662"/>
          <a:stretch/>
        </p:blipFill>
        <p:spPr>
          <a:xfrm>
            <a:off x="5287914" y="1879001"/>
            <a:ext cx="817582" cy="78889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389" t="23616" r="7081" b="19658"/>
          <a:stretch/>
        </p:blipFill>
        <p:spPr>
          <a:xfrm>
            <a:off x="6150072" y="1879001"/>
            <a:ext cx="796067" cy="79606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60" t="24122" r="49434" b="19662"/>
          <a:stretch/>
        </p:blipFill>
        <p:spPr>
          <a:xfrm>
            <a:off x="6946139" y="1886172"/>
            <a:ext cx="817582" cy="78889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389" t="23616" r="7081" b="19658"/>
          <a:stretch/>
        </p:blipFill>
        <p:spPr>
          <a:xfrm>
            <a:off x="7808297" y="1886172"/>
            <a:ext cx="796067" cy="79606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60" t="24122" r="49434" b="19662"/>
          <a:stretch/>
        </p:blipFill>
        <p:spPr>
          <a:xfrm>
            <a:off x="5287914" y="2682238"/>
            <a:ext cx="817582" cy="78889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389" t="23616" r="7081" b="19658"/>
          <a:stretch/>
        </p:blipFill>
        <p:spPr>
          <a:xfrm>
            <a:off x="6150072" y="2682238"/>
            <a:ext cx="796067" cy="796066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60" t="24122" r="49434" b="19662"/>
          <a:stretch/>
        </p:blipFill>
        <p:spPr>
          <a:xfrm>
            <a:off x="6946139" y="2689409"/>
            <a:ext cx="817582" cy="788895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389" t="23616" r="7081" b="19658"/>
          <a:stretch/>
        </p:blipFill>
        <p:spPr>
          <a:xfrm>
            <a:off x="7808297" y="2689409"/>
            <a:ext cx="796067" cy="796066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60" t="24122" r="49434" b="19662"/>
          <a:stretch/>
        </p:blipFill>
        <p:spPr>
          <a:xfrm>
            <a:off x="5287914" y="3485475"/>
            <a:ext cx="817582" cy="788895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389" t="23616" r="7081" b="19658"/>
          <a:stretch/>
        </p:blipFill>
        <p:spPr>
          <a:xfrm>
            <a:off x="6150072" y="3485475"/>
            <a:ext cx="796067" cy="796066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60" t="24122" r="49434" b="19662"/>
          <a:stretch/>
        </p:blipFill>
        <p:spPr>
          <a:xfrm>
            <a:off x="6946139" y="3492646"/>
            <a:ext cx="817582" cy="788895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389" t="23616" r="7081" b="19658"/>
          <a:stretch/>
        </p:blipFill>
        <p:spPr>
          <a:xfrm>
            <a:off x="7808297" y="3492646"/>
            <a:ext cx="796067" cy="796066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60" t="24122" r="49434" b="19662"/>
          <a:stretch/>
        </p:blipFill>
        <p:spPr>
          <a:xfrm>
            <a:off x="5287914" y="4288712"/>
            <a:ext cx="817582" cy="788895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389" t="23616" r="7081" b="19658"/>
          <a:stretch/>
        </p:blipFill>
        <p:spPr>
          <a:xfrm>
            <a:off x="6150072" y="4288712"/>
            <a:ext cx="796067" cy="796066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60" t="24122" r="49434" b="19662"/>
          <a:stretch/>
        </p:blipFill>
        <p:spPr>
          <a:xfrm>
            <a:off x="6946139" y="4295883"/>
            <a:ext cx="817582" cy="788895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389" t="23616" r="7081" b="19658"/>
          <a:stretch/>
        </p:blipFill>
        <p:spPr>
          <a:xfrm>
            <a:off x="7808297" y="4295883"/>
            <a:ext cx="796067" cy="796066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60" t="24122" r="49434" b="19662"/>
          <a:stretch/>
        </p:blipFill>
        <p:spPr>
          <a:xfrm>
            <a:off x="5287914" y="1082935"/>
            <a:ext cx="817582" cy="788895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389" t="23616" r="7081" b="19658"/>
          <a:stretch/>
        </p:blipFill>
        <p:spPr>
          <a:xfrm>
            <a:off x="6150072" y="1082935"/>
            <a:ext cx="796067" cy="796066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60" t="24122" r="49434" b="19662"/>
          <a:stretch/>
        </p:blipFill>
        <p:spPr>
          <a:xfrm>
            <a:off x="6946139" y="1090106"/>
            <a:ext cx="817582" cy="788895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389" t="23616" r="7081" b="19658"/>
          <a:stretch/>
        </p:blipFill>
        <p:spPr>
          <a:xfrm>
            <a:off x="7808297" y="1090106"/>
            <a:ext cx="796067" cy="796066"/>
          </a:xfrm>
          <a:prstGeom prst="rect">
            <a:avLst/>
          </a:prstGeom>
        </p:spPr>
      </p:pic>
      <p:sp>
        <p:nvSpPr>
          <p:cNvPr id="26" name="Rounded Rectangle 25"/>
          <p:cNvSpPr/>
          <p:nvPr/>
        </p:nvSpPr>
        <p:spPr>
          <a:xfrm>
            <a:off x="5201254" y="4281541"/>
            <a:ext cx="3480167" cy="810408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27" name="Table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9734038"/>
              </p:ext>
            </p:extLst>
          </p:nvPr>
        </p:nvGraphicFramePr>
        <p:xfrm>
          <a:off x="10094061" y="851147"/>
          <a:ext cx="2974788" cy="518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43697">
                  <a:extLst>
                    <a:ext uri="{9D8B030D-6E8A-4147-A177-3AD203B41FA5}">
                      <a16:colId xmlns:a16="http://schemas.microsoft.com/office/drawing/2014/main" val="3862098677"/>
                    </a:ext>
                  </a:extLst>
                </a:gridCol>
                <a:gridCol w="743697">
                  <a:extLst>
                    <a:ext uri="{9D8B030D-6E8A-4147-A177-3AD203B41FA5}">
                      <a16:colId xmlns:a16="http://schemas.microsoft.com/office/drawing/2014/main" val="2519420062"/>
                    </a:ext>
                  </a:extLst>
                </a:gridCol>
                <a:gridCol w="743697">
                  <a:extLst>
                    <a:ext uri="{9D8B030D-6E8A-4147-A177-3AD203B41FA5}">
                      <a16:colId xmlns:a16="http://schemas.microsoft.com/office/drawing/2014/main" val="1443388891"/>
                    </a:ext>
                  </a:extLst>
                </a:gridCol>
                <a:gridCol w="743697">
                  <a:extLst>
                    <a:ext uri="{9D8B030D-6E8A-4147-A177-3AD203B41FA5}">
                      <a16:colId xmlns:a16="http://schemas.microsoft.com/office/drawing/2014/main" val="358539382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sz="2800" dirty="0"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800" dirty="0"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800" dirty="0"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800" dirty="0"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8361347"/>
                  </a:ext>
                </a:extLst>
              </a:tr>
            </a:tbl>
          </a:graphicData>
        </a:graphic>
      </p:graphicFrame>
      <p:sp>
        <p:nvSpPr>
          <p:cNvPr id="28" name="Right Brace 27"/>
          <p:cNvSpPr/>
          <p:nvPr/>
        </p:nvSpPr>
        <p:spPr>
          <a:xfrm rot="5400000">
            <a:off x="11447689" y="194194"/>
            <a:ext cx="267534" cy="2974790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89411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BAC8EC-B437-49E7-9790-CFA1DD0E61BE}" type="slidenum"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rgbClr val="E7E6E6">
                    <a:lumMod val="75000"/>
                  </a:srgbClr>
                </a:solidFill>
                <a:effectLst/>
                <a:uLnTx/>
                <a:uFillTx/>
                <a:latin typeface="Gill Sans MT" panose="020B0502020104020203" pitchFamily="34" charset="0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75000"/>
                </a:srgbClr>
              </a:solidFill>
              <a:effectLst/>
              <a:uLnTx/>
              <a:uFillTx/>
              <a:latin typeface="Gill Sans MT" panose="020B0502020104020203" pitchFamily="34" charset="0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889550" y="669665"/>
                <a:ext cx="8565167" cy="552420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Mo has two ribbons.  He cuts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28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 from each ribbon.</a:t>
                </a:r>
              </a:p>
              <a:p>
                <a:endParaRPr lang="en-GB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endParaRPr lang="en-GB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14:m>
                  <m:oMath xmlns:m="http://schemas.openxmlformats.org/officeDocument/2006/math">
                    <m:box>
                      <m:box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28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GB" sz="2800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e>
                    </m:box>
                  </m:oMath>
                </a14:m>
                <a:r>
                  <a:rPr lang="en-GB" sz="2800" dirty="0">
                    <a:latin typeface="Gill Sans MT" panose="020B0502020104020203" pitchFamily="34" charset="0"/>
                  </a:rPr>
                  <a:t> of ribbon A								</a:t>
                </a:r>
                <a:r>
                  <a:rPr lang="en-GB" sz="2800" dirty="0">
                    <a:solidFill>
                      <a:srgbClr val="FF0000"/>
                    </a:solidFill>
                    <a:latin typeface="Gill Sans MT" panose="020B0502020104020203" pitchFamily="34" charset="0"/>
                  </a:rPr>
                  <a:t>5x4=20cm </a:t>
                </a:r>
                <a:r>
                  <a:rPr lang="en-GB" sz="1400" dirty="0">
                    <a:solidFill>
                      <a:srgbClr val="FF0000"/>
                    </a:solidFill>
                    <a:latin typeface="Gill Sans MT" panose="020B0502020104020203" pitchFamily="34" charset="0"/>
                  </a:rPr>
                  <a:t>(longer by 4cm)</a:t>
                </a:r>
                <a:endParaRPr lang="en-GB" sz="900" dirty="0">
                  <a:solidFill>
                    <a:srgbClr val="FF0000"/>
                  </a:solidFill>
                  <a:latin typeface="Gill Sans MT" panose="020B0502020104020203" pitchFamily="34" charset="0"/>
                </a:endParaRPr>
              </a:p>
              <a:p>
                <a:endParaRPr lang="en-GB" sz="2800" dirty="0">
                  <a:latin typeface="Gill Sans MT" panose="020B0502020104020203" pitchFamily="34" charset="0"/>
                </a:endParaRPr>
              </a:p>
              <a:p>
                <a:endParaRPr lang="en-GB" sz="2800" dirty="0">
                  <a:latin typeface="Gill Sans MT" panose="020B0502020104020203" pitchFamily="34" charset="0"/>
                </a:endParaRPr>
              </a:p>
              <a:p>
                <a:r>
                  <a:rPr lang="en-GB" sz="2800" dirty="0">
                    <a:latin typeface="Gill Sans MT" panose="020B0502020104020203" pitchFamily="34" charset="0"/>
                  </a:rPr>
                  <a:t>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28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GB" sz="2800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e>
                    </m:box>
                  </m:oMath>
                </a14:m>
                <a:r>
                  <a:rPr lang="en-GB" sz="2800" dirty="0">
                    <a:latin typeface="Gill Sans MT" panose="020B0502020104020203" pitchFamily="34" charset="0"/>
                  </a:rPr>
                  <a:t> of ribbon B						   </a:t>
                </a:r>
                <a:r>
                  <a:rPr lang="en-GB" sz="2800" dirty="0">
                    <a:solidFill>
                      <a:srgbClr val="FF0000"/>
                    </a:solidFill>
                    <a:latin typeface="Gill Sans MT" panose="020B0502020104020203" pitchFamily="34" charset="0"/>
                  </a:rPr>
                  <a:t>4x4=16cm</a:t>
                </a:r>
              </a:p>
              <a:p>
                <a:endParaRPr lang="en-GB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endParaRPr lang="en-GB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r>
                  <a:rPr lang="en-GB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How long were Mo’s whole pieces of ribbon?</a:t>
                </a:r>
              </a:p>
              <a:p>
                <a:endParaRPr lang="en-GB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r>
                  <a:rPr lang="en-GB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Which ribbon was the longest? How much longer? </a:t>
                </a:r>
                <a:endParaRPr lang="en-US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9550" y="669665"/>
                <a:ext cx="8565167" cy="5524205"/>
              </a:xfrm>
              <a:prstGeom prst="rect">
                <a:avLst/>
              </a:prstGeom>
              <a:blipFill>
                <a:blip r:embed="rId3"/>
                <a:stretch>
                  <a:fillRect l="-1495" b="-220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/>
          <p:cNvSpPr/>
          <p:nvPr/>
        </p:nvSpPr>
        <p:spPr>
          <a:xfrm>
            <a:off x="3668103" y="3509661"/>
            <a:ext cx="2062534" cy="51962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/>
          </a:p>
        </p:txBody>
      </p:sp>
      <p:sp>
        <p:nvSpPr>
          <p:cNvPr id="6" name="TextBox 5"/>
          <p:cNvSpPr txBox="1"/>
          <p:nvPr/>
        </p:nvSpPr>
        <p:spPr>
          <a:xfrm>
            <a:off x="3768796" y="1616315"/>
            <a:ext cx="2675398" cy="477054"/>
          </a:xfrm>
          <a:prstGeom prst="rect">
            <a:avLst/>
          </a:prstGeom>
          <a:solidFill>
            <a:schemeClr val="bg1"/>
          </a:solidFill>
        </p:spPr>
        <p:txBody>
          <a:bodyPr wrap="square" tIns="0" rtlCol="0">
            <a:spAutoFit/>
          </a:bodyPr>
          <a:lstStyle/>
          <a:p>
            <a:pPr algn="ctr"/>
            <a:r>
              <a:rPr lang="en-GB" sz="2800" dirty="0">
                <a:latin typeface="Gill Sans MT" panose="020B0502020104020203" pitchFamily="34" charset="0"/>
              </a:rPr>
              <a:t>5 cm</a:t>
            </a:r>
          </a:p>
        </p:txBody>
      </p:sp>
      <p:sp>
        <p:nvSpPr>
          <p:cNvPr id="7" name="Rectangle 6"/>
          <p:cNvSpPr/>
          <p:nvPr/>
        </p:nvSpPr>
        <p:spPr>
          <a:xfrm>
            <a:off x="3661325" y="2209319"/>
            <a:ext cx="2704282" cy="522645"/>
          </a:xfrm>
          <a:prstGeom prst="rect">
            <a:avLst/>
          </a:prstGeom>
          <a:solidFill>
            <a:schemeClr val="accent6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/>
          </a:p>
        </p:txBody>
      </p:sp>
      <p:sp>
        <p:nvSpPr>
          <p:cNvPr id="8" name="TextBox 7"/>
          <p:cNvSpPr txBox="1"/>
          <p:nvPr/>
        </p:nvSpPr>
        <p:spPr>
          <a:xfrm>
            <a:off x="3620594" y="4178499"/>
            <a:ext cx="2241384" cy="477054"/>
          </a:xfrm>
          <a:prstGeom prst="rect">
            <a:avLst/>
          </a:prstGeom>
          <a:solidFill>
            <a:schemeClr val="bg1"/>
          </a:solidFill>
        </p:spPr>
        <p:txBody>
          <a:bodyPr wrap="square" tIns="0" rtlCol="0">
            <a:spAutoFit/>
          </a:bodyPr>
          <a:lstStyle/>
          <a:p>
            <a:pPr algn="ctr"/>
            <a:r>
              <a:rPr lang="en-GB" sz="2800" dirty="0">
                <a:latin typeface="Gill Sans MT" panose="020B0502020104020203" pitchFamily="34" charset="0"/>
              </a:rPr>
              <a:t>4 cm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3661325" y="4160496"/>
            <a:ext cx="2076090" cy="0"/>
          </a:xfrm>
          <a:prstGeom prst="straightConnector1">
            <a:avLst/>
          </a:prstGeom>
          <a:ln>
            <a:solidFill>
              <a:schemeClr val="tx1"/>
            </a:solidFill>
            <a:headEnd type="triangle" w="sm" len="sm"/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3690209" y="2093369"/>
            <a:ext cx="2675398" cy="0"/>
          </a:xfrm>
          <a:prstGeom prst="straightConnector1">
            <a:avLst/>
          </a:prstGeom>
          <a:ln>
            <a:solidFill>
              <a:schemeClr val="tx1"/>
            </a:solidFill>
            <a:headEnd type="triangle" w="sm" len="sm"/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9734038"/>
              </p:ext>
            </p:extLst>
          </p:nvPr>
        </p:nvGraphicFramePr>
        <p:xfrm>
          <a:off x="10094061" y="851147"/>
          <a:ext cx="2974788" cy="518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43697">
                  <a:extLst>
                    <a:ext uri="{9D8B030D-6E8A-4147-A177-3AD203B41FA5}">
                      <a16:colId xmlns:a16="http://schemas.microsoft.com/office/drawing/2014/main" val="3862098677"/>
                    </a:ext>
                  </a:extLst>
                </a:gridCol>
                <a:gridCol w="743697">
                  <a:extLst>
                    <a:ext uri="{9D8B030D-6E8A-4147-A177-3AD203B41FA5}">
                      <a16:colId xmlns:a16="http://schemas.microsoft.com/office/drawing/2014/main" val="2519420062"/>
                    </a:ext>
                  </a:extLst>
                </a:gridCol>
                <a:gridCol w="743697">
                  <a:extLst>
                    <a:ext uri="{9D8B030D-6E8A-4147-A177-3AD203B41FA5}">
                      <a16:colId xmlns:a16="http://schemas.microsoft.com/office/drawing/2014/main" val="1443388891"/>
                    </a:ext>
                  </a:extLst>
                </a:gridCol>
                <a:gridCol w="743697">
                  <a:extLst>
                    <a:ext uri="{9D8B030D-6E8A-4147-A177-3AD203B41FA5}">
                      <a16:colId xmlns:a16="http://schemas.microsoft.com/office/drawing/2014/main" val="358539382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sz="2800" dirty="0"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800" dirty="0"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800" dirty="0"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800" dirty="0"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8361347"/>
                  </a:ext>
                </a:extLst>
              </a:tr>
            </a:tbl>
          </a:graphicData>
        </a:graphic>
      </p:graphicFrame>
      <p:sp>
        <p:nvSpPr>
          <p:cNvPr id="12" name="Right Brace 11"/>
          <p:cNvSpPr/>
          <p:nvPr/>
        </p:nvSpPr>
        <p:spPr>
          <a:xfrm rot="5400000">
            <a:off x="11447689" y="194194"/>
            <a:ext cx="267534" cy="2974790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73819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BAC8EC-B437-49E7-9790-CFA1DD0E61BE}" type="slidenum"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rgbClr val="E7E6E6">
                    <a:lumMod val="75000"/>
                  </a:srgbClr>
                </a:solidFill>
                <a:effectLst/>
                <a:uLnTx/>
                <a:uFillTx/>
                <a:latin typeface="Gill Sans MT" panose="020B0502020104020203" pitchFamily="34" charset="0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75000"/>
                </a:srgbClr>
              </a:solidFill>
              <a:effectLst/>
              <a:uLnTx/>
              <a:uFillTx/>
              <a:latin typeface="Gill Sans MT" panose="020B0502020104020203" pitchFamily="34" charset="0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89551" y="736900"/>
            <a:ext cx="805628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Dora says,</a:t>
            </a:r>
          </a:p>
          <a:p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Do you agree? </a:t>
            </a:r>
            <a:r>
              <a:rPr lang="en-GB" sz="2800" dirty="0">
                <a:solidFill>
                  <a:srgbClr val="FF0000"/>
                </a:solidFill>
                <a:latin typeface="Gill Sans MT" panose="020B0502020104020203" pitchFamily="34" charset="0"/>
              </a:rPr>
              <a:t>No. </a:t>
            </a: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Explain your reasoning. </a:t>
            </a:r>
            <a:r>
              <a:rPr lang="en-GB" sz="2800" dirty="0">
                <a:solidFill>
                  <a:srgbClr val="FF0000"/>
                </a:solidFill>
                <a:latin typeface="Gill Sans MT" panose="020B0502020104020203" pitchFamily="34" charset="0"/>
              </a:rPr>
              <a:t>To have a third, you need to have 1 piece with 2 pieces left. (1+2=3). All pieces must be the same size. </a:t>
            </a:r>
            <a:endParaRPr lang="en-US" sz="2800" dirty="0">
              <a:solidFill>
                <a:srgbClr val="FF0000"/>
              </a:solidFill>
              <a:latin typeface="Gill Sans MT" panose="020B0502020104020203" pitchFamily="34" charset="0"/>
            </a:endParaRPr>
          </a:p>
        </p:txBody>
      </p:sp>
      <p:sp>
        <p:nvSpPr>
          <p:cNvPr id="4" name="Rounded Rectangular Callout 3"/>
          <p:cNvSpPr/>
          <p:nvPr/>
        </p:nvSpPr>
        <p:spPr>
          <a:xfrm>
            <a:off x="4168695" y="1704724"/>
            <a:ext cx="4453373" cy="1548955"/>
          </a:xfrm>
          <a:prstGeom prst="wedgeRoundRectCallout">
            <a:avLst>
              <a:gd name="adj1" fmla="val -66226"/>
              <a:gd name="adj2" fmla="val 55089"/>
              <a:gd name="adj3" fmla="val 16667"/>
            </a:avLst>
          </a:prstGeom>
          <a:solidFill>
            <a:srgbClr val="FFC000">
              <a:alpha val="32549"/>
            </a:srgbClr>
          </a:solidFill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GB" sz="2800" dirty="0">
                <a:solidFill>
                  <a:srgbClr val="000000"/>
                </a:solidFill>
                <a:effectLst/>
                <a:latin typeface="Gill Sans MT" panose="020B0502020104020203" pitchFamily="34" charset="0"/>
                <a:ea typeface="Calibri" charset="0"/>
                <a:cs typeface="Times New Roman" charset="0"/>
              </a:rPr>
              <a:t>I have one third of a pizza because I have one slice and there are three slices left.</a:t>
            </a:r>
            <a:r>
              <a:rPr lang="en-GB" sz="2800" dirty="0">
                <a:effectLst/>
                <a:latin typeface="Gill Sans MT" panose="020B0502020104020203" pitchFamily="34" charset="0"/>
                <a:ea typeface="Calibri" charset="0"/>
                <a:cs typeface="Times New Roman" charset="0"/>
              </a:rPr>
              <a:t> </a:t>
            </a:r>
          </a:p>
        </p:txBody>
      </p:sp>
      <p:pic>
        <p:nvPicPr>
          <p:cNvPr id="6" name="Picture 5" descr="C:\Users\bethanyp\AppData\Local\Temp\Rar$DIa0.909\girl_4.png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811" b="16038"/>
          <a:stretch/>
        </p:blipFill>
        <p:spPr bwMode="auto">
          <a:xfrm>
            <a:off x="1914798" y="2163024"/>
            <a:ext cx="1690551" cy="174277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3275809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588" t="20592" r="19588" b="20728"/>
          <a:stretch/>
        </p:blipFill>
        <p:spPr bwMode="auto">
          <a:xfrm>
            <a:off x="-21601" y="1"/>
            <a:ext cx="9927601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/>
          <a:srcRect l="16028"/>
          <a:stretch/>
        </p:blipFill>
        <p:spPr>
          <a:xfrm>
            <a:off x="-21642" y="507002"/>
            <a:ext cx="9393978" cy="5919729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 rotWithShape="1">
          <a:blip r:embed="rId4"/>
          <a:srcRect l="24625"/>
          <a:stretch/>
        </p:blipFill>
        <p:spPr>
          <a:xfrm>
            <a:off x="815048" y="2516983"/>
            <a:ext cx="8105482" cy="1799955"/>
          </a:xfrm>
          <a:prstGeom prst="rect">
            <a:avLst/>
          </a:prstGeom>
        </p:spPr>
      </p:pic>
      <p:sp>
        <p:nvSpPr>
          <p:cNvPr id="11" name="Text Box 19"/>
          <p:cNvSpPr txBox="1">
            <a:spLocks noChangeArrowheads="1"/>
          </p:cNvSpPr>
          <p:nvPr/>
        </p:nvSpPr>
        <p:spPr bwMode="auto">
          <a:xfrm>
            <a:off x="2723914" y="2563703"/>
            <a:ext cx="3930163" cy="127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Year </a:t>
            </a:r>
            <a:r>
              <a:rPr lang="en-GB" altLang="en-US" sz="2400" noProof="0" dirty="0">
                <a:solidFill>
                  <a:srgbClr val="FFFFFF"/>
                </a:solidFill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kumimoji="0" lang="en-GB" altLang="en-US" sz="2400" b="0" i="0" u="none" strike="noStrike" kern="120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n-GB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12" name="Text Box 19"/>
          <p:cNvSpPr txBox="1">
            <a:spLocks noChangeArrowheads="1"/>
          </p:cNvSpPr>
          <p:nvPr/>
        </p:nvSpPr>
        <p:spPr bwMode="auto">
          <a:xfrm>
            <a:off x="2723914" y="3288325"/>
            <a:ext cx="6116406" cy="127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en-US" sz="4400" dirty="0">
                <a:solidFill>
                  <a:srgbClr val="FFFFFF"/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Fractions</a:t>
            </a:r>
            <a:endParaRPr kumimoji="0" lang="en-GB" altLang="en-US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876" y="2105876"/>
            <a:ext cx="2520000" cy="25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26490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BAC8EC-B437-49E7-9790-CFA1DD0E61BE}" type="slidenum"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rgbClr val="E7E6E6">
                    <a:lumMod val="75000"/>
                  </a:srgbClr>
                </a:solidFill>
                <a:effectLst/>
                <a:uLnTx/>
                <a:uFillTx/>
                <a:latin typeface="Gill Sans MT" panose="020B0502020104020203" pitchFamily="34" charset="0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75000"/>
                </a:srgbClr>
              </a:solidFill>
              <a:effectLst/>
              <a:uLnTx/>
              <a:uFillTx/>
              <a:latin typeface="Gill Sans MT" panose="020B0502020104020203" pitchFamily="34" charset="0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89551" y="736900"/>
            <a:ext cx="805628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>
                <a:latin typeface="Gill Sans MT" panose="020B0502020104020203" pitchFamily="34" charset="0"/>
              </a:rPr>
              <a:t>Three children are splitting a square into equal parts.</a:t>
            </a:r>
          </a:p>
          <a:p>
            <a:endParaRPr lang="en-GB" sz="2800" dirty="0">
              <a:latin typeface="Gill Sans MT" panose="020B0502020104020203" pitchFamily="34" charset="0"/>
            </a:endParaRPr>
          </a:p>
          <a:p>
            <a:endParaRPr lang="en-GB" sz="2800" dirty="0">
              <a:latin typeface="Gill Sans MT" panose="020B0502020104020203" pitchFamily="34" charset="0"/>
            </a:endParaRPr>
          </a:p>
          <a:p>
            <a:endParaRPr lang="en-GB" sz="2800" dirty="0">
              <a:latin typeface="Gill Sans MT" panose="020B0502020104020203" pitchFamily="34" charset="0"/>
            </a:endParaRPr>
          </a:p>
          <a:p>
            <a:endParaRPr lang="en-GB" sz="2800" dirty="0">
              <a:latin typeface="Gill Sans MT" panose="020B0502020104020203" pitchFamily="34" charset="0"/>
            </a:endParaRPr>
          </a:p>
          <a:p>
            <a:endParaRPr lang="en-GB" sz="2800" dirty="0">
              <a:latin typeface="Gill Sans MT" panose="020B0502020104020203" pitchFamily="34" charset="0"/>
            </a:endParaRPr>
          </a:p>
          <a:p>
            <a:endParaRPr lang="en-GB" sz="2800" dirty="0">
              <a:latin typeface="Gill Sans MT" panose="020B0502020104020203" pitchFamily="34" charset="0"/>
            </a:endParaRPr>
          </a:p>
          <a:p>
            <a:endParaRPr lang="en-GB" sz="2800" dirty="0">
              <a:latin typeface="Gill Sans MT" panose="020B0502020104020203" pitchFamily="34" charset="0"/>
            </a:endParaRPr>
          </a:p>
          <a:p>
            <a:endParaRPr lang="en-GB" sz="2800" dirty="0">
              <a:latin typeface="Gill Sans MT" panose="020B0502020104020203" pitchFamily="34" charset="0"/>
            </a:endParaRPr>
          </a:p>
          <a:p>
            <a:endParaRPr lang="en-GB" sz="2800" dirty="0">
              <a:latin typeface="Gill Sans MT" panose="020B0502020104020203" pitchFamily="34" charset="0"/>
            </a:endParaRPr>
          </a:p>
          <a:p>
            <a:r>
              <a:rPr lang="en-GB" sz="2800" dirty="0">
                <a:latin typeface="Gill Sans MT" panose="020B0502020104020203" pitchFamily="34" charset="0"/>
              </a:rPr>
              <a:t>Who has split the square into equal parts? </a:t>
            </a:r>
            <a:r>
              <a:rPr lang="en-GB" sz="2800" dirty="0">
                <a:solidFill>
                  <a:srgbClr val="FF0000"/>
                </a:solidFill>
                <a:latin typeface="Gill Sans MT" panose="020B0502020104020203" pitchFamily="34" charset="0"/>
              </a:rPr>
              <a:t>Teddy, Mo</a:t>
            </a:r>
            <a:endParaRPr lang="en-GB" sz="2800" dirty="0">
              <a:latin typeface="Gill Sans MT" panose="020B0502020104020203" pitchFamily="34" charset="0"/>
            </a:endParaRPr>
          </a:p>
          <a:p>
            <a:endParaRPr lang="en-GB" sz="2800" dirty="0">
              <a:latin typeface="Gill Sans MT" panose="020B0502020104020203" pitchFamily="34" charset="0"/>
            </a:endParaRPr>
          </a:p>
          <a:p>
            <a:r>
              <a:rPr lang="en-GB" sz="2800" dirty="0">
                <a:latin typeface="Gill Sans MT" panose="020B0502020104020203" pitchFamily="34" charset="0"/>
              </a:rPr>
              <a:t>Explain why.  </a:t>
            </a:r>
            <a:r>
              <a:rPr lang="en-GB" sz="2800" dirty="0">
                <a:solidFill>
                  <a:srgbClr val="FF0000"/>
                </a:solidFill>
                <a:latin typeface="Gill Sans MT" panose="020B0502020104020203" pitchFamily="34" charset="0"/>
              </a:rPr>
              <a:t>All parts are the same size. </a:t>
            </a:r>
            <a:endParaRPr lang="en-GB" sz="2800" dirty="0">
              <a:latin typeface="Gill Sans MT" panose="020B0502020104020203" pitchFamily="34" charset="0"/>
            </a:endParaRPr>
          </a:p>
        </p:txBody>
      </p:sp>
      <p:pic>
        <p:nvPicPr>
          <p:cNvPr id="4" name="Picture 3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2007" y="2015400"/>
            <a:ext cx="1747493" cy="1807897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2389990" y="3831282"/>
            <a:ext cx="103784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latin typeface="Gill Sans MT" panose="020B0502020104020203" pitchFamily="34" charset="0"/>
              </a:rPr>
              <a:t>Teddy</a:t>
            </a:r>
          </a:p>
        </p:txBody>
      </p:sp>
      <p:sp>
        <p:nvSpPr>
          <p:cNvPr id="7" name="Rectangle 6"/>
          <p:cNvSpPr/>
          <p:nvPr/>
        </p:nvSpPr>
        <p:spPr>
          <a:xfrm>
            <a:off x="4625930" y="3831282"/>
            <a:ext cx="85311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latin typeface="Gill Sans MT" panose="020B0502020104020203" pitchFamily="34" charset="0"/>
              </a:rPr>
              <a:t>Alex</a:t>
            </a:r>
          </a:p>
        </p:txBody>
      </p:sp>
      <p:sp>
        <p:nvSpPr>
          <p:cNvPr id="8" name="Rectangle 7"/>
          <p:cNvSpPr/>
          <p:nvPr/>
        </p:nvSpPr>
        <p:spPr>
          <a:xfrm>
            <a:off x="6956367" y="3831282"/>
            <a:ext cx="66396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latin typeface="Gill Sans MT" panose="020B0502020104020203" pitchFamily="34" charset="0"/>
              </a:rPr>
              <a:t>Mo</a:t>
            </a:r>
            <a:endParaRPr lang="en-GB" sz="4800" dirty="0">
              <a:latin typeface="Gill Sans MT" panose="020B0502020104020203" pitchFamily="34" charset="0"/>
            </a:endParaRPr>
          </a:p>
        </p:txBody>
      </p:sp>
      <p:pic>
        <p:nvPicPr>
          <p:cNvPr id="9" name="Picture 8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0691" y="2016391"/>
            <a:ext cx="1747493" cy="1807897"/>
          </a:xfrm>
          <a:prstGeom prst="rect">
            <a:avLst/>
          </a:prstGeom>
          <a:noFill/>
        </p:spPr>
      </p:pic>
      <p:pic>
        <p:nvPicPr>
          <p:cNvPr id="10" name="Picture 9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9375" y="2004948"/>
            <a:ext cx="1747493" cy="181834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1163021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BAC8EC-B437-49E7-9790-CFA1DD0E61BE}" type="slidenum"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rgbClr val="E7E6E6">
                    <a:lumMod val="75000"/>
                  </a:srgbClr>
                </a:solidFill>
                <a:effectLst/>
                <a:uLnTx/>
                <a:uFillTx/>
                <a:latin typeface="Gill Sans MT" panose="020B0502020104020203" pitchFamily="34" charset="0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75000"/>
                </a:srgbClr>
              </a:solidFill>
              <a:effectLst/>
              <a:uLnTx/>
              <a:uFillTx/>
              <a:latin typeface="Gill Sans MT" panose="020B0502020104020203" pitchFamily="34" charset="0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89551" y="736900"/>
            <a:ext cx="805628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>
                <a:latin typeface="Gill Sans MT" panose="020B0502020104020203" pitchFamily="34" charset="0"/>
              </a:rPr>
              <a:t>How many different ways can you put these beanbags into equal groups? </a:t>
            </a:r>
          </a:p>
          <a:p>
            <a:endParaRPr lang="en-GB" sz="2800" dirty="0">
              <a:solidFill>
                <a:srgbClr val="FF0000"/>
              </a:solidFill>
              <a:latin typeface="Gill Sans MT" panose="020B0502020104020203" pitchFamily="34" charset="0"/>
            </a:endParaRPr>
          </a:p>
          <a:p>
            <a:endParaRPr lang="en-GB" sz="2800" dirty="0">
              <a:solidFill>
                <a:srgbClr val="FF0000"/>
              </a:solidFill>
              <a:latin typeface="Gill Sans MT" panose="020B0502020104020203" pitchFamily="34" charset="0"/>
            </a:endParaRPr>
          </a:p>
          <a:p>
            <a:endParaRPr lang="en-GB" sz="2800" dirty="0">
              <a:solidFill>
                <a:srgbClr val="FF0000"/>
              </a:solidFill>
              <a:latin typeface="Gill Sans MT" panose="020B0502020104020203" pitchFamily="34" charset="0"/>
            </a:endParaRPr>
          </a:p>
          <a:p>
            <a:endParaRPr lang="en-GB" sz="2800" dirty="0">
              <a:solidFill>
                <a:srgbClr val="FF0000"/>
              </a:solidFill>
              <a:latin typeface="Gill Sans MT" panose="020B0502020104020203" pitchFamily="34" charset="0"/>
            </a:endParaRPr>
          </a:p>
          <a:p>
            <a:endParaRPr lang="en-GB" sz="2800" dirty="0">
              <a:solidFill>
                <a:srgbClr val="FF0000"/>
              </a:solidFill>
              <a:latin typeface="Gill Sans MT" panose="020B0502020104020203" pitchFamily="34" charset="0"/>
            </a:endParaRPr>
          </a:p>
          <a:p>
            <a:endParaRPr lang="en-GB" sz="2800" dirty="0">
              <a:solidFill>
                <a:srgbClr val="FF0000"/>
              </a:solidFill>
              <a:latin typeface="Gill Sans MT" panose="020B0502020104020203" pitchFamily="34" charset="0"/>
            </a:endParaRPr>
          </a:p>
          <a:p>
            <a:endParaRPr lang="en-GB" sz="2800" dirty="0">
              <a:solidFill>
                <a:srgbClr val="FF0000"/>
              </a:solidFill>
              <a:latin typeface="Gill Sans MT" panose="020B0502020104020203" pitchFamily="34" charset="0"/>
            </a:endParaRPr>
          </a:p>
          <a:p>
            <a:endParaRPr lang="en-GB" sz="2800" dirty="0">
              <a:solidFill>
                <a:srgbClr val="FF0000"/>
              </a:solidFill>
              <a:latin typeface="Gill Sans MT" panose="020B0502020104020203" pitchFamily="34" charset="0"/>
            </a:endParaRPr>
          </a:p>
          <a:p>
            <a:endParaRPr lang="en-GB" sz="2800" dirty="0">
              <a:solidFill>
                <a:srgbClr val="FF0000"/>
              </a:solidFill>
              <a:latin typeface="Gill Sans MT" panose="020B0502020104020203" pitchFamily="34" charset="0"/>
            </a:endParaRPr>
          </a:p>
          <a:p>
            <a:endParaRPr lang="en-GB" sz="2800" dirty="0">
              <a:solidFill>
                <a:srgbClr val="FF0000"/>
              </a:solidFill>
              <a:latin typeface="Gill Sans MT" panose="020B0502020104020203" pitchFamily="34" charset="0"/>
            </a:endParaRPr>
          </a:p>
          <a:p>
            <a:r>
              <a:rPr lang="en-GB" sz="2800" dirty="0">
                <a:solidFill>
                  <a:srgbClr val="FF0000"/>
                </a:solidFill>
                <a:latin typeface="Gill Sans MT" panose="020B0502020104020203" pitchFamily="34" charset="0"/>
              </a:rPr>
              <a:t>1 group of 12, 2 groups of 6, 3 groups of 4, 4 groups of 3, 6 groups of 2, 12 groups of 1 (6 ways)</a:t>
            </a:r>
            <a:endParaRPr lang="en-US" sz="2800" dirty="0">
              <a:latin typeface="Gill Sans MT" panose="020B0502020104020203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190631" y="2158475"/>
            <a:ext cx="892968" cy="74851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475683" y="2433705"/>
            <a:ext cx="892968" cy="74851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827110" y="2158474"/>
            <a:ext cx="892968" cy="74851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380626" y="2906991"/>
            <a:ext cx="892968" cy="74851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439117" y="3182222"/>
            <a:ext cx="892968" cy="74851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190631" y="4174145"/>
            <a:ext cx="892968" cy="74851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667329" y="5138461"/>
            <a:ext cx="892968" cy="748517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348308" y="4507304"/>
            <a:ext cx="892968" cy="74851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779293" y="3655506"/>
            <a:ext cx="892968" cy="748517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870984" y="3807155"/>
            <a:ext cx="892968" cy="748517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511498" y="4508816"/>
            <a:ext cx="892968" cy="748517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163221" y="5304187"/>
            <a:ext cx="892968" cy="748517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8644" y="1026734"/>
            <a:ext cx="940295" cy="1328545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7985" y="2139993"/>
            <a:ext cx="1241612" cy="1416487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8644" y="3548590"/>
            <a:ext cx="1012720" cy="7396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52265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BAC8EC-B437-49E7-9790-CFA1DD0E61BE}" type="slidenum"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rgbClr val="E7E6E6">
                    <a:lumMod val="75000"/>
                  </a:srgbClr>
                </a:solidFill>
                <a:effectLst/>
                <a:uLnTx/>
                <a:uFillTx/>
                <a:latin typeface="Gill Sans MT" panose="020B0502020104020203" pitchFamily="34" charset="0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75000"/>
                </a:srgbClr>
              </a:solidFill>
              <a:effectLst/>
              <a:uLnTx/>
              <a:uFillTx/>
              <a:latin typeface="Gill Sans MT" panose="020B0502020104020203" pitchFamily="34" charset="0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89551" y="736900"/>
            <a:ext cx="805628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Which is the odd one out? </a:t>
            </a:r>
            <a:r>
              <a:rPr lang="en-GB" sz="2800" dirty="0">
                <a:solidFill>
                  <a:srgbClr val="FF0000"/>
                </a:solidFill>
                <a:latin typeface="Gill Sans MT" panose="020B0502020104020203" pitchFamily="34" charset="0"/>
              </a:rPr>
              <a:t>The red and white flag. </a:t>
            </a:r>
            <a:b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</a:b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Explain your answer. </a:t>
            </a:r>
            <a:r>
              <a:rPr lang="en-GB" sz="2800" dirty="0">
                <a:solidFill>
                  <a:srgbClr val="FF0000"/>
                </a:solidFill>
                <a:latin typeface="Gill Sans MT" panose="020B0502020104020203" pitchFamily="34" charset="0"/>
              </a:rPr>
              <a:t>The parts are not equal.</a:t>
            </a:r>
          </a:p>
          <a:p>
            <a:endParaRPr lang="en-GB" sz="2800" dirty="0">
              <a:latin typeface="Gill Sans MT" panose="020B0502020104020203" pitchFamily="34" charset="0"/>
            </a:endParaRPr>
          </a:p>
          <a:p>
            <a:endParaRPr lang="en-GB" sz="2800" dirty="0">
              <a:latin typeface="Gill Sans MT" panose="020B0502020104020203" pitchFamily="34" charset="0"/>
            </a:endParaRPr>
          </a:p>
          <a:p>
            <a:endParaRPr lang="en-GB" sz="2800" dirty="0">
              <a:latin typeface="Gill Sans MT" panose="020B0502020104020203" pitchFamily="34" charset="0"/>
            </a:endParaRPr>
          </a:p>
          <a:p>
            <a:endParaRPr lang="en-GB" sz="2800" dirty="0">
              <a:latin typeface="Gill Sans MT" panose="020B0502020104020203" pitchFamily="34" charset="0"/>
            </a:endParaRPr>
          </a:p>
          <a:p>
            <a:endParaRPr lang="en-GB" sz="2800" dirty="0">
              <a:latin typeface="Gill Sans MT" panose="020B0502020104020203" pitchFamily="34" charset="0"/>
            </a:endParaRPr>
          </a:p>
          <a:p>
            <a:endParaRPr lang="en-GB" sz="2800" dirty="0">
              <a:latin typeface="Gill Sans MT" panose="020B0502020104020203" pitchFamily="34" charset="0"/>
            </a:endParaRPr>
          </a:p>
          <a:p>
            <a:endParaRPr lang="en-GB" sz="2800" dirty="0">
              <a:latin typeface="Gill Sans MT" panose="020B0502020104020203" pitchFamily="34" charset="0"/>
            </a:endParaRPr>
          </a:p>
          <a:p>
            <a:endParaRPr lang="en-GB" sz="2800" dirty="0">
              <a:latin typeface="Gill Sans MT" panose="020B0502020104020203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786818" y="2399133"/>
            <a:ext cx="2392188" cy="1411888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1783428" y="2399133"/>
            <a:ext cx="1463337" cy="141188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8248" y="1880159"/>
            <a:ext cx="692817" cy="779304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1136" y="1880159"/>
            <a:ext cx="692817" cy="779304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4024" y="1880159"/>
            <a:ext cx="692817" cy="779304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6913" y="1880159"/>
            <a:ext cx="692817" cy="779304"/>
          </a:xfrm>
          <a:prstGeom prst="rect">
            <a:avLst/>
          </a:prstGeom>
        </p:spPr>
      </p:pic>
      <p:sp>
        <p:nvSpPr>
          <p:cNvPr id="11" name="Rounded Rectangle 10"/>
          <p:cNvSpPr/>
          <p:nvPr/>
        </p:nvSpPr>
        <p:spPr>
          <a:xfrm>
            <a:off x="4977587" y="1824899"/>
            <a:ext cx="1606436" cy="943327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7769671" y="3376501"/>
                <a:ext cx="645790" cy="869040"/>
              </a:xfrm>
              <a:prstGeom prst="roundRect">
                <a:avLst/>
              </a:prstGeom>
              <a:noFill/>
              <a:ln>
                <a:solidFill>
                  <a:srgbClr val="FFC000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kern="1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charset="0"/>
                              <a:cs typeface="Times New Roman" charset="0"/>
                            </a:rPr>
                          </m:ctrlPr>
                        </m:fPr>
                        <m:num>
                          <m:r>
                            <a:rPr lang="en-GB" sz="2800" i="1" kern="1200">
                              <a:solidFill>
                                <a:srgbClr val="000000"/>
                              </a:solidFill>
                              <a:effectLst/>
                              <a:latin typeface="Cambria Math" charset="0"/>
                              <a:ea typeface="Times New Roman" charset="0"/>
                              <a:cs typeface="Times New Roman" charset="0"/>
                            </a:rPr>
                            <m:t>1</m:t>
                          </m:r>
                        </m:num>
                        <m:den>
                          <m:r>
                            <a:rPr lang="en-GB" sz="2800" i="1" kern="1200">
                              <a:solidFill>
                                <a:srgbClr val="000000"/>
                              </a:solidFill>
                              <a:effectLst/>
                              <a:latin typeface="Cambria Math" charset="0"/>
                              <a:ea typeface="Times New Roman" charset="0"/>
                              <a:cs typeface="Times New Roman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1200" dirty="0">
                  <a:effectLst/>
                  <a:latin typeface="Gill Sans MT" panose="020B0502020104020203" pitchFamily="34" charset="0"/>
                  <a:ea typeface="Times New Roman" charset="0"/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69671" y="3376501"/>
                <a:ext cx="645790" cy="869040"/>
              </a:xfrm>
              <a:prstGeom prst="round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solidFill>
                  <a:srgbClr val="FFC000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/>
          <p:cNvSpPr txBox="1"/>
          <p:nvPr/>
        </p:nvSpPr>
        <p:spPr>
          <a:xfrm>
            <a:off x="2777978" y="4774667"/>
            <a:ext cx="1607407" cy="578882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GB" sz="2800" kern="1200" dirty="0">
                <a:solidFill>
                  <a:srgbClr val="000000"/>
                </a:solidFill>
                <a:effectLst/>
                <a:latin typeface="Gill Sans MT" panose="020B0502020104020203" pitchFamily="34" charset="0"/>
                <a:ea typeface="Times New Roman" charset="0"/>
                <a:cs typeface="Times New Roman" charset="0"/>
              </a:rPr>
              <a:t>One half</a:t>
            </a:r>
            <a:endParaRPr lang="en-GB" dirty="0">
              <a:effectLst/>
              <a:latin typeface="Gill Sans MT" panose="020B0502020104020203" pitchFamily="34" charset="0"/>
              <a:ea typeface="Times New Roman" charset="0"/>
            </a:endParaRPr>
          </a:p>
        </p:txBody>
      </p:sp>
      <p:sp>
        <p:nvSpPr>
          <p:cNvPr id="3" name="Oval 2"/>
          <p:cNvSpPr/>
          <p:nvPr/>
        </p:nvSpPr>
        <p:spPr>
          <a:xfrm>
            <a:off x="5413628" y="4121624"/>
            <a:ext cx="1720368" cy="1707514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Chord 17"/>
          <p:cNvSpPr/>
          <p:nvPr/>
        </p:nvSpPr>
        <p:spPr>
          <a:xfrm rot="5400000">
            <a:off x="5432965" y="4120085"/>
            <a:ext cx="1687320" cy="1706720"/>
          </a:xfrm>
          <a:prstGeom prst="chord">
            <a:avLst>
              <a:gd name="adj1" fmla="val 5386833"/>
              <a:gd name="adj2" fmla="val 16232312"/>
            </a:avLst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4412" y="736900"/>
            <a:ext cx="1609516" cy="1637459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2183" y="2239187"/>
            <a:ext cx="953974" cy="745471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60" t="5564" r="60478" b="49777"/>
          <a:stretch/>
        </p:blipFill>
        <p:spPr>
          <a:xfrm>
            <a:off x="10072183" y="3105077"/>
            <a:ext cx="841520" cy="948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13353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BAC8EC-B437-49E7-9790-CFA1DD0E61BE}" type="slidenum"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rgbClr val="E7E6E6">
                    <a:lumMod val="75000"/>
                  </a:srgbClr>
                </a:solidFill>
                <a:effectLst/>
                <a:uLnTx/>
                <a:uFillTx/>
                <a:latin typeface="Gill Sans MT" panose="020B0502020104020203" pitchFamily="34" charset="0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75000"/>
                </a:srgbClr>
              </a:solidFill>
              <a:effectLst/>
              <a:uLnTx/>
              <a:uFillTx/>
              <a:latin typeface="Gill Sans MT" panose="020B0502020104020203" pitchFamily="34" charset="0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89551" y="736900"/>
            <a:ext cx="805628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Rosie says the shaded part of the shape does not show a half because there are four parts, not two equal parts.  </a:t>
            </a:r>
          </a:p>
          <a:p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r>
              <a:rPr lang="en-GB" sz="2800" dirty="0">
                <a:latin typeface="Gill Sans MT" panose="020B0502020104020203" pitchFamily="34" charset="0"/>
              </a:rPr>
              <a:t>Do you agree? Explain why. </a:t>
            </a:r>
            <a:r>
              <a:rPr lang="en-GB" sz="2800" dirty="0">
                <a:solidFill>
                  <a:srgbClr val="FF0000"/>
                </a:solidFill>
                <a:latin typeface="Gill Sans MT" panose="020B0502020104020203" pitchFamily="34" charset="0"/>
              </a:rPr>
              <a:t>It </a:t>
            </a:r>
            <a:r>
              <a:rPr lang="en-GB" sz="2800" u="sng" dirty="0">
                <a:solidFill>
                  <a:srgbClr val="FF0000"/>
                </a:solidFill>
                <a:latin typeface="Gill Sans MT" panose="020B0502020104020203" pitchFamily="34" charset="0"/>
              </a:rPr>
              <a:t>is</a:t>
            </a:r>
            <a:r>
              <a:rPr lang="en-GB" sz="2800" dirty="0">
                <a:solidFill>
                  <a:srgbClr val="FF0000"/>
                </a:solidFill>
                <a:latin typeface="Gill Sans MT" panose="020B0502020104020203" pitchFamily="34" charset="0"/>
              </a:rPr>
              <a:t> a half because if you swapped the top white with the bottom pink, you would see that there is an equal amount of white and pink. </a:t>
            </a:r>
            <a:endParaRPr lang="en-US" sz="2800" dirty="0">
              <a:solidFill>
                <a:srgbClr val="FF0000"/>
              </a:solidFill>
              <a:latin typeface="Gill Sans MT" panose="020B0502020104020203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 rot="16200000">
            <a:off x="3801768" y="1459207"/>
            <a:ext cx="2229724" cy="36281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7" name="Rectangle 6"/>
          <p:cNvSpPr/>
          <p:nvPr/>
        </p:nvSpPr>
        <p:spPr>
          <a:xfrm rot="16200000">
            <a:off x="3748559" y="2644542"/>
            <a:ext cx="1103023" cy="239500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8" name="Rectangle 7"/>
          <p:cNvSpPr/>
          <p:nvPr/>
        </p:nvSpPr>
        <p:spPr>
          <a:xfrm rot="16200000">
            <a:off x="5547785" y="2103265"/>
            <a:ext cx="1131634" cy="123205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39141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BAC8EC-B437-49E7-9790-CFA1DD0E61BE}" type="slidenum"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rgbClr val="E7E6E6">
                    <a:lumMod val="75000"/>
                  </a:srgbClr>
                </a:solidFill>
                <a:effectLst/>
                <a:uLnTx/>
                <a:uFillTx/>
                <a:latin typeface="Gill Sans MT" panose="020B0502020104020203" pitchFamily="34" charset="0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75000"/>
                </a:srgbClr>
              </a:solidFill>
              <a:effectLst/>
              <a:uLnTx/>
              <a:uFillTx/>
              <a:latin typeface="Gill Sans MT" panose="020B0502020104020203" pitchFamily="34" charset="0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89551" y="736900"/>
            <a:ext cx="805628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Dora is asked to shade half of her shape.</a:t>
            </a:r>
          </a:p>
          <a:p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This is what she shades.</a:t>
            </a:r>
          </a:p>
          <a:p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endParaRPr lang="en-GB" sz="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Is she correct? </a:t>
            </a:r>
            <a:r>
              <a:rPr lang="en-GB" sz="2800" dirty="0">
                <a:solidFill>
                  <a:srgbClr val="FF0000"/>
                </a:solidFill>
                <a:latin typeface="Gill Sans MT" panose="020B0502020104020203" pitchFamily="34" charset="0"/>
              </a:rPr>
              <a:t>Yes</a:t>
            </a: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 </a:t>
            </a:r>
          </a:p>
          <a:p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Explain why. </a:t>
            </a:r>
            <a:r>
              <a:rPr lang="en-GB" sz="2800" dirty="0">
                <a:solidFill>
                  <a:srgbClr val="FF0000"/>
                </a:solidFill>
                <a:latin typeface="Gill Sans MT" panose="020B0502020104020203" pitchFamily="34" charset="0"/>
              </a:rPr>
              <a:t>Because 6 out of the </a:t>
            </a:r>
          </a:p>
          <a:p>
            <a:r>
              <a:rPr lang="en-GB" sz="2800" dirty="0">
                <a:solidFill>
                  <a:srgbClr val="FF0000"/>
                </a:solidFill>
                <a:latin typeface="Gill Sans MT" panose="020B0502020104020203" pitchFamily="34" charset="0"/>
              </a:rPr>
              <a:t>12 have been shaded, and all </a:t>
            </a:r>
          </a:p>
          <a:p>
            <a:r>
              <a:rPr lang="en-GB" sz="2800" dirty="0">
                <a:solidFill>
                  <a:srgbClr val="FF0000"/>
                </a:solidFill>
                <a:latin typeface="Gill Sans MT" panose="020B0502020104020203" pitchFamily="34" charset="0"/>
              </a:rPr>
              <a:t>squares are equal in size. </a:t>
            </a:r>
          </a:p>
          <a:p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021164"/>
              </p:ext>
            </p:extLst>
          </p:nvPr>
        </p:nvGraphicFramePr>
        <p:xfrm>
          <a:off x="5710867" y="1745549"/>
          <a:ext cx="3054474" cy="32255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8158">
                  <a:extLst>
                    <a:ext uri="{9D8B030D-6E8A-4147-A177-3AD203B41FA5}">
                      <a16:colId xmlns:a16="http://schemas.microsoft.com/office/drawing/2014/main" val="1511195864"/>
                    </a:ext>
                  </a:extLst>
                </a:gridCol>
                <a:gridCol w="1018158">
                  <a:extLst>
                    <a:ext uri="{9D8B030D-6E8A-4147-A177-3AD203B41FA5}">
                      <a16:colId xmlns:a16="http://schemas.microsoft.com/office/drawing/2014/main" val="3587445988"/>
                    </a:ext>
                  </a:extLst>
                </a:gridCol>
                <a:gridCol w="1018158">
                  <a:extLst>
                    <a:ext uri="{9D8B030D-6E8A-4147-A177-3AD203B41FA5}">
                      <a16:colId xmlns:a16="http://schemas.microsoft.com/office/drawing/2014/main" val="1170168418"/>
                    </a:ext>
                  </a:extLst>
                </a:gridCol>
              </a:tblGrid>
              <a:tr h="806381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667495"/>
                  </a:ext>
                </a:extLst>
              </a:tr>
              <a:tr h="806381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6481292"/>
                  </a:ext>
                </a:extLst>
              </a:tr>
              <a:tr h="806381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3642548"/>
                  </a:ext>
                </a:extLst>
              </a:tr>
              <a:tr h="806381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400486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07819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BAC8EC-B437-49E7-9790-CFA1DD0E61BE}" type="slidenum"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rgbClr val="E7E6E6">
                    <a:lumMod val="75000"/>
                  </a:srgbClr>
                </a:solidFill>
                <a:effectLst/>
                <a:uLnTx/>
                <a:uFillTx/>
                <a:latin typeface="Gill Sans MT" panose="020B0502020104020203" pitchFamily="34" charset="0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75000"/>
                </a:srgbClr>
              </a:solidFill>
              <a:effectLst/>
              <a:uLnTx/>
              <a:uFillTx/>
              <a:latin typeface="Gill Sans MT" panose="020B0502020104020203" pitchFamily="34" charset="0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89551" y="736900"/>
            <a:ext cx="805628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Annie has some gummy bears.</a:t>
            </a:r>
          </a:p>
          <a:p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She circles half of them.</a:t>
            </a:r>
          </a:p>
          <a:p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How many gummy bears did she have at the start? </a:t>
            </a:r>
            <a:r>
              <a:rPr lang="en-GB" sz="2800" dirty="0">
                <a:solidFill>
                  <a:srgbClr val="FF0000"/>
                </a:solidFill>
                <a:latin typeface="Gill Sans MT" panose="020B0502020104020203" pitchFamily="34" charset="0"/>
              </a:rPr>
              <a:t>16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6861" y="3027430"/>
            <a:ext cx="1319992" cy="1079404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6508" y="2719192"/>
            <a:ext cx="1319992" cy="107940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8130" y="2744883"/>
            <a:ext cx="1319992" cy="107940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2976" y="2850058"/>
            <a:ext cx="1319992" cy="1079404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7692" y="3635123"/>
            <a:ext cx="1319992" cy="1079404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6789" y="3714265"/>
            <a:ext cx="1319992" cy="1079404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6082" y="3877964"/>
            <a:ext cx="1319992" cy="1079404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053778">
            <a:off x="5905660" y="3717478"/>
            <a:ext cx="1196730" cy="1190582"/>
          </a:xfrm>
          <a:prstGeom prst="rect">
            <a:avLst/>
          </a:prstGeom>
        </p:spPr>
      </p:pic>
      <p:sp>
        <p:nvSpPr>
          <p:cNvPr id="7" name="Oval 6"/>
          <p:cNvSpPr/>
          <p:nvPr/>
        </p:nvSpPr>
        <p:spPr>
          <a:xfrm>
            <a:off x="2576151" y="2335239"/>
            <a:ext cx="4683080" cy="297809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0281322"/>
              </p:ext>
            </p:extLst>
          </p:nvPr>
        </p:nvGraphicFramePr>
        <p:xfrm>
          <a:off x="10094061" y="851147"/>
          <a:ext cx="2974788" cy="518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87394">
                  <a:extLst>
                    <a:ext uri="{9D8B030D-6E8A-4147-A177-3AD203B41FA5}">
                      <a16:colId xmlns:a16="http://schemas.microsoft.com/office/drawing/2014/main" val="3862098677"/>
                    </a:ext>
                  </a:extLst>
                </a:gridCol>
                <a:gridCol w="1487394">
                  <a:extLst>
                    <a:ext uri="{9D8B030D-6E8A-4147-A177-3AD203B41FA5}">
                      <a16:colId xmlns:a16="http://schemas.microsoft.com/office/drawing/2014/main" val="14433888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sz="2800" dirty="0"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800" dirty="0"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8361347"/>
                  </a:ext>
                </a:extLst>
              </a:tr>
            </a:tbl>
          </a:graphicData>
        </a:graphic>
      </p:graphicFrame>
      <p:sp>
        <p:nvSpPr>
          <p:cNvPr id="16" name="Right Brace 15"/>
          <p:cNvSpPr/>
          <p:nvPr/>
        </p:nvSpPr>
        <p:spPr>
          <a:xfrm rot="5400000">
            <a:off x="11447689" y="194194"/>
            <a:ext cx="267534" cy="2974790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11842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BAC8EC-B437-49E7-9790-CFA1DD0E61BE}" type="slidenum"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rgbClr val="E7E6E6">
                    <a:lumMod val="75000"/>
                  </a:srgbClr>
                </a:solidFill>
                <a:effectLst/>
                <a:uLnTx/>
                <a:uFillTx/>
                <a:latin typeface="Gill Sans MT" panose="020B0502020104020203" pitchFamily="34" charset="0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75000"/>
                </a:srgbClr>
              </a:solidFill>
              <a:effectLst/>
              <a:uLnTx/>
              <a:uFillTx/>
              <a:latin typeface="Gill Sans MT" panose="020B0502020104020203" pitchFamily="34" charset="0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89551" y="736900"/>
            <a:ext cx="805628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Alex is folding two identical paper strips.</a:t>
            </a:r>
          </a:p>
          <a:p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Use paper strips to prove Alex is incorrect.</a:t>
            </a:r>
          </a:p>
          <a:p>
            <a:r>
              <a:rPr lang="en-GB" sz="2800" dirty="0">
                <a:solidFill>
                  <a:srgbClr val="FF0000"/>
                </a:solidFill>
                <a:latin typeface="Gill Sans MT" panose="020B0502020104020203" pitchFamily="34" charset="0"/>
              </a:rPr>
              <a:t>She is incorrect because we need 4 quarters to make the whole strip; we only need 2 halves to make the whole strip. </a:t>
            </a:r>
          </a:p>
        </p:txBody>
      </p:sp>
      <p:pic>
        <p:nvPicPr>
          <p:cNvPr id="4" name="Picture 3" descr="C:\Users\User\Documents\Schemes of Learning\images\girl_5.png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310" b="22374"/>
          <a:stretch/>
        </p:blipFill>
        <p:spPr bwMode="auto">
          <a:xfrm flipH="1">
            <a:off x="889551" y="3291118"/>
            <a:ext cx="1466374" cy="1155598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Speech Bubble: Rectangle with Corners Rounded 6"/>
              <p:cNvSpPr/>
              <p:nvPr/>
            </p:nvSpPr>
            <p:spPr>
              <a:xfrm>
                <a:off x="2793227" y="3250629"/>
                <a:ext cx="6152604" cy="1542367"/>
              </a:xfrm>
              <a:prstGeom prst="wedgeRoundRectCallout">
                <a:avLst>
                  <a:gd name="adj1" fmla="val -56427"/>
                  <a:gd name="adj2" fmla="val 14581"/>
                  <a:gd name="adj3" fmla="val 16667"/>
                </a:avLst>
              </a:prstGeom>
              <a:solidFill>
                <a:srgbClr val="FF0066">
                  <a:alpha val="14902"/>
                </a:srgbClr>
              </a:solidFill>
              <a:ln w="28575">
                <a:solidFill>
                  <a:srgbClr val="FF006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spcBef>
                    <a:spcPts val="0"/>
                  </a:spcBef>
                </a:pPr>
                <a:r>
                  <a:rPr lang="en-GB" sz="2800" dirty="0">
                    <a:solidFill>
                      <a:srgbClr val="000000"/>
                    </a:solidFill>
                    <a:effectLst/>
                    <a:latin typeface="Gill Sans MT" panose="020B0502020104020203" pitchFamily="34" charset="0"/>
                    <a:ea typeface="Calibri" charset="0"/>
                    <a:cs typeface="Calibri" charset="0"/>
                  </a:rPr>
                  <a:t>I think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charset="0"/>
                            <a:cs typeface="Calibri" charset="0"/>
                          </a:rPr>
                        </m:ctrlPr>
                      </m:fPr>
                      <m:num>
                        <m:r>
                          <a:rPr lang="en-GB" sz="2800" i="1">
                            <a:solidFill>
                              <a:srgbClr val="000000"/>
                            </a:solidFill>
                            <a:effectLst/>
                            <a:latin typeface="Cambria Math" charset="0"/>
                            <a:ea typeface="Calibri" charset="0"/>
                            <a:cs typeface="Calibri" charset="0"/>
                          </a:rPr>
                          <m:t>1</m:t>
                        </m:r>
                      </m:num>
                      <m:den>
                        <m:r>
                          <a:rPr lang="en-GB" sz="2800" i="1">
                            <a:solidFill>
                              <a:srgbClr val="000000"/>
                            </a:solidFill>
                            <a:effectLst/>
                            <a:latin typeface="Cambria Math" charset="0"/>
                            <a:ea typeface="Calibri" charset="0"/>
                            <a:cs typeface="Calibri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rgbClr val="000000"/>
                    </a:solidFill>
                    <a:effectLst/>
                    <a:latin typeface="Gill Sans MT" panose="020B0502020104020203" pitchFamily="34" charset="0"/>
                    <a:ea typeface="Times New Roman" charset="0"/>
                    <a:cs typeface="Calibri" charset="0"/>
                  </a:rPr>
                  <a:t>  of the strip will be bigger than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charset="0"/>
                            <a:cs typeface="Calibri" charset="0"/>
                          </a:rPr>
                        </m:ctrlPr>
                      </m:fPr>
                      <m:num>
                        <m:r>
                          <a:rPr lang="en-GB" sz="2800" i="1">
                            <a:solidFill>
                              <a:srgbClr val="000000"/>
                            </a:solidFill>
                            <a:effectLst/>
                            <a:latin typeface="Cambria Math" charset="0"/>
                            <a:ea typeface="Calibri" charset="0"/>
                            <a:cs typeface="Calibri" charset="0"/>
                          </a:rPr>
                          <m:t>1</m:t>
                        </m:r>
                      </m:num>
                      <m:den>
                        <m:r>
                          <a:rPr lang="en-GB" sz="2800" i="1">
                            <a:solidFill>
                              <a:srgbClr val="000000"/>
                            </a:solidFill>
                            <a:effectLst/>
                            <a:latin typeface="Cambria Math" charset="0"/>
                            <a:ea typeface="Calibri" charset="0"/>
                            <a:cs typeface="Calibri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rgbClr val="000000"/>
                    </a:solidFill>
                    <a:effectLst/>
                    <a:latin typeface="Gill Sans MT" panose="020B0502020104020203" pitchFamily="34" charset="0"/>
                    <a:ea typeface="Times New Roman" charset="0"/>
                    <a:cs typeface="Calibri" charset="0"/>
                  </a:rPr>
                  <a:t> of the strip because 4 is bigger than 2</a:t>
                </a:r>
                <a:endParaRPr lang="en-GB" sz="2000" dirty="0">
                  <a:effectLst/>
                  <a:ea typeface="Calibri" charset="0"/>
                  <a:cs typeface="Times New Roman" charset="0"/>
                </a:endParaRPr>
              </a:p>
            </p:txBody>
          </p:sp>
        </mc:Choice>
        <mc:Fallback xmlns="">
          <p:sp>
            <p:nvSpPr>
              <p:cNvPr id="6" name="Speech Bubble: Rectangle with Corners Rounded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93227" y="3250629"/>
                <a:ext cx="6152604" cy="1542367"/>
              </a:xfrm>
              <a:prstGeom prst="wedgeRoundRectCallout">
                <a:avLst>
                  <a:gd name="adj1" fmla="val -56427"/>
                  <a:gd name="adj2" fmla="val 14581"/>
                  <a:gd name="adj3" fmla="val 16667"/>
                </a:avLst>
              </a:prstGeom>
              <a:blipFill>
                <a:blip r:embed="rId4"/>
                <a:stretch>
                  <a:fillRect r="-1016"/>
                </a:stretch>
              </a:blipFill>
              <a:ln w="28575">
                <a:solidFill>
                  <a:srgbClr val="FF0066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angle 6"/>
          <p:cNvSpPr/>
          <p:nvPr/>
        </p:nvSpPr>
        <p:spPr>
          <a:xfrm>
            <a:off x="2793227" y="1612859"/>
            <a:ext cx="2756144" cy="85445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4474835" y="1935138"/>
            <a:ext cx="2756144" cy="85445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7787782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7BBA110A-F0D6-4815-A530-12842E058620}" vid="{DBCC5AE0-762A-486A-A91B-EF3AE4503DE8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1DE07D171DC084DB64EB6C63DB1BE67" ma:contentTypeVersion="7" ma:contentTypeDescription="Create a new document." ma:contentTypeScope="" ma:versionID="6d1409de3203eed2c4ad07dcbf984a12">
  <xsd:schema xmlns:xsd="http://www.w3.org/2001/XMLSchema" xmlns:xs="http://www.w3.org/2001/XMLSchema" xmlns:p="http://schemas.microsoft.com/office/2006/metadata/properties" xmlns:ns2="569833fe-c060-4615-99ab-00c60159a504" xmlns:ns3="d80e9b89-75f6-4ebc-8307-463d2ebbfbc2" targetNamespace="http://schemas.microsoft.com/office/2006/metadata/properties" ma:root="true" ma:fieldsID="93c8bce25d6ca699c543e796a1d52e8c" ns2:_="" ns3:_="">
    <xsd:import namespace="569833fe-c060-4615-99ab-00c60159a504"/>
    <xsd:import namespace="d80e9b89-75f6-4ebc-8307-463d2ebbfbc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9833fe-c060-4615-99ab-00c60159a50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80e9b89-75f6-4ebc-8307-463d2ebbfbc2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733C0BC-C241-46AF-963C-CBDED36083B0}">
  <ds:schemaRefs>
    <ds:schemaRef ds:uri="522d4c35-b548-4432-90ae-af4376e1c4b4"/>
    <ds:schemaRef ds:uri="http://schemas.microsoft.com/office/2006/metadata/properties"/>
    <ds:schemaRef ds:uri="http://purl.org/dc/terms/"/>
    <ds:schemaRef ds:uri="http://schemas.microsoft.com/office/2006/documentManagement/types"/>
    <ds:schemaRef ds:uri="http://purl.org/dc/elements/1.1/"/>
    <ds:schemaRef ds:uri="http://purl.org/dc/dcmitype/"/>
    <ds:schemaRef ds:uri="http://www.w3.org/XML/1998/namespace"/>
    <ds:schemaRef ds:uri="http://schemas.microsoft.com/office/infopath/2007/PartnerControls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C23E15A2-0A6F-4BBD-8866-20024FC5692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69833fe-c060-4615-99ab-00c60159a504"/>
    <ds:schemaRef ds:uri="d80e9b89-75f6-4ebc-8307-463d2ebbfbc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C4A12B6-53FC-4652-B09C-9D089BA126C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2172</TotalTime>
  <Words>546</Words>
  <Application>Microsoft Office PowerPoint</Application>
  <PresentationFormat>A4 Paper (210x297 mm)</PresentationFormat>
  <Paragraphs>163</Paragraphs>
  <Slides>14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3" baseType="lpstr">
      <vt:lpstr>Arial</vt:lpstr>
      <vt:lpstr>Calibri</vt:lpstr>
      <vt:lpstr>Calibri Light</vt:lpstr>
      <vt:lpstr>Cambria</vt:lpstr>
      <vt:lpstr>Cambria Math</vt:lpstr>
      <vt:lpstr>Gill Sans MT</vt:lpstr>
      <vt:lpstr>Wingdings 2</vt:lpstr>
      <vt:lpstr>Custom Design</vt:lpstr>
      <vt:lpstr>2_Office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Trinity Academy Halifax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Jane Brown</dc:creator>
  <cp:lastModifiedBy>Martha Zumack</cp:lastModifiedBy>
  <cp:revision>132</cp:revision>
  <dcterms:created xsi:type="dcterms:W3CDTF">2019-02-04T08:17:32Z</dcterms:created>
  <dcterms:modified xsi:type="dcterms:W3CDTF">2021-02-18T16:11:20Z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0x01010031DE07D171DC084DB64EB6C63DB1BE67</vt:lpwstr>
  </property>
</Properties>
</file>