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entation.xml" ContentType="application/vnd.openxmlformats-officedocument.presentationml.presentation.main+xml"/>
  <Override PartName="/ppt/slides/slide16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60" r:id="rId2"/>
    <p:sldId id="305" r:id="rId3"/>
    <p:sldId id="334" r:id="rId4"/>
    <p:sldId id="336" r:id="rId5"/>
    <p:sldId id="346" r:id="rId6"/>
    <p:sldId id="335" r:id="rId7"/>
    <p:sldId id="337" r:id="rId8"/>
    <p:sldId id="344" r:id="rId9"/>
    <p:sldId id="338" r:id="rId10"/>
    <p:sldId id="339" r:id="rId11"/>
    <p:sldId id="345" r:id="rId12"/>
    <p:sldId id="340" r:id="rId13"/>
    <p:sldId id="341" r:id="rId14"/>
    <p:sldId id="347" r:id="rId15"/>
    <p:sldId id="342" r:id="rId16"/>
    <p:sldId id="343" r:id="rId17"/>
  </p:sldIdLst>
  <p:sldSz cx="12192000" cy="6858000"/>
  <p:notesSz cx="6881813" cy="100028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78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51" userDrawn="1">
          <p15:clr>
            <a:srgbClr val="A4A3A4"/>
          </p15:clr>
        </p15:guide>
        <p15:guide id="2" pos="216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30A0"/>
    <a:srgbClr val="FF0066"/>
    <a:srgbClr val="FF6600"/>
    <a:srgbClr val="FF7D7D"/>
    <a:srgbClr val="FFABCD"/>
    <a:srgbClr val="0000FF"/>
    <a:srgbClr val="C7A1E3"/>
    <a:srgbClr val="EFC1FF"/>
    <a:srgbClr val="9900CC"/>
    <a:srgbClr val="E18B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824" autoAdjust="0"/>
    <p:restoredTop sz="84211" autoAdjust="0"/>
  </p:normalViewPr>
  <p:slideViewPr>
    <p:cSldViewPr snapToGrid="0">
      <p:cViewPr varScale="1">
        <p:scale>
          <a:sx n="29" d="100"/>
          <a:sy n="29" d="100"/>
        </p:scale>
        <p:origin x="426" y="54"/>
      </p:cViewPr>
      <p:guideLst>
        <p:guide orient="horz" pos="2478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2" d="100"/>
          <a:sy n="52" d="100"/>
        </p:scale>
        <p:origin x="2862" y="96"/>
      </p:cViewPr>
      <p:guideLst>
        <p:guide orient="horz" pos="3151"/>
        <p:guide pos="216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/>
          <a:lstStyle>
            <a:lvl1pPr algn="l">
              <a:defRPr sz="13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/>
          <a:lstStyle>
            <a:lvl1pPr algn="r">
              <a:defRPr sz="1300"/>
            </a:lvl1pPr>
          </a:lstStyle>
          <a:p>
            <a:fld id="{3145069D-0DA1-4F58-8F43-90C43489E8AD}" type="datetimeFigureOut">
              <a:rPr lang="en-GB" smtClean="0"/>
              <a:t>13/02/2020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7950" y="750888"/>
            <a:ext cx="6665913" cy="3749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478" tIns="48239" rIns="96478" bIns="48239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751348"/>
            <a:ext cx="5505450" cy="4501277"/>
          </a:xfrm>
          <a:prstGeom prst="rect">
            <a:avLst/>
          </a:prstGeom>
        </p:spPr>
        <p:txBody>
          <a:bodyPr vert="horz" lIns="96478" tIns="48239" rIns="96478" bIns="4823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00960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 anchor="b"/>
          <a:lstStyle>
            <a:lvl1pPr algn="l">
              <a:defRPr sz="13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9500960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 anchor="b"/>
          <a:lstStyle>
            <a:lvl1pPr algn="r">
              <a:defRPr sz="1300"/>
            </a:lvl1pPr>
          </a:lstStyle>
          <a:p>
            <a:fld id="{C909BC24-41CC-4FC4-BA18-F894B7ED82D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22285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9BC24-41CC-4FC4-BA18-F894B7ED82D1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316087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9BC24-41CC-4FC4-BA18-F894B7ED82D1}" type="slidenum">
              <a:rPr lang="en-GB" smtClean="0"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805468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9BC24-41CC-4FC4-BA18-F894B7ED82D1}" type="slidenum">
              <a:rPr lang="en-GB" smtClean="0"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65654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9BC24-41CC-4FC4-BA18-F894B7ED82D1}" type="slidenum">
              <a:rPr lang="en-GB" smtClean="0"/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65654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9BC24-41CC-4FC4-BA18-F894B7ED82D1}" type="slidenum">
              <a:rPr lang="en-GB" smtClean="0"/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9182034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9BC24-41CC-4FC4-BA18-F894B7ED82D1}" type="slidenum">
              <a:rPr lang="en-GB" smtClean="0"/>
              <a:t>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65654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9BC24-41CC-4FC4-BA18-F894B7ED82D1}" type="slidenum">
              <a:rPr lang="en-GB" smtClean="0"/>
              <a:t>16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6565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9BC24-41CC-4FC4-BA18-F894B7ED82D1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6565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9BC24-41CC-4FC4-BA18-F894B7ED82D1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6565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9BC24-41CC-4FC4-BA18-F894B7ED82D1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827761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9BC24-41CC-4FC4-BA18-F894B7ED82D1}" type="slidenum">
              <a:rPr lang="en-GB" smtClean="0"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6565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9BC24-41CC-4FC4-BA18-F894B7ED82D1}" type="slidenum">
              <a:rPr lang="en-GB" smtClean="0"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6565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9BC24-41CC-4FC4-BA18-F894B7ED82D1}" type="slidenum">
              <a:rPr lang="en-GB" smtClean="0"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90836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9BC24-41CC-4FC4-BA18-F894B7ED82D1}" type="slidenum">
              <a:rPr lang="en-GB" smtClean="0"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6565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9BC24-41CC-4FC4-BA18-F894B7ED82D1}" type="slidenum">
              <a:rPr lang="en-GB" smtClean="0"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6565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13/02/2020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256117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13/02/2020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8254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13/02/2020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8080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13/02/2020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43201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13/02/2020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89414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13/02/2020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33632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13/02/2020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35399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13/02/2020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33778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13/02/2020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08655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13/02/2020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0257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13/02/2020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96398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2AEE5F-8F5A-4802-B70F-D306782E7DF3}" type="datetimeFigureOut">
              <a:rPr lang="en-GB" smtClean="0"/>
              <a:t>13/02/2020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38686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DB68ED7-A66F-4118-A182-685F9BE6DD5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362" name="Title 1"/>
          <p:cNvSpPr txBox="1">
            <a:spLocks/>
          </p:cNvSpPr>
          <p:nvPr/>
        </p:nvSpPr>
        <p:spPr bwMode="auto">
          <a:xfrm>
            <a:off x="2209800" y="1598614"/>
            <a:ext cx="7772400" cy="110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 bIns="0" anchor="b"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Constantia" pitchFamily="18" charset="0"/>
              </a:defRPr>
            </a:lvl1pPr>
            <a:lvl2pPr marL="639763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Constantia" pitchFamily="18" charset="0"/>
              </a:defRPr>
            </a:lvl2pPr>
            <a:lvl3pPr indent="-246063">
              <a:spcBef>
                <a:spcPct val="20000"/>
              </a:spcBef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onstantia" pitchFamily="18" charset="0"/>
              </a:defRPr>
            </a:lvl3pPr>
            <a:lvl4pPr marL="1187450" indent="-209550">
              <a:spcBef>
                <a:spcPct val="20000"/>
              </a:spcBef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4pPr>
            <a:lvl5pPr marL="1462088" indent="-209550">
              <a:spcBef>
                <a:spcPct val="20000"/>
              </a:spcBef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5pPr>
            <a:lvl6pPr marL="1919288"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6pPr>
            <a:lvl7pPr marL="2376488"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7pPr>
            <a:lvl8pPr marL="2833688"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8pPr>
            <a:lvl9pPr marL="3290888"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4400" b="1" dirty="0">
                <a:solidFill>
                  <a:srgbClr val="1F497D"/>
                </a:solidFill>
                <a:latin typeface="Cambria" pitchFamily="18" charset="0"/>
                <a:cs typeface="Arial" charset="0"/>
              </a:rPr>
              <a:t>Resource</a:t>
            </a:r>
            <a:endParaRPr lang="en-GB" altLang="en-US" sz="4400" b="1" dirty="0">
              <a:solidFill>
                <a:srgbClr val="1F497D"/>
              </a:solidFill>
              <a:latin typeface="Cambria" pitchFamily="18" charset="0"/>
              <a:cs typeface="Arial" charset="0"/>
            </a:endParaRPr>
          </a:p>
        </p:txBody>
      </p:sp>
      <p:sp>
        <p:nvSpPr>
          <p:cNvPr id="15363" name="Subtitle 2"/>
          <p:cNvSpPr txBox="1">
            <a:spLocks/>
          </p:cNvSpPr>
          <p:nvPr/>
        </p:nvSpPr>
        <p:spPr bwMode="auto">
          <a:xfrm>
            <a:off x="1847850" y="2914650"/>
            <a:ext cx="8496300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Constantia" pitchFamily="18" charset="0"/>
              </a:defRPr>
            </a:lvl1pPr>
            <a:lvl2pPr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Constantia" pitchFamily="18" charset="0"/>
              </a:defRPr>
            </a:lvl2pPr>
            <a:lvl3pPr>
              <a:spcBef>
                <a:spcPct val="20000"/>
              </a:spcBef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onstantia" pitchFamily="18" charset="0"/>
              </a:defRPr>
            </a:lvl3pPr>
            <a:lvl4pPr>
              <a:spcBef>
                <a:spcPct val="20000"/>
              </a:spcBef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4pPr>
            <a:lvl5pPr>
              <a:spcBef>
                <a:spcPct val="20000"/>
              </a:spcBef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pPr algn="ctr">
              <a:buNone/>
              <a:defRPr/>
            </a:pPr>
            <a:endParaRPr lang="en-GB" altLang="en-US" sz="3200" b="1" dirty="0">
              <a:solidFill>
                <a:srgbClr val="1F497D"/>
              </a:solidFill>
              <a:latin typeface="Calibri" pitchFamily="34" charset="0"/>
              <a:cs typeface="Arial" charset="0"/>
            </a:endParaRPr>
          </a:p>
        </p:txBody>
      </p:sp>
      <p:pic>
        <p:nvPicPr>
          <p:cNvPr id="14340" name="Picture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4039" y="158751"/>
            <a:ext cx="1081087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406382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15143" y="377746"/>
            <a:ext cx="10573555" cy="421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50000"/>
              </a:lnSpc>
            </a:pPr>
            <a:r>
              <a:rPr lang="en-GB" sz="3600" dirty="0"/>
              <a:t>Is this sentence correct?</a:t>
            </a:r>
          </a:p>
        </p:txBody>
      </p:sp>
      <p:sp>
        <p:nvSpPr>
          <p:cNvPr id="9" name="Rectangle: Rounded Corners 27">
            <a:extLst>
              <a:ext uri="{FF2B5EF4-FFF2-40B4-BE49-F238E27FC236}">
                <a16:creationId xmlns:a16="http://schemas.microsoft.com/office/drawing/2014/main" id="{B3E43126-D868-42F9-8D34-FC097CD6B27B}"/>
              </a:ext>
            </a:extLst>
          </p:cNvPr>
          <p:cNvSpPr/>
          <p:nvPr/>
        </p:nvSpPr>
        <p:spPr>
          <a:xfrm>
            <a:off x="2916438" y="3798303"/>
            <a:ext cx="6820697" cy="1804749"/>
          </a:xfrm>
          <a:prstGeom prst="roundRect">
            <a:avLst/>
          </a:prstGeom>
          <a:solidFill>
            <a:srgbClr val="FF6600"/>
          </a:solidFill>
          <a:ln>
            <a:solidFill>
              <a:schemeClr val="tx1"/>
            </a:solidFill>
          </a:ln>
        </p:spPr>
        <p:txBody>
          <a:bodyPr wrap="square" anchor="ctr">
            <a:spAutoFit/>
          </a:bodyPr>
          <a:lstStyle/>
          <a:p>
            <a:pPr algn="ctr"/>
            <a:r>
              <a:rPr lang="en-GB" sz="2000" dirty="0"/>
              <a:t>No!</a:t>
            </a:r>
          </a:p>
          <a:p>
            <a:pPr algn="ctr"/>
            <a:endParaRPr lang="en-GB" sz="2000" dirty="0"/>
          </a:p>
          <a:p>
            <a:pPr algn="ctr"/>
            <a:r>
              <a:rPr lang="en-GB" sz="2000" dirty="0"/>
              <a:t>It does not begin with a </a:t>
            </a:r>
            <a:r>
              <a:rPr lang="en-GB" sz="2000" b="1" dirty="0"/>
              <a:t>capital letter </a:t>
            </a:r>
            <a:r>
              <a:rPr lang="en-GB" sz="2000" dirty="0"/>
              <a:t>or end with a </a:t>
            </a:r>
            <a:r>
              <a:rPr lang="en-GB" sz="2000" b="1" dirty="0"/>
              <a:t>full stop</a:t>
            </a:r>
            <a:r>
              <a:rPr lang="en-GB" sz="2000" dirty="0"/>
              <a:t>.</a:t>
            </a:r>
          </a:p>
          <a:p>
            <a:pPr algn="ctr"/>
            <a:endParaRPr lang="en-GB" sz="2000" dirty="0"/>
          </a:p>
          <a:p>
            <a:pPr algn="ctr"/>
            <a:r>
              <a:rPr lang="en-GB" sz="2000" dirty="0"/>
              <a:t>How can we make correct?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023862E-5176-4C77-B85C-2E8813EB326D}"/>
              </a:ext>
            </a:extLst>
          </p:cNvPr>
          <p:cNvSpPr/>
          <p:nvPr/>
        </p:nvSpPr>
        <p:spPr>
          <a:xfrm>
            <a:off x="1564057" y="1804797"/>
            <a:ext cx="877884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0" i="1" dirty="0">
                <a:solidFill>
                  <a:srgbClr val="FF0000"/>
                </a:solidFill>
                <a:latin typeface="+mj-lt"/>
              </a:rPr>
              <a:t>stamp </a:t>
            </a:r>
            <a:r>
              <a:rPr lang="en-GB" sz="8000" i="1" dirty="0">
                <a:solidFill>
                  <a:srgbClr val="000000"/>
                </a:solidFill>
                <a:latin typeface="+mj-lt"/>
              </a:rPr>
              <a:t>your</a:t>
            </a:r>
            <a:r>
              <a:rPr lang="en-GB" sz="8000" i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GB" sz="8000" i="1" dirty="0">
                <a:solidFill>
                  <a:srgbClr val="000000"/>
                </a:solidFill>
                <a:latin typeface="+mj-lt"/>
              </a:rPr>
              <a:t>feet</a:t>
            </a:r>
          </a:p>
        </p:txBody>
      </p:sp>
      <p:pic>
        <p:nvPicPr>
          <p:cNvPr id="6" name="Picture 5" descr="A close up of a logo&#10;&#10;Description automatically generated">
            <a:extLst>
              <a:ext uri="{FF2B5EF4-FFF2-40B4-BE49-F238E27FC236}">
                <a16:creationId xmlns:a16="http://schemas.microsoft.com/office/drawing/2014/main" id="{084A0635-5CD8-4C82-95BC-C5F5110B2FD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7486" y="4322925"/>
            <a:ext cx="1540966" cy="1456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522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15143" y="377746"/>
            <a:ext cx="10573555" cy="421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50000"/>
              </a:lnSpc>
            </a:pPr>
            <a:r>
              <a:rPr lang="en-GB" sz="3600" dirty="0"/>
              <a:t>Is this sentence correct?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023862E-5176-4C77-B85C-2E8813EB326D}"/>
              </a:ext>
            </a:extLst>
          </p:cNvPr>
          <p:cNvSpPr/>
          <p:nvPr/>
        </p:nvSpPr>
        <p:spPr>
          <a:xfrm>
            <a:off x="1613932" y="1804797"/>
            <a:ext cx="877884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0" b="1" i="1" dirty="0">
                <a:solidFill>
                  <a:srgbClr val="FF0000"/>
                </a:solidFill>
                <a:latin typeface="+mj-lt"/>
              </a:rPr>
              <a:t>S</a:t>
            </a:r>
            <a:r>
              <a:rPr lang="en-GB" sz="8000" i="1" dirty="0">
                <a:solidFill>
                  <a:srgbClr val="FF0000"/>
                </a:solidFill>
                <a:latin typeface="+mj-lt"/>
              </a:rPr>
              <a:t>tamp </a:t>
            </a:r>
            <a:r>
              <a:rPr lang="en-GB" sz="8000" i="1" dirty="0">
                <a:solidFill>
                  <a:srgbClr val="000000"/>
                </a:solidFill>
                <a:latin typeface="+mj-lt"/>
              </a:rPr>
              <a:t>your</a:t>
            </a:r>
            <a:r>
              <a:rPr lang="en-GB" sz="8000" i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GB" sz="8000" i="1" dirty="0">
                <a:solidFill>
                  <a:srgbClr val="000000"/>
                </a:solidFill>
                <a:latin typeface="+mj-lt"/>
              </a:rPr>
              <a:t>feet</a:t>
            </a:r>
            <a:r>
              <a:rPr lang="en-GB" sz="8000" b="1" i="1" dirty="0">
                <a:solidFill>
                  <a:srgbClr val="000000"/>
                </a:solidFill>
                <a:latin typeface="+mj-lt"/>
              </a:rPr>
              <a:t>.</a:t>
            </a:r>
          </a:p>
        </p:txBody>
      </p:sp>
      <p:pic>
        <p:nvPicPr>
          <p:cNvPr id="6" name="Picture 5" descr="A close up of a logo&#10;&#10;Description automatically generated">
            <a:extLst>
              <a:ext uri="{FF2B5EF4-FFF2-40B4-BE49-F238E27FC236}">
                <a16:creationId xmlns:a16="http://schemas.microsoft.com/office/drawing/2014/main" id="{084A0635-5CD8-4C82-95BC-C5F5110B2FD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7486" y="4322925"/>
            <a:ext cx="1540966" cy="1456031"/>
          </a:xfrm>
          <a:prstGeom prst="rect">
            <a:avLst/>
          </a:prstGeom>
        </p:spPr>
      </p:pic>
      <p:sp>
        <p:nvSpPr>
          <p:cNvPr id="7" name="Thought Bubble: Cloud 6">
            <a:extLst>
              <a:ext uri="{FF2B5EF4-FFF2-40B4-BE49-F238E27FC236}">
                <a16:creationId xmlns:a16="http://schemas.microsoft.com/office/drawing/2014/main" id="{F70A0579-4905-4483-93D4-9D971E9364F3}"/>
              </a:ext>
            </a:extLst>
          </p:cNvPr>
          <p:cNvSpPr/>
          <p:nvPr/>
        </p:nvSpPr>
        <p:spPr>
          <a:xfrm>
            <a:off x="959418" y="2796065"/>
            <a:ext cx="1781048" cy="1323439"/>
          </a:xfrm>
          <a:prstGeom prst="cloudCallout">
            <a:avLst>
              <a:gd name="adj1" fmla="val 43576"/>
              <a:gd name="adj2" fmla="val 59987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  <a:latin typeface="Comic Sans MS" panose="030F0702030302020204" pitchFamily="66" charset="0"/>
              </a:rPr>
              <a:t>That is a sentence now!</a:t>
            </a:r>
          </a:p>
        </p:txBody>
      </p:sp>
    </p:spTree>
    <p:extLst>
      <p:ext uri="{BB962C8B-B14F-4D97-AF65-F5344CB8AC3E}">
        <p14:creationId xmlns:p14="http://schemas.microsoft.com/office/powerpoint/2010/main" val="1120344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15143" y="377746"/>
            <a:ext cx="1057355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50000"/>
              </a:lnSpc>
            </a:pPr>
            <a:r>
              <a:rPr lang="en-GB" sz="3600" dirty="0"/>
              <a:t>Does this sentence make sense?</a:t>
            </a:r>
          </a:p>
        </p:txBody>
      </p:sp>
      <p:sp>
        <p:nvSpPr>
          <p:cNvPr id="9" name="Rectangle: Rounded Corners 27">
            <a:extLst>
              <a:ext uri="{FF2B5EF4-FFF2-40B4-BE49-F238E27FC236}">
                <a16:creationId xmlns:a16="http://schemas.microsoft.com/office/drawing/2014/main" id="{B3E43126-D868-42F9-8D34-FC097CD6B27B}"/>
              </a:ext>
            </a:extLst>
          </p:cNvPr>
          <p:cNvSpPr/>
          <p:nvPr/>
        </p:nvSpPr>
        <p:spPr>
          <a:xfrm>
            <a:off x="4076612" y="3293169"/>
            <a:ext cx="4249049" cy="2485787"/>
          </a:xfrm>
          <a:prstGeom prst="roundRect">
            <a:avLst/>
          </a:prstGeom>
          <a:solidFill>
            <a:srgbClr val="C5E0B4"/>
          </a:solidFill>
          <a:ln>
            <a:solidFill>
              <a:schemeClr val="tx1"/>
            </a:solidFill>
          </a:ln>
        </p:spPr>
        <p:txBody>
          <a:bodyPr wrap="square" anchor="ctr">
            <a:spAutoFit/>
          </a:bodyPr>
          <a:lstStyle/>
          <a:p>
            <a:pPr algn="ctr"/>
            <a:r>
              <a:rPr lang="en-GB" sz="2000" dirty="0"/>
              <a:t>Yes it does!</a:t>
            </a:r>
          </a:p>
          <a:p>
            <a:pPr algn="ctr"/>
            <a:endParaRPr lang="en-GB" sz="2000" dirty="0"/>
          </a:p>
          <a:p>
            <a:pPr algn="ctr"/>
            <a:r>
              <a:rPr lang="en-GB" sz="2000" dirty="0"/>
              <a:t>It also begins with a </a:t>
            </a:r>
            <a:r>
              <a:rPr lang="en-GB" sz="2000" b="1" dirty="0"/>
              <a:t>capital letter </a:t>
            </a:r>
            <a:r>
              <a:rPr lang="en-GB" sz="2000" dirty="0"/>
              <a:t>and ends with a </a:t>
            </a:r>
            <a:r>
              <a:rPr lang="en-GB" sz="2000" b="1" dirty="0"/>
              <a:t>full stop</a:t>
            </a:r>
            <a:r>
              <a:rPr lang="en-GB" sz="2000" dirty="0"/>
              <a:t>.</a:t>
            </a:r>
          </a:p>
          <a:p>
            <a:pPr algn="ctr"/>
            <a:endParaRPr lang="en-GB" sz="2000" dirty="0"/>
          </a:p>
          <a:p>
            <a:pPr algn="ctr"/>
            <a:r>
              <a:rPr lang="en-GB" sz="2000" dirty="0"/>
              <a:t>Can you see the finger spaces between each word? 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023862E-5176-4C77-B85C-2E8813EB326D}"/>
              </a:ext>
            </a:extLst>
          </p:cNvPr>
          <p:cNvSpPr/>
          <p:nvPr/>
        </p:nvSpPr>
        <p:spPr>
          <a:xfrm>
            <a:off x="2057969" y="1804797"/>
            <a:ext cx="828492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0" i="1" dirty="0">
                <a:solidFill>
                  <a:srgbClr val="FF0000"/>
                </a:solidFill>
                <a:latin typeface="+mj-lt"/>
              </a:rPr>
              <a:t>Turn </a:t>
            </a:r>
            <a:r>
              <a:rPr lang="en-GB" sz="8000" i="1" dirty="0">
                <a:latin typeface="+mj-lt"/>
              </a:rPr>
              <a:t>around slowly.</a:t>
            </a:r>
          </a:p>
        </p:txBody>
      </p:sp>
      <p:pic>
        <p:nvPicPr>
          <p:cNvPr id="6" name="Picture 5" descr="A close up of a logo&#10;&#10;Description automatically generated">
            <a:extLst>
              <a:ext uri="{FF2B5EF4-FFF2-40B4-BE49-F238E27FC236}">
                <a16:creationId xmlns:a16="http://schemas.microsoft.com/office/drawing/2014/main" id="{F231B698-335D-4222-8ED5-2D4B1514CDE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7486" y="4322925"/>
            <a:ext cx="1540966" cy="1456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5489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15143" y="377746"/>
            <a:ext cx="10573555" cy="421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50000"/>
              </a:lnSpc>
            </a:pPr>
            <a:r>
              <a:rPr lang="en-GB" sz="3600" dirty="0"/>
              <a:t>Is this sentence correct?</a:t>
            </a:r>
          </a:p>
        </p:txBody>
      </p:sp>
      <p:sp>
        <p:nvSpPr>
          <p:cNvPr id="9" name="Rectangle: Rounded Corners 27">
            <a:extLst>
              <a:ext uri="{FF2B5EF4-FFF2-40B4-BE49-F238E27FC236}">
                <a16:creationId xmlns:a16="http://schemas.microsoft.com/office/drawing/2014/main" id="{B3E43126-D868-42F9-8D34-FC097CD6B27B}"/>
              </a:ext>
            </a:extLst>
          </p:cNvPr>
          <p:cNvSpPr/>
          <p:nvPr/>
        </p:nvSpPr>
        <p:spPr>
          <a:xfrm>
            <a:off x="2916438" y="3798303"/>
            <a:ext cx="6820697" cy="1804749"/>
          </a:xfrm>
          <a:prstGeom prst="roundRect">
            <a:avLst/>
          </a:prstGeom>
          <a:solidFill>
            <a:srgbClr val="FF6600"/>
          </a:solidFill>
          <a:ln>
            <a:solidFill>
              <a:schemeClr val="tx1"/>
            </a:solidFill>
          </a:ln>
        </p:spPr>
        <p:txBody>
          <a:bodyPr wrap="square" anchor="ctr">
            <a:spAutoFit/>
          </a:bodyPr>
          <a:lstStyle/>
          <a:p>
            <a:pPr algn="ctr"/>
            <a:r>
              <a:rPr lang="en-GB" sz="2000" dirty="0"/>
              <a:t>No!</a:t>
            </a:r>
          </a:p>
          <a:p>
            <a:pPr algn="ctr"/>
            <a:endParaRPr lang="en-GB" sz="2000" dirty="0"/>
          </a:p>
          <a:p>
            <a:pPr algn="ctr"/>
            <a:r>
              <a:rPr lang="en-GB" sz="2000" dirty="0"/>
              <a:t>It does not begin with a </a:t>
            </a:r>
            <a:r>
              <a:rPr lang="en-GB" sz="2000" b="1" dirty="0"/>
              <a:t>capital letter </a:t>
            </a:r>
            <a:r>
              <a:rPr lang="en-GB" sz="2000" dirty="0"/>
              <a:t>or end with a </a:t>
            </a:r>
            <a:r>
              <a:rPr lang="en-GB" sz="2000" b="1" dirty="0"/>
              <a:t>full stop</a:t>
            </a:r>
            <a:r>
              <a:rPr lang="en-GB" sz="2000" dirty="0"/>
              <a:t>.</a:t>
            </a:r>
          </a:p>
          <a:p>
            <a:pPr algn="ctr"/>
            <a:endParaRPr lang="en-GB" sz="2000" dirty="0"/>
          </a:p>
          <a:p>
            <a:pPr algn="ctr"/>
            <a:r>
              <a:rPr lang="en-GB" sz="2000" dirty="0"/>
              <a:t>How can we make correct?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023862E-5176-4C77-B85C-2E8813EB326D}"/>
              </a:ext>
            </a:extLst>
          </p:cNvPr>
          <p:cNvSpPr/>
          <p:nvPr/>
        </p:nvSpPr>
        <p:spPr>
          <a:xfrm>
            <a:off x="1564057" y="1804797"/>
            <a:ext cx="877884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0" i="1" dirty="0">
                <a:solidFill>
                  <a:srgbClr val="FF0000"/>
                </a:solidFill>
                <a:latin typeface="+mj-lt"/>
              </a:rPr>
              <a:t>look </a:t>
            </a:r>
            <a:r>
              <a:rPr lang="en-GB" sz="8000" i="1" dirty="0">
                <a:solidFill>
                  <a:srgbClr val="000000"/>
                </a:solidFill>
                <a:latin typeface="+mj-lt"/>
              </a:rPr>
              <a:t>all around</a:t>
            </a:r>
          </a:p>
        </p:txBody>
      </p:sp>
      <p:pic>
        <p:nvPicPr>
          <p:cNvPr id="6" name="Picture 5" descr="A close up of a logo&#10;&#10;Description automatically generated">
            <a:extLst>
              <a:ext uri="{FF2B5EF4-FFF2-40B4-BE49-F238E27FC236}">
                <a16:creationId xmlns:a16="http://schemas.microsoft.com/office/drawing/2014/main" id="{7D1CA48F-953F-4BF4-BE7E-E7D2DB1D660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7486" y="4322925"/>
            <a:ext cx="1540966" cy="1456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6860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15143" y="377746"/>
            <a:ext cx="10573555" cy="421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50000"/>
              </a:lnSpc>
            </a:pPr>
            <a:r>
              <a:rPr lang="en-GB" sz="3600" dirty="0"/>
              <a:t>Is this sentence correct?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023862E-5176-4C77-B85C-2E8813EB326D}"/>
              </a:ext>
            </a:extLst>
          </p:cNvPr>
          <p:cNvSpPr/>
          <p:nvPr/>
        </p:nvSpPr>
        <p:spPr>
          <a:xfrm>
            <a:off x="1613932" y="1804797"/>
            <a:ext cx="877884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0" b="1" i="1" dirty="0">
                <a:solidFill>
                  <a:srgbClr val="FF0000"/>
                </a:solidFill>
                <a:latin typeface="+mj-lt"/>
              </a:rPr>
              <a:t>L</a:t>
            </a:r>
            <a:r>
              <a:rPr lang="en-GB" sz="8000" i="1" dirty="0">
                <a:solidFill>
                  <a:srgbClr val="FF0000"/>
                </a:solidFill>
                <a:latin typeface="+mj-lt"/>
              </a:rPr>
              <a:t>ook </a:t>
            </a:r>
            <a:r>
              <a:rPr lang="en-GB" sz="8000" i="1" dirty="0">
                <a:solidFill>
                  <a:srgbClr val="000000"/>
                </a:solidFill>
                <a:latin typeface="+mj-lt"/>
              </a:rPr>
              <a:t>all around</a:t>
            </a:r>
            <a:r>
              <a:rPr lang="en-GB" sz="8000" b="1" i="1" dirty="0">
                <a:solidFill>
                  <a:srgbClr val="000000"/>
                </a:solidFill>
                <a:latin typeface="+mj-lt"/>
              </a:rPr>
              <a:t>.</a:t>
            </a:r>
          </a:p>
        </p:txBody>
      </p:sp>
      <p:pic>
        <p:nvPicPr>
          <p:cNvPr id="6" name="Picture 5" descr="A close up of a logo&#10;&#10;Description automatically generated">
            <a:extLst>
              <a:ext uri="{FF2B5EF4-FFF2-40B4-BE49-F238E27FC236}">
                <a16:creationId xmlns:a16="http://schemas.microsoft.com/office/drawing/2014/main" id="{7D1CA48F-953F-4BF4-BE7E-E7D2DB1D660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7486" y="4322925"/>
            <a:ext cx="1540966" cy="1456031"/>
          </a:xfrm>
          <a:prstGeom prst="rect">
            <a:avLst/>
          </a:prstGeom>
        </p:spPr>
      </p:pic>
      <p:sp>
        <p:nvSpPr>
          <p:cNvPr id="7" name="Thought Bubble: Cloud 6">
            <a:extLst>
              <a:ext uri="{FF2B5EF4-FFF2-40B4-BE49-F238E27FC236}">
                <a16:creationId xmlns:a16="http://schemas.microsoft.com/office/drawing/2014/main" id="{1D374DDF-5BFE-4126-9C14-E5F53B7E9557}"/>
              </a:ext>
            </a:extLst>
          </p:cNvPr>
          <p:cNvSpPr/>
          <p:nvPr/>
        </p:nvSpPr>
        <p:spPr>
          <a:xfrm>
            <a:off x="959418" y="2796065"/>
            <a:ext cx="1957020" cy="1323439"/>
          </a:xfrm>
          <a:prstGeom prst="cloudCallout">
            <a:avLst>
              <a:gd name="adj1" fmla="val 23187"/>
              <a:gd name="adj2" fmla="val 77574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  <a:latin typeface="Comic Sans MS" panose="030F0702030302020204" pitchFamily="66" charset="0"/>
              </a:rPr>
              <a:t>Perfect!</a:t>
            </a:r>
          </a:p>
        </p:txBody>
      </p:sp>
    </p:spTree>
    <p:extLst>
      <p:ext uri="{BB962C8B-B14F-4D97-AF65-F5344CB8AC3E}">
        <p14:creationId xmlns:p14="http://schemas.microsoft.com/office/powerpoint/2010/main" val="2876937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15143" y="377746"/>
            <a:ext cx="1057355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50000"/>
              </a:lnSpc>
            </a:pPr>
            <a:r>
              <a:rPr lang="en-GB" sz="3600" dirty="0"/>
              <a:t>Does this sentence make sense?</a:t>
            </a:r>
          </a:p>
        </p:txBody>
      </p:sp>
      <p:sp>
        <p:nvSpPr>
          <p:cNvPr id="9" name="Rectangle: Rounded Corners 27">
            <a:extLst>
              <a:ext uri="{FF2B5EF4-FFF2-40B4-BE49-F238E27FC236}">
                <a16:creationId xmlns:a16="http://schemas.microsoft.com/office/drawing/2014/main" id="{B3E43126-D868-42F9-8D34-FC097CD6B27B}"/>
              </a:ext>
            </a:extLst>
          </p:cNvPr>
          <p:cNvSpPr/>
          <p:nvPr/>
        </p:nvSpPr>
        <p:spPr>
          <a:xfrm>
            <a:off x="4076612" y="3293169"/>
            <a:ext cx="4249049" cy="2485787"/>
          </a:xfrm>
          <a:prstGeom prst="roundRect">
            <a:avLst/>
          </a:prstGeom>
          <a:solidFill>
            <a:srgbClr val="C5E0B4"/>
          </a:solidFill>
          <a:ln>
            <a:solidFill>
              <a:schemeClr val="tx1"/>
            </a:solidFill>
          </a:ln>
        </p:spPr>
        <p:txBody>
          <a:bodyPr wrap="square" anchor="ctr">
            <a:spAutoFit/>
          </a:bodyPr>
          <a:lstStyle/>
          <a:p>
            <a:pPr algn="ctr"/>
            <a:r>
              <a:rPr lang="en-GB" sz="2000" dirty="0"/>
              <a:t>Yes it does!</a:t>
            </a:r>
          </a:p>
          <a:p>
            <a:pPr algn="ctr"/>
            <a:endParaRPr lang="en-GB" sz="2000" dirty="0"/>
          </a:p>
          <a:p>
            <a:pPr algn="ctr"/>
            <a:r>
              <a:rPr lang="en-GB" sz="2000" dirty="0"/>
              <a:t>It also begins with a </a:t>
            </a:r>
            <a:r>
              <a:rPr lang="en-GB" sz="2000" b="1" dirty="0"/>
              <a:t>capital letter </a:t>
            </a:r>
            <a:r>
              <a:rPr lang="en-GB" sz="2000" dirty="0"/>
              <a:t>and ends with a </a:t>
            </a:r>
            <a:r>
              <a:rPr lang="en-GB" sz="2000" b="1" dirty="0"/>
              <a:t>full stop</a:t>
            </a:r>
            <a:r>
              <a:rPr lang="en-GB" sz="2000" dirty="0"/>
              <a:t>.</a:t>
            </a:r>
          </a:p>
          <a:p>
            <a:pPr algn="ctr"/>
            <a:endParaRPr lang="en-GB" sz="2000" dirty="0"/>
          </a:p>
          <a:p>
            <a:pPr algn="ctr"/>
            <a:r>
              <a:rPr lang="en-GB" sz="2000" dirty="0"/>
              <a:t>Can you see the finger spaces between each word? 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023862E-5176-4C77-B85C-2E8813EB326D}"/>
              </a:ext>
            </a:extLst>
          </p:cNvPr>
          <p:cNvSpPr/>
          <p:nvPr/>
        </p:nvSpPr>
        <p:spPr>
          <a:xfrm>
            <a:off x="1364140" y="1804797"/>
            <a:ext cx="933730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0" i="1" dirty="0">
                <a:solidFill>
                  <a:srgbClr val="FF0000"/>
                </a:solidFill>
                <a:latin typeface="+mj-lt"/>
              </a:rPr>
              <a:t>Smile </a:t>
            </a:r>
            <a:r>
              <a:rPr lang="en-GB" sz="8000" i="1" dirty="0">
                <a:latin typeface="+mj-lt"/>
              </a:rPr>
              <a:t>at your friends.</a:t>
            </a:r>
          </a:p>
        </p:txBody>
      </p:sp>
      <p:pic>
        <p:nvPicPr>
          <p:cNvPr id="6" name="Picture 5" descr="A close up of a logo&#10;&#10;Description automatically generated">
            <a:extLst>
              <a:ext uri="{FF2B5EF4-FFF2-40B4-BE49-F238E27FC236}">
                <a16:creationId xmlns:a16="http://schemas.microsoft.com/office/drawing/2014/main" id="{4F6CE523-C6F5-41C7-98A7-50CDE1F7E9B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7486" y="4322925"/>
            <a:ext cx="1540966" cy="1456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0286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50505" y="424779"/>
            <a:ext cx="1057355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50000"/>
              </a:lnSpc>
            </a:pPr>
            <a:r>
              <a:rPr lang="en-GB" sz="3600" dirty="0"/>
              <a:t>Which word tells you what to do?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023862E-5176-4C77-B85C-2E8813EB326D}"/>
              </a:ext>
            </a:extLst>
          </p:cNvPr>
          <p:cNvSpPr/>
          <p:nvPr/>
        </p:nvSpPr>
        <p:spPr>
          <a:xfrm>
            <a:off x="1328860" y="1016995"/>
            <a:ext cx="933730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200" i="1" dirty="0">
                <a:solidFill>
                  <a:srgbClr val="FF0000"/>
                </a:solidFill>
                <a:latin typeface="+mj-lt"/>
              </a:rPr>
              <a:t>Hop </a:t>
            </a:r>
            <a:r>
              <a:rPr lang="en-GB" sz="3200" i="1" dirty="0">
                <a:solidFill>
                  <a:srgbClr val="000000"/>
                </a:solidFill>
                <a:latin typeface="+mj-lt"/>
              </a:rPr>
              <a:t>on one leg.</a:t>
            </a:r>
          </a:p>
          <a:p>
            <a:pPr algn="ctr"/>
            <a:r>
              <a:rPr lang="en-GB" sz="3200" i="1" dirty="0">
                <a:solidFill>
                  <a:srgbClr val="FF0000"/>
                </a:solidFill>
                <a:latin typeface="+mj-lt"/>
              </a:rPr>
              <a:t>Jog </a:t>
            </a:r>
            <a:r>
              <a:rPr lang="en-GB" sz="3200" i="1" dirty="0">
                <a:solidFill>
                  <a:srgbClr val="000000"/>
                </a:solidFill>
                <a:latin typeface="+mj-lt"/>
              </a:rPr>
              <a:t>on the spot.</a:t>
            </a:r>
          </a:p>
          <a:p>
            <a:pPr algn="ctr"/>
            <a:r>
              <a:rPr lang="en-GB" sz="3200" i="1" dirty="0">
                <a:solidFill>
                  <a:srgbClr val="FF0000"/>
                </a:solidFill>
                <a:latin typeface="+mj-lt"/>
              </a:rPr>
              <a:t>Jump </a:t>
            </a:r>
            <a:r>
              <a:rPr lang="en-GB" sz="3200" i="1" dirty="0">
                <a:solidFill>
                  <a:srgbClr val="000000"/>
                </a:solidFill>
                <a:latin typeface="+mj-lt"/>
              </a:rPr>
              <a:t>up high.</a:t>
            </a:r>
          </a:p>
          <a:p>
            <a:pPr algn="ctr"/>
            <a:r>
              <a:rPr lang="en-GB" sz="3200" i="1" dirty="0">
                <a:solidFill>
                  <a:srgbClr val="FF0000"/>
                </a:solidFill>
                <a:latin typeface="+mj-lt"/>
              </a:rPr>
              <a:t>Skip </a:t>
            </a:r>
            <a:r>
              <a:rPr lang="en-GB" sz="3200" i="1" dirty="0">
                <a:solidFill>
                  <a:srgbClr val="000000"/>
                </a:solidFill>
                <a:latin typeface="+mj-lt"/>
              </a:rPr>
              <a:t>in a circle</a:t>
            </a:r>
            <a:r>
              <a:rPr lang="en-GB" sz="3200" i="1" dirty="0">
                <a:solidFill>
                  <a:srgbClr val="FF0000"/>
                </a:solidFill>
                <a:latin typeface="+mj-lt"/>
              </a:rPr>
              <a:t>.</a:t>
            </a:r>
          </a:p>
          <a:p>
            <a:pPr algn="ctr"/>
            <a:r>
              <a:rPr lang="en-GB" sz="3200" i="1" dirty="0">
                <a:solidFill>
                  <a:srgbClr val="FF0000"/>
                </a:solidFill>
                <a:latin typeface="+mj-lt"/>
              </a:rPr>
              <a:t>Run </a:t>
            </a:r>
            <a:r>
              <a:rPr lang="en-GB" sz="3200" i="1" dirty="0">
                <a:solidFill>
                  <a:srgbClr val="000000"/>
                </a:solidFill>
                <a:latin typeface="+mj-lt"/>
              </a:rPr>
              <a:t>on the spot.</a:t>
            </a:r>
          </a:p>
          <a:p>
            <a:pPr algn="ctr"/>
            <a:r>
              <a:rPr lang="en-GB" sz="3200" i="1" dirty="0">
                <a:solidFill>
                  <a:srgbClr val="FF0000"/>
                </a:solidFill>
                <a:latin typeface="+mj-lt"/>
              </a:rPr>
              <a:t>Stamp </a:t>
            </a:r>
            <a:r>
              <a:rPr lang="en-GB" sz="3200" i="1" dirty="0">
                <a:solidFill>
                  <a:srgbClr val="000000"/>
                </a:solidFill>
                <a:latin typeface="+mj-lt"/>
              </a:rPr>
              <a:t>your feet.</a:t>
            </a:r>
          </a:p>
          <a:p>
            <a:pPr algn="ctr"/>
            <a:r>
              <a:rPr lang="en-GB" sz="3200" i="1" dirty="0">
                <a:solidFill>
                  <a:srgbClr val="FF0000"/>
                </a:solidFill>
                <a:latin typeface="+mj-lt"/>
              </a:rPr>
              <a:t>Turn </a:t>
            </a:r>
            <a:r>
              <a:rPr lang="en-GB" sz="3200" i="1" dirty="0">
                <a:solidFill>
                  <a:srgbClr val="000000"/>
                </a:solidFill>
                <a:latin typeface="+mj-lt"/>
              </a:rPr>
              <a:t>around slowly.</a:t>
            </a:r>
          </a:p>
          <a:p>
            <a:pPr algn="ctr"/>
            <a:r>
              <a:rPr lang="en-GB" sz="3200" i="1" dirty="0">
                <a:solidFill>
                  <a:srgbClr val="FF0000"/>
                </a:solidFill>
                <a:latin typeface="+mj-lt"/>
              </a:rPr>
              <a:t>Look </a:t>
            </a:r>
            <a:r>
              <a:rPr lang="en-GB" sz="3200" i="1" dirty="0">
                <a:solidFill>
                  <a:srgbClr val="000000"/>
                </a:solidFill>
                <a:latin typeface="+mj-lt"/>
              </a:rPr>
              <a:t>all around.</a:t>
            </a:r>
          </a:p>
          <a:p>
            <a:pPr algn="ctr"/>
            <a:r>
              <a:rPr lang="en-GB" sz="3200" i="1" dirty="0">
                <a:solidFill>
                  <a:srgbClr val="FF0000"/>
                </a:solidFill>
                <a:latin typeface="+mj-lt"/>
              </a:rPr>
              <a:t>Smile </a:t>
            </a:r>
            <a:r>
              <a:rPr lang="en-GB" sz="3200" i="1" dirty="0">
                <a:latin typeface="+mj-lt"/>
              </a:rPr>
              <a:t>at your friends.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14748" y="5739051"/>
            <a:ext cx="111157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60000"/>
              </a:lnSpc>
            </a:pPr>
            <a:r>
              <a:rPr lang="en-GB" sz="3600" dirty="0"/>
              <a:t>What different instruction can you think of?</a:t>
            </a:r>
          </a:p>
        </p:txBody>
      </p:sp>
      <p:pic>
        <p:nvPicPr>
          <p:cNvPr id="7" name="Picture 6" descr="A close up of a logo&#10;&#10;Description automatically generated">
            <a:extLst>
              <a:ext uri="{FF2B5EF4-FFF2-40B4-BE49-F238E27FC236}">
                <a16:creationId xmlns:a16="http://schemas.microsoft.com/office/drawing/2014/main" id="{4549578A-61FA-44E0-897A-A7B8522B370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5679" y="4085279"/>
            <a:ext cx="1540966" cy="1456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1267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p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DC2E811C-1CF5-4D10-B028-DB478FEA7A68}"/>
              </a:ext>
            </a:extLst>
          </p:cNvPr>
          <p:cNvSpPr txBox="1">
            <a:spLocks/>
          </p:cNvSpPr>
          <p:nvPr/>
        </p:nvSpPr>
        <p:spPr>
          <a:xfrm>
            <a:off x="343989" y="2163518"/>
            <a:ext cx="11362902" cy="168138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000" b="1" dirty="0">
                <a:latin typeface="+mn-lt"/>
              </a:rPr>
              <a:t>Sentence Punctuation</a:t>
            </a:r>
          </a:p>
          <a:p>
            <a:br>
              <a:rPr lang="en-GB" sz="3600" dirty="0">
                <a:latin typeface="+mn-lt"/>
              </a:rPr>
            </a:br>
            <a:r>
              <a:rPr lang="en-GB" sz="3600" i="1" dirty="0">
                <a:latin typeface="+mn-lt"/>
              </a:rPr>
              <a:t>Don’t Let the Pigeon</a:t>
            </a:r>
            <a:r>
              <a:rPr lang="mr-IN" sz="3600" i="1" dirty="0">
                <a:latin typeface="+mn-lt"/>
              </a:rPr>
              <a:t>…</a:t>
            </a:r>
            <a:endParaRPr lang="en-GB" sz="4800" i="1" dirty="0">
              <a:latin typeface="+mn-lt"/>
            </a:endParaRPr>
          </a:p>
        </p:txBody>
      </p:sp>
      <p:pic>
        <p:nvPicPr>
          <p:cNvPr id="3" name="Picture 2" descr="A close up of a logo&#10;&#10;Description automatically generated">
            <a:extLst>
              <a:ext uri="{FF2B5EF4-FFF2-40B4-BE49-F238E27FC236}">
                <a16:creationId xmlns:a16="http://schemas.microsoft.com/office/drawing/2014/main" id="{E6CECC91-0633-44AA-AE06-197749A9081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8859" y="3192087"/>
            <a:ext cx="2114675" cy="1998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0752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15143" y="377746"/>
            <a:ext cx="1057355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50000"/>
              </a:lnSpc>
            </a:pPr>
            <a:r>
              <a:rPr lang="en-GB" sz="3600" dirty="0"/>
              <a:t>Does this sentence make sense?</a:t>
            </a:r>
          </a:p>
        </p:txBody>
      </p:sp>
      <p:sp>
        <p:nvSpPr>
          <p:cNvPr id="9" name="Rectangle: Rounded Corners 27">
            <a:extLst>
              <a:ext uri="{FF2B5EF4-FFF2-40B4-BE49-F238E27FC236}">
                <a16:creationId xmlns:a16="http://schemas.microsoft.com/office/drawing/2014/main" id="{B3E43126-D868-42F9-8D34-FC097CD6B27B}"/>
              </a:ext>
            </a:extLst>
          </p:cNvPr>
          <p:cNvSpPr/>
          <p:nvPr/>
        </p:nvSpPr>
        <p:spPr>
          <a:xfrm>
            <a:off x="4076612" y="3293169"/>
            <a:ext cx="4249049" cy="2485787"/>
          </a:xfrm>
          <a:prstGeom prst="roundRect">
            <a:avLst/>
          </a:prstGeom>
          <a:solidFill>
            <a:srgbClr val="C5E0B4"/>
          </a:solidFill>
          <a:ln>
            <a:solidFill>
              <a:schemeClr val="tx1"/>
            </a:solidFill>
          </a:ln>
        </p:spPr>
        <p:txBody>
          <a:bodyPr wrap="square" anchor="ctr">
            <a:spAutoFit/>
          </a:bodyPr>
          <a:lstStyle/>
          <a:p>
            <a:pPr algn="ctr"/>
            <a:r>
              <a:rPr lang="en-GB" sz="2000" dirty="0"/>
              <a:t>Yes it does!</a:t>
            </a:r>
          </a:p>
          <a:p>
            <a:pPr algn="ctr"/>
            <a:endParaRPr lang="en-GB" sz="2000" dirty="0"/>
          </a:p>
          <a:p>
            <a:pPr algn="ctr"/>
            <a:r>
              <a:rPr lang="en-GB" sz="2000" dirty="0"/>
              <a:t>It also begins with a </a:t>
            </a:r>
            <a:r>
              <a:rPr lang="en-GB" sz="2000" b="1" dirty="0"/>
              <a:t>capital letter </a:t>
            </a:r>
            <a:r>
              <a:rPr lang="en-GB" sz="2000" dirty="0"/>
              <a:t>and ends with a </a:t>
            </a:r>
            <a:r>
              <a:rPr lang="en-GB" sz="2000" b="1" dirty="0"/>
              <a:t>full stop</a:t>
            </a:r>
            <a:r>
              <a:rPr lang="en-GB" sz="2000" dirty="0"/>
              <a:t>.</a:t>
            </a:r>
          </a:p>
          <a:p>
            <a:pPr algn="ctr"/>
            <a:endParaRPr lang="en-GB" sz="2000" dirty="0"/>
          </a:p>
          <a:p>
            <a:pPr algn="ctr"/>
            <a:r>
              <a:rPr lang="en-GB" sz="2000" dirty="0"/>
              <a:t>Can you see the finger spaces between each word? 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023862E-5176-4C77-B85C-2E8813EB326D}"/>
              </a:ext>
            </a:extLst>
          </p:cNvPr>
          <p:cNvSpPr/>
          <p:nvPr/>
        </p:nvSpPr>
        <p:spPr>
          <a:xfrm>
            <a:off x="2057969" y="1804797"/>
            <a:ext cx="828492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0" i="1" dirty="0">
                <a:solidFill>
                  <a:srgbClr val="FF0000"/>
                </a:solidFill>
                <a:latin typeface="+mj-lt"/>
              </a:rPr>
              <a:t>Hop</a:t>
            </a:r>
            <a:r>
              <a:rPr lang="en-GB" sz="8000" i="1" dirty="0">
                <a:latin typeface="+mj-lt"/>
              </a:rPr>
              <a:t> on one leg.</a:t>
            </a:r>
          </a:p>
        </p:txBody>
      </p:sp>
      <p:pic>
        <p:nvPicPr>
          <p:cNvPr id="6" name="Picture 5" descr="A close up of a logo&#10;&#10;Description automatically generated">
            <a:extLst>
              <a:ext uri="{FF2B5EF4-FFF2-40B4-BE49-F238E27FC236}">
                <a16:creationId xmlns:a16="http://schemas.microsoft.com/office/drawing/2014/main" id="{95DE64EA-BDE9-49DF-9505-75939417BA4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7486" y="4322925"/>
            <a:ext cx="1540966" cy="1456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8526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15143" y="377746"/>
            <a:ext cx="1057355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50000"/>
              </a:lnSpc>
            </a:pPr>
            <a:r>
              <a:rPr lang="en-GB" sz="3600" dirty="0"/>
              <a:t>Does this sentence make sense?</a:t>
            </a:r>
          </a:p>
        </p:txBody>
      </p:sp>
      <p:sp>
        <p:nvSpPr>
          <p:cNvPr id="9" name="Rectangle: Rounded Corners 27">
            <a:extLst>
              <a:ext uri="{FF2B5EF4-FFF2-40B4-BE49-F238E27FC236}">
                <a16:creationId xmlns:a16="http://schemas.microsoft.com/office/drawing/2014/main" id="{B3E43126-D868-42F9-8D34-FC097CD6B27B}"/>
              </a:ext>
            </a:extLst>
          </p:cNvPr>
          <p:cNvSpPr/>
          <p:nvPr/>
        </p:nvSpPr>
        <p:spPr>
          <a:xfrm>
            <a:off x="2916438" y="3457785"/>
            <a:ext cx="6820697" cy="2485787"/>
          </a:xfrm>
          <a:prstGeom prst="roundRect">
            <a:avLst/>
          </a:prstGeom>
          <a:solidFill>
            <a:srgbClr val="FF6600"/>
          </a:solidFill>
          <a:ln>
            <a:solidFill>
              <a:schemeClr val="tx1"/>
            </a:solidFill>
          </a:ln>
        </p:spPr>
        <p:txBody>
          <a:bodyPr wrap="square" anchor="ctr">
            <a:spAutoFit/>
          </a:bodyPr>
          <a:lstStyle/>
          <a:p>
            <a:pPr algn="ctr"/>
            <a:r>
              <a:rPr lang="en-GB" sz="2000" dirty="0"/>
              <a:t>No it does not!</a:t>
            </a:r>
          </a:p>
          <a:p>
            <a:pPr algn="ctr"/>
            <a:endParaRPr lang="en-GB" sz="2000" dirty="0"/>
          </a:p>
          <a:p>
            <a:pPr algn="ctr"/>
            <a:r>
              <a:rPr lang="en-GB" sz="2000" dirty="0"/>
              <a:t>The words are not in the right order. </a:t>
            </a:r>
          </a:p>
          <a:p>
            <a:pPr algn="ctr"/>
            <a:endParaRPr lang="en-GB" sz="2000" dirty="0"/>
          </a:p>
          <a:p>
            <a:pPr algn="ctr"/>
            <a:r>
              <a:rPr lang="en-GB" sz="2000" dirty="0"/>
              <a:t>It does not begin with a </a:t>
            </a:r>
            <a:r>
              <a:rPr lang="en-GB" sz="2000" b="1" dirty="0"/>
              <a:t>capital letter </a:t>
            </a:r>
            <a:r>
              <a:rPr lang="en-GB" sz="2000" dirty="0"/>
              <a:t>or end with a </a:t>
            </a:r>
            <a:r>
              <a:rPr lang="en-GB" sz="2000" b="1" dirty="0"/>
              <a:t>full stop</a:t>
            </a:r>
            <a:r>
              <a:rPr lang="en-GB" sz="2000" dirty="0"/>
              <a:t>.</a:t>
            </a:r>
          </a:p>
          <a:p>
            <a:pPr algn="ctr"/>
            <a:endParaRPr lang="en-GB" sz="2000" dirty="0"/>
          </a:p>
          <a:p>
            <a:pPr algn="ctr"/>
            <a:r>
              <a:rPr lang="en-GB" sz="2000" dirty="0"/>
              <a:t>How can we make correct?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023862E-5176-4C77-B85C-2E8813EB326D}"/>
              </a:ext>
            </a:extLst>
          </p:cNvPr>
          <p:cNvSpPr/>
          <p:nvPr/>
        </p:nvSpPr>
        <p:spPr>
          <a:xfrm>
            <a:off x="2057969" y="1804797"/>
            <a:ext cx="828492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0" i="1" dirty="0">
                <a:solidFill>
                  <a:srgbClr val="000000"/>
                </a:solidFill>
                <a:latin typeface="+mj-lt"/>
              </a:rPr>
              <a:t>spot on </a:t>
            </a:r>
            <a:r>
              <a:rPr lang="en-GB" sz="8000" i="1" dirty="0">
                <a:solidFill>
                  <a:srgbClr val="FF0000"/>
                </a:solidFill>
                <a:latin typeface="+mj-lt"/>
              </a:rPr>
              <a:t>jog </a:t>
            </a:r>
            <a:r>
              <a:rPr lang="en-GB" sz="8000" i="1" dirty="0">
                <a:solidFill>
                  <a:srgbClr val="000000"/>
                </a:solidFill>
                <a:latin typeface="+mj-lt"/>
              </a:rPr>
              <a:t>the</a:t>
            </a:r>
          </a:p>
        </p:txBody>
      </p:sp>
      <p:pic>
        <p:nvPicPr>
          <p:cNvPr id="6" name="Picture 5" descr="A close up of a logo&#10;&#10;Description automatically generated">
            <a:extLst>
              <a:ext uri="{FF2B5EF4-FFF2-40B4-BE49-F238E27FC236}">
                <a16:creationId xmlns:a16="http://schemas.microsoft.com/office/drawing/2014/main" id="{C1C74660-E78B-44DB-BCF6-CB7A158F5E2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7486" y="4322925"/>
            <a:ext cx="1540966" cy="1456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1516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15143" y="377746"/>
            <a:ext cx="1057355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50000"/>
              </a:lnSpc>
            </a:pPr>
            <a:r>
              <a:rPr lang="en-GB" sz="3600" dirty="0"/>
              <a:t>Does this sentence make sense?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023862E-5176-4C77-B85C-2E8813EB326D}"/>
              </a:ext>
            </a:extLst>
          </p:cNvPr>
          <p:cNvSpPr/>
          <p:nvPr/>
        </p:nvSpPr>
        <p:spPr>
          <a:xfrm>
            <a:off x="2057969" y="1804797"/>
            <a:ext cx="828492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0" i="1" dirty="0">
                <a:solidFill>
                  <a:srgbClr val="FF0000"/>
                </a:solidFill>
                <a:latin typeface="+mj-lt"/>
              </a:rPr>
              <a:t>Jog </a:t>
            </a:r>
            <a:r>
              <a:rPr lang="en-GB" sz="8000" i="1" dirty="0">
                <a:solidFill>
                  <a:srgbClr val="000000"/>
                </a:solidFill>
                <a:latin typeface="+mj-lt"/>
              </a:rPr>
              <a:t>on the spot.</a:t>
            </a:r>
          </a:p>
        </p:txBody>
      </p:sp>
      <p:pic>
        <p:nvPicPr>
          <p:cNvPr id="6" name="Picture 5" descr="A close up of a logo&#10;&#10;Description automatically generated">
            <a:extLst>
              <a:ext uri="{FF2B5EF4-FFF2-40B4-BE49-F238E27FC236}">
                <a16:creationId xmlns:a16="http://schemas.microsoft.com/office/drawing/2014/main" id="{C1C74660-E78B-44DB-BCF6-CB7A158F5E2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7486" y="4322925"/>
            <a:ext cx="1540966" cy="1456031"/>
          </a:xfrm>
          <a:prstGeom prst="rect">
            <a:avLst/>
          </a:prstGeom>
        </p:spPr>
      </p:pic>
      <p:sp>
        <p:nvSpPr>
          <p:cNvPr id="7" name="Thought Bubble: Cloud 6">
            <a:extLst>
              <a:ext uri="{FF2B5EF4-FFF2-40B4-BE49-F238E27FC236}">
                <a16:creationId xmlns:a16="http://schemas.microsoft.com/office/drawing/2014/main" id="{55D6F0BB-0DFA-4352-91F6-53C536327265}"/>
              </a:ext>
            </a:extLst>
          </p:cNvPr>
          <p:cNvSpPr/>
          <p:nvPr/>
        </p:nvSpPr>
        <p:spPr>
          <a:xfrm>
            <a:off x="959418" y="2796065"/>
            <a:ext cx="1781048" cy="1323439"/>
          </a:xfrm>
          <a:prstGeom prst="cloudCallout">
            <a:avLst>
              <a:gd name="adj1" fmla="val 43576"/>
              <a:gd name="adj2" fmla="val 59987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  <a:latin typeface="Comic Sans MS" panose="030F0702030302020204" pitchFamily="66" charset="0"/>
              </a:rPr>
              <a:t>Now I get it!</a:t>
            </a:r>
          </a:p>
        </p:txBody>
      </p:sp>
    </p:spTree>
    <p:extLst>
      <p:ext uri="{BB962C8B-B14F-4D97-AF65-F5344CB8AC3E}">
        <p14:creationId xmlns:p14="http://schemas.microsoft.com/office/powerpoint/2010/main" val="2049490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15143" y="377746"/>
            <a:ext cx="1057355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50000"/>
              </a:lnSpc>
            </a:pPr>
            <a:r>
              <a:rPr lang="en-GB" sz="3600" dirty="0"/>
              <a:t>Does this sentence make sense?</a:t>
            </a:r>
          </a:p>
        </p:txBody>
      </p:sp>
      <p:sp>
        <p:nvSpPr>
          <p:cNvPr id="9" name="Rectangle: Rounded Corners 27">
            <a:extLst>
              <a:ext uri="{FF2B5EF4-FFF2-40B4-BE49-F238E27FC236}">
                <a16:creationId xmlns:a16="http://schemas.microsoft.com/office/drawing/2014/main" id="{B3E43126-D868-42F9-8D34-FC097CD6B27B}"/>
              </a:ext>
            </a:extLst>
          </p:cNvPr>
          <p:cNvSpPr/>
          <p:nvPr/>
        </p:nvSpPr>
        <p:spPr>
          <a:xfrm>
            <a:off x="4076612" y="3293169"/>
            <a:ext cx="4249049" cy="2485787"/>
          </a:xfrm>
          <a:prstGeom prst="roundRect">
            <a:avLst/>
          </a:prstGeom>
          <a:solidFill>
            <a:srgbClr val="C5E0B4"/>
          </a:solidFill>
          <a:ln>
            <a:solidFill>
              <a:schemeClr val="tx1"/>
            </a:solidFill>
          </a:ln>
        </p:spPr>
        <p:txBody>
          <a:bodyPr wrap="square" anchor="ctr">
            <a:spAutoFit/>
          </a:bodyPr>
          <a:lstStyle/>
          <a:p>
            <a:pPr algn="ctr"/>
            <a:r>
              <a:rPr lang="en-GB" sz="2000" dirty="0"/>
              <a:t>Yes it does!</a:t>
            </a:r>
          </a:p>
          <a:p>
            <a:pPr algn="ctr"/>
            <a:endParaRPr lang="en-GB" sz="2000" dirty="0"/>
          </a:p>
          <a:p>
            <a:pPr algn="ctr"/>
            <a:r>
              <a:rPr lang="en-GB" sz="2000" dirty="0"/>
              <a:t>It also begins with a </a:t>
            </a:r>
            <a:r>
              <a:rPr lang="en-GB" sz="2000" b="1" dirty="0"/>
              <a:t>capital letter </a:t>
            </a:r>
            <a:r>
              <a:rPr lang="en-GB" sz="2000" dirty="0"/>
              <a:t>and ends with a </a:t>
            </a:r>
            <a:r>
              <a:rPr lang="en-GB" sz="2000" b="1" dirty="0"/>
              <a:t>full stop</a:t>
            </a:r>
            <a:r>
              <a:rPr lang="en-GB" sz="2000" dirty="0"/>
              <a:t>.</a:t>
            </a:r>
          </a:p>
          <a:p>
            <a:pPr algn="ctr"/>
            <a:endParaRPr lang="en-GB" sz="2000" dirty="0"/>
          </a:p>
          <a:p>
            <a:pPr algn="ctr"/>
            <a:r>
              <a:rPr lang="en-GB" sz="2000" dirty="0"/>
              <a:t>Can you see the finger spaces between each word? 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023862E-5176-4C77-B85C-2E8813EB326D}"/>
              </a:ext>
            </a:extLst>
          </p:cNvPr>
          <p:cNvSpPr/>
          <p:nvPr/>
        </p:nvSpPr>
        <p:spPr>
          <a:xfrm>
            <a:off x="2057969" y="1804797"/>
            <a:ext cx="828492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0" i="1" dirty="0">
                <a:solidFill>
                  <a:srgbClr val="FF0000"/>
                </a:solidFill>
                <a:latin typeface="+mj-lt"/>
              </a:rPr>
              <a:t>Jump </a:t>
            </a:r>
            <a:r>
              <a:rPr lang="en-GB" sz="8000" i="1" dirty="0">
                <a:latin typeface="+mj-lt"/>
              </a:rPr>
              <a:t>up high.</a:t>
            </a:r>
          </a:p>
        </p:txBody>
      </p:sp>
      <p:pic>
        <p:nvPicPr>
          <p:cNvPr id="6" name="Picture 5" descr="A close up of a logo&#10;&#10;Description automatically generated">
            <a:extLst>
              <a:ext uri="{FF2B5EF4-FFF2-40B4-BE49-F238E27FC236}">
                <a16:creationId xmlns:a16="http://schemas.microsoft.com/office/drawing/2014/main" id="{A42F6925-DD01-4714-A66D-8EE7B5E501C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7486" y="4322925"/>
            <a:ext cx="1540966" cy="1456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9868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15143" y="377746"/>
            <a:ext cx="1057355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50000"/>
              </a:lnSpc>
            </a:pPr>
            <a:r>
              <a:rPr lang="en-GB" sz="3600" dirty="0"/>
              <a:t>Does this sentence make sense?</a:t>
            </a:r>
          </a:p>
        </p:txBody>
      </p:sp>
      <p:sp>
        <p:nvSpPr>
          <p:cNvPr id="9" name="Rectangle: Rounded Corners 27">
            <a:extLst>
              <a:ext uri="{FF2B5EF4-FFF2-40B4-BE49-F238E27FC236}">
                <a16:creationId xmlns:a16="http://schemas.microsoft.com/office/drawing/2014/main" id="{B3E43126-D868-42F9-8D34-FC097CD6B27B}"/>
              </a:ext>
            </a:extLst>
          </p:cNvPr>
          <p:cNvSpPr/>
          <p:nvPr/>
        </p:nvSpPr>
        <p:spPr>
          <a:xfrm>
            <a:off x="2916438" y="3457785"/>
            <a:ext cx="6820697" cy="2485787"/>
          </a:xfrm>
          <a:prstGeom prst="roundRect">
            <a:avLst/>
          </a:prstGeom>
          <a:solidFill>
            <a:srgbClr val="FF6600"/>
          </a:solidFill>
          <a:ln>
            <a:solidFill>
              <a:schemeClr val="tx1"/>
            </a:solidFill>
          </a:ln>
        </p:spPr>
        <p:txBody>
          <a:bodyPr wrap="square" anchor="ctr">
            <a:spAutoFit/>
          </a:bodyPr>
          <a:lstStyle/>
          <a:p>
            <a:pPr algn="ctr"/>
            <a:r>
              <a:rPr lang="en-GB" sz="2000" dirty="0"/>
              <a:t>No it does not!</a:t>
            </a:r>
          </a:p>
          <a:p>
            <a:pPr algn="ctr"/>
            <a:endParaRPr lang="en-GB" sz="2000" dirty="0"/>
          </a:p>
          <a:p>
            <a:pPr algn="ctr"/>
            <a:r>
              <a:rPr lang="en-GB" sz="2000" dirty="0"/>
              <a:t>There are no spaces between the words. It is hard to read.</a:t>
            </a:r>
          </a:p>
          <a:p>
            <a:pPr algn="ctr"/>
            <a:endParaRPr lang="en-GB" sz="2000" dirty="0"/>
          </a:p>
          <a:p>
            <a:pPr algn="ctr"/>
            <a:r>
              <a:rPr lang="en-GB" sz="2000" dirty="0"/>
              <a:t>It does not begin with a </a:t>
            </a:r>
            <a:r>
              <a:rPr lang="en-GB" sz="2000" b="1" dirty="0"/>
              <a:t>capital letter </a:t>
            </a:r>
            <a:r>
              <a:rPr lang="en-GB" sz="2000" dirty="0"/>
              <a:t>or end with a </a:t>
            </a:r>
            <a:r>
              <a:rPr lang="en-GB" sz="2000" b="1" dirty="0"/>
              <a:t>full stop</a:t>
            </a:r>
            <a:r>
              <a:rPr lang="en-GB" sz="2000" dirty="0"/>
              <a:t>.</a:t>
            </a:r>
          </a:p>
          <a:p>
            <a:pPr algn="ctr"/>
            <a:endParaRPr lang="en-GB" sz="2000" dirty="0"/>
          </a:p>
          <a:p>
            <a:pPr algn="ctr"/>
            <a:r>
              <a:rPr lang="en-GB" sz="2000" dirty="0"/>
              <a:t>How can we make correct?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023862E-5176-4C77-B85C-2E8813EB326D}"/>
              </a:ext>
            </a:extLst>
          </p:cNvPr>
          <p:cNvSpPr/>
          <p:nvPr/>
        </p:nvSpPr>
        <p:spPr>
          <a:xfrm>
            <a:off x="2057969" y="1804797"/>
            <a:ext cx="828492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0" i="1" dirty="0" err="1">
                <a:solidFill>
                  <a:srgbClr val="FF0000"/>
                </a:solidFill>
                <a:latin typeface="+mj-lt"/>
              </a:rPr>
              <a:t>skip</a:t>
            </a:r>
            <a:r>
              <a:rPr lang="en-GB" sz="8000" i="1" dirty="0" err="1">
                <a:solidFill>
                  <a:srgbClr val="000000"/>
                </a:solidFill>
                <a:latin typeface="+mj-lt"/>
              </a:rPr>
              <a:t>inacircle</a:t>
            </a:r>
            <a:endParaRPr lang="en-GB" sz="8000" i="1" dirty="0">
              <a:solidFill>
                <a:srgbClr val="000000"/>
              </a:solidFill>
              <a:latin typeface="+mj-lt"/>
            </a:endParaRPr>
          </a:p>
        </p:txBody>
      </p:sp>
      <p:pic>
        <p:nvPicPr>
          <p:cNvPr id="6" name="Picture 5" descr="A close up of a logo&#10;&#10;Description automatically generated">
            <a:extLst>
              <a:ext uri="{FF2B5EF4-FFF2-40B4-BE49-F238E27FC236}">
                <a16:creationId xmlns:a16="http://schemas.microsoft.com/office/drawing/2014/main" id="{F998C640-3F46-424D-AA86-00A3229B0C5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7486" y="4322925"/>
            <a:ext cx="1540966" cy="1456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1483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15143" y="377746"/>
            <a:ext cx="1057355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50000"/>
              </a:lnSpc>
            </a:pPr>
            <a:r>
              <a:rPr lang="en-GB" sz="3600" dirty="0"/>
              <a:t>Does this sentence make sense?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023862E-5176-4C77-B85C-2E8813EB326D}"/>
              </a:ext>
            </a:extLst>
          </p:cNvPr>
          <p:cNvSpPr/>
          <p:nvPr/>
        </p:nvSpPr>
        <p:spPr>
          <a:xfrm>
            <a:off x="2057969" y="1804797"/>
            <a:ext cx="828492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0" i="1" dirty="0">
                <a:solidFill>
                  <a:srgbClr val="FF0000"/>
                </a:solidFill>
                <a:latin typeface="+mj-lt"/>
              </a:rPr>
              <a:t>Skip </a:t>
            </a:r>
            <a:r>
              <a:rPr lang="en-GB" sz="8000" i="1" dirty="0">
                <a:solidFill>
                  <a:srgbClr val="000000"/>
                </a:solidFill>
                <a:latin typeface="+mj-lt"/>
              </a:rPr>
              <a:t>in a circle.</a:t>
            </a:r>
          </a:p>
        </p:txBody>
      </p:sp>
      <p:pic>
        <p:nvPicPr>
          <p:cNvPr id="6" name="Picture 5" descr="A close up of a logo&#10;&#10;Description automatically generated">
            <a:extLst>
              <a:ext uri="{FF2B5EF4-FFF2-40B4-BE49-F238E27FC236}">
                <a16:creationId xmlns:a16="http://schemas.microsoft.com/office/drawing/2014/main" id="{180CD642-7FAF-49B8-A822-52BC4350639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7486" y="4322925"/>
            <a:ext cx="1540966" cy="1456031"/>
          </a:xfrm>
          <a:prstGeom prst="rect">
            <a:avLst/>
          </a:prstGeom>
        </p:spPr>
      </p:pic>
      <p:sp>
        <p:nvSpPr>
          <p:cNvPr id="2" name="Thought Bubble: Cloud 1">
            <a:extLst>
              <a:ext uri="{FF2B5EF4-FFF2-40B4-BE49-F238E27FC236}">
                <a16:creationId xmlns:a16="http://schemas.microsoft.com/office/drawing/2014/main" id="{D40C42EB-BD83-48B4-BDB1-4581C186B1E5}"/>
              </a:ext>
            </a:extLst>
          </p:cNvPr>
          <p:cNvSpPr/>
          <p:nvPr/>
        </p:nvSpPr>
        <p:spPr>
          <a:xfrm>
            <a:off x="959418" y="2796065"/>
            <a:ext cx="1781048" cy="1323439"/>
          </a:xfrm>
          <a:prstGeom prst="cloudCallout">
            <a:avLst>
              <a:gd name="adj1" fmla="val 43576"/>
              <a:gd name="adj2" fmla="val 59987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  <a:latin typeface="Comic Sans MS" panose="030F0702030302020204" pitchFamily="66" charset="0"/>
              </a:rPr>
              <a:t>That’s better!</a:t>
            </a:r>
          </a:p>
        </p:txBody>
      </p:sp>
    </p:spTree>
    <p:extLst>
      <p:ext uri="{BB962C8B-B14F-4D97-AF65-F5344CB8AC3E}">
        <p14:creationId xmlns:p14="http://schemas.microsoft.com/office/powerpoint/2010/main" val="2883454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15143" y="377746"/>
            <a:ext cx="1057355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50000"/>
              </a:lnSpc>
            </a:pPr>
            <a:r>
              <a:rPr lang="en-GB" sz="3600" dirty="0"/>
              <a:t>Does this sentence make sense?</a:t>
            </a:r>
          </a:p>
        </p:txBody>
      </p:sp>
      <p:sp>
        <p:nvSpPr>
          <p:cNvPr id="9" name="Rectangle: Rounded Corners 27">
            <a:extLst>
              <a:ext uri="{FF2B5EF4-FFF2-40B4-BE49-F238E27FC236}">
                <a16:creationId xmlns:a16="http://schemas.microsoft.com/office/drawing/2014/main" id="{B3E43126-D868-42F9-8D34-FC097CD6B27B}"/>
              </a:ext>
            </a:extLst>
          </p:cNvPr>
          <p:cNvSpPr/>
          <p:nvPr/>
        </p:nvSpPr>
        <p:spPr>
          <a:xfrm>
            <a:off x="4076612" y="3293169"/>
            <a:ext cx="4249049" cy="2485787"/>
          </a:xfrm>
          <a:prstGeom prst="roundRect">
            <a:avLst/>
          </a:prstGeom>
          <a:solidFill>
            <a:srgbClr val="C5E0B4"/>
          </a:solidFill>
          <a:ln>
            <a:solidFill>
              <a:schemeClr val="tx1"/>
            </a:solidFill>
          </a:ln>
        </p:spPr>
        <p:txBody>
          <a:bodyPr wrap="square" anchor="ctr">
            <a:spAutoFit/>
          </a:bodyPr>
          <a:lstStyle/>
          <a:p>
            <a:pPr algn="ctr"/>
            <a:r>
              <a:rPr lang="en-GB" sz="2000" dirty="0"/>
              <a:t>Yes it does!</a:t>
            </a:r>
          </a:p>
          <a:p>
            <a:pPr algn="ctr"/>
            <a:endParaRPr lang="en-GB" sz="2000" dirty="0"/>
          </a:p>
          <a:p>
            <a:pPr algn="ctr"/>
            <a:r>
              <a:rPr lang="en-GB" sz="2000" dirty="0"/>
              <a:t>It also begins with a </a:t>
            </a:r>
            <a:r>
              <a:rPr lang="en-GB" sz="2000" b="1" dirty="0"/>
              <a:t>capital letter </a:t>
            </a:r>
            <a:r>
              <a:rPr lang="en-GB" sz="2000" dirty="0"/>
              <a:t>and ends with a </a:t>
            </a:r>
            <a:r>
              <a:rPr lang="en-GB" sz="2000" b="1" dirty="0"/>
              <a:t>full stop</a:t>
            </a:r>
            <a:r>
              <a:rPr lang="en-GB" sz="2000" dirty="0"/>
              <a:t>.</a:t>
            </a:r>
          </a:p>
          <a:p>
            <a:pPr algn="ctr"/>
            <a:endParaRPr lang="en-GB" sz="2000" dirty="0"/>
          </a:p>
          <a:p>
            <a:pPr algn="ctr"/>
            <a:r>
              <a:rPr lang="en-GB" sz="2000" dirty="0"/>
              <a:t>Can you see the finger spaces between each word? 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023862E-5176-4C77-B85C-2E8813EB326D}"/>
              </a:ext>
            </a:extLst>
          </p:cNvPr>
          <p:cNvSpPr/>
          <p:nvPr/>
        </p:nvSpPr>
        <p:spPr>
          <a:xfrm>
            <a:off x="2057969" y="1804797"/>
            <a:ext cx="828492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0" i="1" dirty="0">
                <a:solidFill>
                  <a:srgbClr val="FF0000"/>
                </a:solidFill>
                <a:latin typeface="+mj-lt"/>
              </a:rPr>
              <a:t>Run </a:t>
            </a:r>
            <a:r>
              <a:rPr lang="en-GB" sz="8000" i="1" dirty="0">
                <a:latin typeface="+mj-lt"/>
              </a:rPr>
              <a:t>on the spot.</a:t>
            </a:r>
          </a:p>
        </p:txBody>
      </p:sp>
      <p:pic>
        <p:nvPicPr>
          <p:cNvPr id="6" name="Picture 5" descr="A close up of a logo&#10;&#10;Description automatically generated">
            <a:extLst>
              <a:ext uri="{FF2B5EF4-FFF2-40B4-BE49-F238E27FC236}">
                <a16:creationId xmlns:a16="http://schemas.microsoft.com/office/drawing/2014/main" id="{A4F223E7-A7E4-46DD-BDAE-4EF6E504B40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7486" y="4322925"/>
            <a:ext cx="1540966" cy="1456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9028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1DE07D171DC084DB64EB6C63DB1BE67" ma:contentTypeVersion="16" ma:contentTypeDescription="Create a new document." ma:contentTypeScope="" ma:versionID="869ee7d7126fb088ca44f63fed122042">
  <xsd:schema xmlns:xsd="http://www.w3.org/2001/XMLSchema" xmlns:xs="http://www.w3.org/2001/XMLSchema" xmlns:p="http://schemas.microsoft.com/office/2006/metadata/properties" xmlns:ns2="569833fe-c060-4615-99ab-00c60159a504" xmlns:ns3="d80e9b89-75f6-4ebc-8307-463d2ebbfbc2" targetNamespace="http://schemas.microsoft.com/office/2006/metadata/properties" ma:root="true" ma:fieldsID="998826a1a3561cdf49d0aa0946b449fb" ns2:_="" ns3:_="">
    <xsd:import namespace="569833fe-c060-4615-99ab-00c60159a504"/>
    <xsd:import namespace="d80e9b89-75f6-4ebc-8307-463d2ebbfbc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9833fe-c060-4615-99ab-00c60159a50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ae467b70-560e-4ed2-860f-ddff909c378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0e9b89-75f6-4ebc-8307-463d2ebbfbc2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9d06299f-7d7a-47ce-aab1-8efa5501e64c}" ma:internalName="TaxCatchAll" ma:showField="CatchAllData" ma:web="d80e9b89-75f6-4ebc-8307-463d2ebbfbc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69833fe-c060-4615-99ab-00c60159a504">
      <Terms xmlns="http://schemas.microsoft.com/office/infopath/2007/PartnerControls"/>
    </lcf76f155ced4ddcb4097134ff3c332f>
    <TaxCatchAll xmlns="d80e9b89-75f6-4ebc-8307-463d2ebbfbc2" xsi:nil="true"/>
  </documentManagement>
</p:properties>
</file>

<file path=customXml/itemProps1.xml><?xml version="1.0" encoding="utf-8"?>
<ds:datastoreItem xmlns:ds="http://schemas.openxmlformats.org/officeDocument/2006/customXml" ds:itemID="{29BA3E2F-3E94-4937-8C75-5EB2AF16EA3D}"/>
</file>

<file path=customXml/itemProps2.xml><?xml version="1.0" encoding="utf-8"?>
<ds:datastoreItem xmlns:ds="http://schemas.openxmlformats.org/officeDocument/2006/customXml" ds:itemID="{89276499-1B29-4C14-9BDE-B12CFD56B4E5}"/>
</file>

<file path=customXml/itemProps3.xml><?xml version="1.0" encoding="utf-8"?>
<ds:datastoreItem xmlns:ds="http://schemas.openxmlformats.org/officeDocument/2006/customXml" ds:itemID="{19C33C25-3DEB-4E54-B0CD-D75A7BB13E5C}"/>
</file>

<file path=docProps/app.xml><?xml version="1.0" encoding="utf-8"?>
<Properties xmlns="http://schemas.openxmlformats.org/officeDocument/2006/extended-properties" xmlns:vt="http://schemas.openxmlformats.org/officeDocument/2006/docPropsVTypes">
  <TotalTime>18071</TotalTime>
  <Words>478</Words>
  <Application>Microsoft Office PowerPoint</Application>
  <PresentationFormat>Widescreen</PresentationFormat>
  <Paragraphs>108</Paragraphs>
  <Slides>16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Calibri</vt:lpstr>
      <vt:lpstr>Calibri Light</vt:lpstr>
      <vt:lpstr>Cambria</vt:lpstr>
      <vt:lpstr>Comic Sans MS</vt:lpstr>
      <vt:lpstr>Wingdings 2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Pronouns</dc:title>
  <dc:creator>Deidre Holes</dc:creator>
  <cp:lastModifiedBy>Martha Zumack</cp:lastModifiedBy>
  <cp:revision>659</cp:revision>
  <cp:lastPrinted>2018-05-09T10:54:19Z</cp:lastPrinted>
  <dcterms:created xsi:type="dcterms:W3CDTF">2013-08-23T07:43:20Z</dcterms:created>
  <dcterms:modified xsi:type="dcterms:W3CDTF">2020-02-13T14:34:22Z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0x01010031DE07D171DC084DB64EB6C63DB1BE67</vt:lpwstr>
  </property>
</Properties>
</file>