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77"/>
      <p:regular r:id="rId19"/>
      <p:bold r:id="rId20"/>
    </p:embeddedFont>
    <p:embeddedFont>
      <p:font typeface="Twinkl SemiBold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E2C5D-BA9A-7644-923E-0C80DADFC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BC8F3-1559-534B-9256-6D6E83E66D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3D6E2C-660A-9A40-B413-84E808152BF4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3584F-9ACB-7342-8E2D-9C65B9517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B4A6-4780-8F4F-9778-5583BE8F98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94D83E-D78C-4A41-8BE6-44A60B396A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A121B-4BA1-2947-9D6D-75B32215C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1E7D3-93E4-B64D-8209-60150FEAEE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6DBF04-4F60-6D41-A7E4-410CC3C211AC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3343A9-10F1-DE41-A393-20A60270BF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1CA770-1949-B84A-AF9C-07C0D9E54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55102-5DB0-CA42-BDA5-189F35DC94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34E18-05F7-1748-B6A4-36C2EC556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C1CED7-BB4A-9646-9438-082F0873EB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447267A-B1D8-2041-8D32-724971208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215C36-2AE4-6349-9DE2-5A87DA4B193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EE72C5-13B4-1E48-9464-ACEBAED3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8BDD10-5B90-0B4B-8E21-281B4FFA8BC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930B37-54E0-DF45-9FD6-6C161DDD234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145243-D3FA-DC4C-8674-6B77D9B68ED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BD3BF6-9E6E-3344-8746-A031B0E285A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F215DB-5699-934A-84FE-82AC2E678B2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27AF46C-CE4B-024D-9E5E-8CB7A39D57E5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380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2CAFDD-7C1C-1A4E-A63D-96A4AAEF84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6CFD56-66C4-554D-99DF-861E77F730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35ED8B-DAB9-1C41-9B48-7A986115B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301DD79-0380-4B4C-A32D-6D25FD6BF5E2}"/>
              </a:ext>
            </a:extLst>
          </p:cNvPr>
          <p:cNvSpPr/>
          <p:nvPr/>
        </p:nvSpPr>
        <p:spPr>
          <a:xfrm>
            <a:off x="4178300" y="1473200"/>
            <a:ext cx="4208463" cy="4621213"/>
          </a:xfrm>
          <a:prstGeom prst="rect">
            <a:avLst/>
          </a:prstGeom>
          <a:solidFill>
            <a:srgbClr val="AFDE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id="{E8E78E03-7746-4643-AD48-C06B0477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Paraphrase It!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6F6B767B-330A-CF46-B020-664C7ED1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12875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Don’t forget your checklist!</a:t>
            </a:r>
          </a:p>
        </p:txBody>
      </p:sp>
      <p:grpSp>
        <p:nvGrpSpPr>
          <p:cNvPr id="17413" name="Group 41">
            <a:extLst>
              <a:ext uri="{FF2B5EF4-FFF2-40B4-BE49-F238E27FC236}">
                <a16:creationId xmlns:a16="http://schemas.microsoft.com/office/drawing/2014/main" id="{A1576CD9-242B-334C-B967-DAEE7BFAA546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1903413"/>
            <a:ext cx="3336925" cy="4191000"/>
            <a:chOff x="748222" y="1902621"/>
            <a:chExt cx="3336668" cy="4191043"/>
          </a:xfrm>
        </p:grpSpPr>
        <p:pic>
          <p:nvPicPr>
            <p:cNvPr id="17422" name="Picture 40">
              <a:extLst>
                <a:ext uri="{FF2B5EF4-FFF2-40B4-BE49-F238E27FC236}">
                  <a16:creationId xmlns:a16="http://schemas.microsoft.com/office/drawing/2014/main" id="{58D2C4A7-3B8B-FB4B-8B50-F33B2734B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2" y="1902621"/>
              <a:ext cx="3140114" cy="4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3F57A-81F2-3346-8118-C3CFD205FA77}"/>
                </a:ext>
              </a:extLst>
            </p:cNvPr>
            <p:cNvSpPr/>
            <p:nvPr/>
          </p:nvSpPr>
          <p:spPr>
            <a:xfrm>
              <a:off x="952993" y="218837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5ACB2-C5E4-F64D-BC3A-90371F4BFF32}"/>
                </a:ext>
              </a:extLst>
            </p:cNvPr>
            <p:cNvSpPr/>
            <p:nvPr/>
          </p:nvSpPr>
          <p:spPr>
            <a:xfrm>
              <a:off x="952993" y="2521752"/>
              <a:ext cx="234932" cy="236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21CD4C-4CC7-F94F-BC6C-CC6E8E4BDDC7}"/>
                </a:ext>
              </a:extLst>
            </p:cNvPr>
            <p:cNvSpPr/>
            <p:nvPr/>
          </p:nvSpPr>
          <p:spPr>
            <a:xfrm>
              <a:off x="952993" y="2856718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F0BDD2-94BF-7447-A0A3-A79D68833A6E}"/>
                </a:ext>
              </a:extLst>
            </p:cNvPr>
            <p:cNvSpPr/>
            <p:nvPr/>
          </p:nvSpPr>
          <p:spPr>
            <a:xfrm>
              <a:off x="952993" y="342822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C679CB-547F-DA43-8993-219B6D946B01}"/>
                </a:ext>
              </a:extLst>
            </p:cNvPr>
            <p:cNvSpPr/>
            <p:nvPr/>
          </p:nvSpPr>
          <p:spPr>
            <a:xfrm>
              <a:off x="952993" y="4199757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09542B-0AAF-FE4D-84DE-6F088241083C}"/>
                </a:ext>
              </a:extLst>
            </p:cNvPr>
            <p:cNvSpPr/>
            <p:nvPr/>
          </p:nvSpPr>
          <p:spPr>
            <a:xfrm>
              <a:off x="952993" y="4533135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008871-8B90-C343-8970-35CBAE2B3699}"/>
                </a:ext>
              </a:extLst>
            </p:cNvPr>
            <p:cNvSpPr/>
            <p:nvPr/>
          </p:nvSpPr>
          <p:spPr>
            <a:xfrm>
              <a:off x="952993" y="5095116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30" name="Rectangle 4">
              <a:extLst>
                <a:ext uri="{FF2B5EF4-FFF2-40B4-BE49-F238E27FC236}">
                  <a16:creationId xmlns:a16="http://schemas.microsoft.com/office/drawing/2014/main" id="{1F05F1FA-4ED8-0F4E-B522-D39A8BAA9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2144342"/>
              <a:ext cx="27132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/>
                <a:t>Have I read the text?</a:t>
              </a:r>
            </a:p>
          </p:txBody>
        </p:sp>
        <p:sp>
          <p:nvSpPr>
            <p:cNvPr id="17431" name="Rectangle 9">
              <a:extLst>
                <a:ext uri="{FF2B5EF4-FFF2-40B4-BE49-F238E27FC236}">
                  <a16:creationId xmlns:a16="http://schemas.microsoft.com/office/drawing/2014/main" id="{8E59983D-59C4-C149-AD5A-BC17C132C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475437"/>
              <a:ext cx="23201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covered the text?</a:t>
              </a:r>
            </a:p>
          </p:txBody>
        </p:sp>
        <p:sp>
          <p:nvSpPr>
            <p:cNvPr id="17432" name="Rectangle 12">
              <a:extLst>
                <a:ext uri="{FF2B5EF4-FFF2-40B4-BE49-F238E27FC236}">
                  <a16:creationId xmlns:a16="http://schemas.microsoft.com/office/drawing/2014/main" id="{2FC2EC98-09A0-6143-96BA-D45A1073A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806532"/>
              <a:ext cx="25039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Can I explain the ideas aloud in my own words?</a:t>
              </a:r>
            </a:p>
          </p:txBody>
        </p:sp>
        <p:sp>
          <p:nvSpPr>
            <p:cNvPr id="17433" name="Rectangle 14">
              <a:extLst>
                <a:ext uri="{FF2B5EF4-FFF2-40B4-BE49-F238E27FC236}">
                  <a16:creationId xmlns:a16="http://schemas.microsoft.com/office/drawing/2014/main" id="{9650D7CB-2423-3B4C-9088-345E2274E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3368460"/>
              <a:ext cx="24473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written the main ideas of the text in my own words?</a:t>
              </a:r>
            </a:p>
          </p:txBody>
        </p:sp>
        <p:sp>
          <p:nvSpPr>
            <p:cNvPr id="17434" name="Rectangle 16">
              <a:extLst>
                <a:ext uri="{FF2B5EF4-FFF2-40B4-BE49-F238E27FC236}">
                  <a16:creationId xmlns:a16="http://schemas.microsoft.com/office/drawing/2014/main" id="{75822249-B567-9B41-91DE-E58B37BE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74" y="4161220"/>
              <a:ext cx="24206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make sense?</a:t>
              </a:r>
            </a:p>
          </p:txBody>
        </p:sp>
        <p:sp>
          <p:nvSpPr>
            <p:cNvPr id="17435" name="Rectangle 36">
              <a:extLst>
                <a:ext uri="{FF2B5EF4-FFF2-40B4-BE49-F238E27FC236}">
                  <a16:creationId xmlns:a16="http://schemas.microsoft.com/office/drawing/2014/main" id="{5F5AFCA7-064E-5D43-88F8-463F52297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4492315"/>
              <a:ext cx="224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include the same ideas?</a:t>
              </a:r>
            </a:p>
          </p:txBody>
        </p:sp>
        <p:sp>
          <p:nvSpPr>
            <p:cNvPr id="17436" name="Rectangle 38">
              <a:extLst>
                <a:ext uri="{FF2B5EF4-FFF2-40B4-BE49-F238E27FC236}">
                  <a16:creationId xmlns:a16="http://schemas.microsoft.com/office/drawing/2014/main" id="{D992DDC2-C1E4-BA40-AFEE-C607FBA51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5054242"/>
              <a:ext cx="24473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Is my text shorter than the original text?</a:t>
              </a:r>
            </a:p>
          </p:txBody>
        </p:sp>
      </p:grpSp>
      <p:sp>
        <p:nvSpPr>
          <p:cNvPr id="17414" name="Rectangle 43">
            <a:extLst>
              <a:ext uri="{FF2B5EF4-FFF2-40B4-BE49-F238E27FC236}">
                <a16:creationId xmlns:a16="http://schemas.microsoft.com/office/drawing/2014/main" id="{DA70B47E-390F-3C46-A000-A8E081C54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631950"/>
            <a:ext cx="382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 b="1"/>
              <a:t>Read the following and then let’s paraphrase it together. </a:t>
            </a:r>
          </a:p>
          <a:p>
            <a:pPr algn="ctr" eaLnBrk="1" hangingPunct="1"/>
            <a:endParaRPr lang="en-GB" altLang="en-US" b="1"/>
          </a:p>
          <a:p>
            <a:pPr algn="ctr" eaLnBrk="1" hangingPunct="1"/>
            <a:r>
              <a:rPr lang="en-GB" altLang="en-US" b="1"/>
              <a:t>Example</a:t>
            </a:r>
            <a:r>
              <a:rPr lang="en-GB" altLang="en-US"/>
              <a:t>: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AU" altLang="en-US"/>
              <a:t>As soon as I reached the bus stop the bus arrived.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D81189-8965-A343-B018-5A6554576478}"/>
              </a:ext>
            </a:extLst>
          </p:cNvPr>
          <p:cNvCxnSpPr/>
          <p:nvPr/>
        </p:nvCxnSpPr>
        <p:spPr>
          <a:xfrm>
            <a:off x="6264275" y="3910013"/>
            <a:ext cx="0" cy="623887"/>
          </a:xfrm>
          <a:prstGeom prst="straightConnector1">
            <a:avLst/>
          </a:prstGeom>
          <a:ln w="57150">
            <a:solidFill>
              <a:srgbClr val="3FB1E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075D00-8DAC-F746-8FA9-830998A9A110}"/>
              </a:ext>
            </a:extLst>
          </p:cNvPr>
          <p:cNvGraphicFramePr>
            <a:graphicFrameLocks noGrp="1"/>
          </p:cNvGraphicFramePr>
          <p:nvPr/>
        </p:nvGraphicFramePr>
        <p:xfrm>
          <a:off x="4368800" y="4827588"/>
          <a:ext cx="3829050" cy="105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AD143047-9C57-8647-B542-61E2C4DD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What is Paraphrasing? 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4BC20FB0-905F-D44C-B6BC-C98FB838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14475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r" eaLnBrk="1" hangingPunct="1"/>
            <a:r>
              <a:rPr lang="en-GB" altLang="en-US" sz="2400"/>
              <a:t>Paraphrasing means to tell the meaning of something spoken or written using your own words.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D21B28C5-04CA-8044-A8F6-EB76865F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73225"/>
            <a:ext cx="31845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44C33ABE-9F68-6E45-8235-0F9BD75F4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559175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120BB5E3-03DE-7046-B7C7-608EC45F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Steps to Paraphrasing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8C800-B86D-9648-AC94-9D78B52FD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4203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endParaRPr lang="en-AU" altLang="en-US"/>
          </a:p>
          <a:p>
            <a:pPr eaLnBrk="1" hangingPunct="1"/>
            <a:endParaRPr lang="en-AU" altLang="en-US"/>
          </a:p>
          <a:p>
            <a:pPr eaLnBrk="1" hangingPunct="1"/>
            <a:r>
              <a:rPr lang="en-AU" altLang="en-US"/>
              <a:t>Step 1: </a:t>
            </a:r>
            <a:r>
              <a:rPr lang="en-AU" altLang="en-US" b="1"/>
              <a:t>Read </a:t>
            </a:r>
            <a:r>
              <a:rPr lang="en-AU" altLang="en-US"/>
              <a:t>the text.</a:t>
            </a:r>
          </a:p>
          <a:p>
            <a:pPr eaLnBrk="1" hangingPunct="1"/>
            <a:r>
              <a:rPr lang="en-AU" altLang="en-US"/>
              <a:t>Step 2: </a:t>
            </a:r>
            <a:r>
              <a:rPr lang="en-AU" altLang="en-US" b="1"/>
              <a:t>Cover </a:t>
            </a:r>
            <a:r>
              <a:rPr lang="en-AU" altLang="en-US"/>
              <a:t>the text.</a:t>
            </a:r>
          </a:p>
          <a:p>
            <a:pPr eaLnBrk="1" hangingPunct="1"/>
            <a:r>
              <a:rPr lang="en-AU" altLang="en-US"/>
              <a:t>Step 3:</a:t>
            </a:r>
            <a:r>
              <a:rPr lang="en-AU" altLang="en-US" b="1"/>
              <a:t> Explain</a:t>
            </a:r>
            <a:r>
              <a:rPr lang="en-AU" altLang="en-US"/>
              <a:t> the ideas aloud using your own words.</a:t>
            </a:r>
          </a:p>
          <a:p>
            <a:pPr eaLnBrk="1" hangingPunct="1"/>
            <a:r>
              <a:rPr lang="en-AU" altLang="en-US"/>
              <a:t>You can repeat steps 1-2 before coming back to this step if you need to.</a:t>
            </a:r>
          </a:p>
          <a:p>
            <a:pPr eaLnBrk="1" hangingPunct="1"/>
            <a:r>
              <a:rPr lang="en-AU" altLang="en-US"/>
              <a:t>Step 4: </a:t>
            </a:r>
            <a:r>
              <a:rPr lang="en-AU" altLang="en-US" b="1"/>
              <a:t>Write</a:t>
            </a:r>
            <a:r>
              <a:rPr lang="en-AU" altLang="en-US"/>
              <a:t> the main ideas in your own words.</a:t>
            </a:r>
          </a:p>
          <a:p>
            <a:pPr eaLnBrk="1" hangingPunct="1"/>
            <a:r>
              <a:rPr lang="en-AU" altLang="en-US"/>
              <a:t>Step 5: </a:t>
            </a:r>
            <a:r>
              <a:rPr lang="en-AU" altLang="en-US" b="1"/>
              <a:t>Refer</a:t>
            </a:r>
            <a:r>
              <a:rPr lang="en-AU" altLang="en-US"/>
              <a:t> back to the original text to make sure you have kept the idea the same but have used different words.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419AD0B-76A7-EF4E-AC6F-B9F647FD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73200"/>
            <a:ext cx="771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To paraphrase properly you will need to follow these steps.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B2ADA7-8A09-9044-BC9F-CEB04CF66275}"/>
              </a:ext>
            </a:extLst>
          </p:cNvPr>
          <p:cNvSpPr/>
          <p:nvPr/>
        </p:nvSpPr>
        <p:spPr>
          <a:xfrm>
            <a:off x="5265738" y="2082800"/>
            <a:ext cx="2965450" cy="2965450"/>
          </a:xfrm>
          <a:prstGeom prst="ellipse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read">
            <a:extLst>
              <a:ext uri="{FF2B5EF4-FFF2-40B4-BE49-F238E27FC236}">
                <a16:creationId xmlns:a16="http://schemas.microsoft.com/office/drawing/2014/main" id="{4F70FE7F-DD4E-F543-A49D-53E8CBF7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249488"/>
            <a:ext cx="23336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cover">
            <a:extLst>
              <a:ext uri="{FF2B5EF4-FFF2-40B4-BE49-F238E27FC236}">
                <a16:creationId xmlns:a16="http://schemas.microsoft.com/office/drawing/2014/main" id="{952313F1-EE82-9646-83D2-CF0CABC4829C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2193925"/>
            <a:ext cx="2011362" cy="2744788"/>
            <a:chOff x="5742345" y="2193721"/>
            <a:chExt cx="2011120" cy="2744989"/>
          </a:xfrm>
        </p:grpSpPr>
        <p:pic>
          <p:nvPicPr>
            <p:cNvPr id="10253" name="Picture 8">
              <a:extLst>
                <a:ext uri="{FF2B5EF4-FFF2-40B4-BE49-F238E27FC236}">
                  <a16:creationId xmlns:a16="http://schemas.microsoft.com/office/drawing/2014/main" id="{A8C2C82E-D641-FB48-9A94-1027DCC69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5459">
              <a:off x="5797059" y="2308610"/>
              <a:ext cx="1753410" cy="234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>
              <a:extLst>
                <a:ext uri="{FF2B5EF4-FFF2-40B4-BE49-F238E27FC236}">
                  <a16:creationId xmlns:a16="http://schemas.microsoft.com/office/drawing/2014/main" id="{69189CA2-82A5-394D-9A18-D53DEBE6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28374">
              <a:off x="5375410" y="2560656"/>
              <a:ext cx="2744989" cy="201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explain">
            <a:extLst>
              <a:ext uri="{FF2B5EF4-FFF2-40B4-BE49-F238E27FC236}">
                <a16:creationId xmlns:a16="http://schemas.microsoft.com/office/drawing/2014/main" id="{06028577-1DA7-F641-B4A0-95B10D33C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124075"/>
            <a:ext cx="1768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write">
            <a:extLst>
              <a:ext uri="{FF2B5EF4-FFF2-40B4-BE49-F238E27FC236}">
                <a16:creationId xmlns:a16="http://schemas.microsoft.com/office/drawing/2014/main" id="{E54D0014-0016-424B-B5C6-CAD9FF8E9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33650"/>
            <a:ext cx="3073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refer">
            <a:extLst>
              <a:ext uri="{FF2B5EF4-FFF2-40B4-BE49-F238E27FC236}">
                <a16:creationId xmlns:a16="http://schemas.microsoft.com/office/drawing/2014/main" id="{8A1D4765-437E-ED46-A42E-C601129446D9}"/>
              </a:ext>
            </a:extLst>
          </p:cNvPr>
          <p:cNvGrpSpPr>
            <a:grpSpLocks/>
          </p:cNvGrpSpPr>
          <p:nvPr/>
        </p:nvGrpSpPr>
        <p:grpSpPr bwMode="auto">
          <a:xfrm>
            <a:off x="5487988" y="2249488"/>
            <a:ext cx="2255837" cy="2581275"/>
            <a:chOff x="5487484" y="2248930"/>
            <a:chExt cx="2256958" cy="2582508"/>
          </a:xfrm>
        </p:grpSpPr>
        <p:pic>
          <p:nvPicPr>
            <p:cNvPr id="10251" name="Picture 15">
              <a:extLst>
                <a:ext uri="{FF2B5EF4-FFF2-40B4-BE49-F238E27FC236}">
                  <a16:creationId xmlns:a16="http://schemas.microsoft.com/office/drawing/2014/main" id="{D6B94D03-CC14-8D4F-B254-4D30CA1B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484" y="2248930"/>
              <a:ext cx="2256958" cy="258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6">
              <a:extLst>
                <a:ext uri="{FF2B5EF4-FFF2-40B4-BE49-F238E27FC236}">
                  <a16:creationId xmlns:a16="http://schemas.microsoft.com/office/drawing/2014/main" id="{065D915F-76BB-B549-94F5-914ADBF64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054" y="2657718"/>
              <a:ext cx="1161420" cy="104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A72EFAD9-9184-2F49-8971-D49421BF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Example of Paraphrasing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3F890-1D2E-2944-AE09-6A8F099FEC85}"/>
              </a:ext>
            </a:extLst>
          </p:cNvPr>
          <p:cNvSpPr/>
          <p:nvPr/>
        </p:nvSpPr>
        <p:spPr>
          <a:xfrm>
            <a:off x="441325" y="1787525"/>
            <a:ext cx="8251825" cy="1309688"/>
          </a:xfrm>
          <a:prstGeom prst="rect">
            <a:avLst/>
          </a:prstGeom>
          <a:solidFill>
            <a:srgbClr val="FD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252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tx1"/>
                </a:solidFill>
              </a:rPr>
              <a:t>“Don’t forget that you need to pack your pyjamas, as well as your toothbrush and hairbrush for your sleep over at Grandad and Grandma’s house tomorrow night.”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21283A-156C-DE4A-B2AC-7A6640F7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512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AU" altLang="en-US" b="1"/>
              <a:t>You can change the above statement to read: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CB843-7D2E-2641-A0CD-3E9E3DF478A1}"/>
              </a:ext>
            </a:extLst>
          </p:cNvPr>
          <p:cNvSpPr/>
          <p:nvPr/>
        </p:nvSpPr>
        <p:spPr>
          <a:xfrm>
            <a:off x="441325" y="4175125"/>
            <a:ext cx="8251825" cy="1309688"/>
          </a:xfrm>
          <a:prstGeom prst="rect">
            <a:avLst/>
          </a:prstGeom>
          <a:solidFill>
            <a:srgbClr val="FD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252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“Pack your pyjamas, toothbrush and hairbrush for your sleep over at Grandad and Grandma’s house tomorrow night.”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73DA2F47-A5C3-3843-B80A-4EFAF389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Checklist for Paraphrasing 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EA65E66-7C6B-CC49-B444-F1B6B1D9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73200"/>
            <a:ext cx="771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Ask yourself these questions when you are paraphrasing.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0DC7A9-3A8E-5145-A843-E1DB720F57C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66925"/>
            <a:ext cx="3819525" cy="368300"/>
            <a:chOff x="755650" y="2066324"/>
            <a:chExt cx="3819711" cy="369332"/>
          </a:xfrm>
        </p:grpSpPr>
        <p:sp>
          <p:nvSpPr>
            <p:cNvPr id="12312" name="Rectangle 1">
              <a:extLst>
                <a:ext uri="{FF2B5EF4-FFF2-40B4-BE49-F238E27FC236}">
                  <a16:creationId xmlns:a16="http://schemas.microsoft.com/office/drawing/2014/main" id="{D49DB77B-CBFC-7A4D-B5AA-688333992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2066324"/>
              <a:ext cx="3349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read the text?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DFF398-5536-B14D-AA2B-878FE69DA3A2}"/>
                </a:ext>
              </a:extLst>
            </p:cNvPr>
            <p:cNvSpPr/>
            <p:nvPr/>
          </p:nvSpPr>
          <p:spPr>
            <a:xfrm>
              <a:off x="755650" y="2082243"/>
              <a:ext cx="333391" cy="3327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A8554A-3E72-214D-9406-37DF917A94A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84438"/>
            <a:ext cx="4268788" cy="369887"/>
            <a:chOff x="755650" y="2484956"/>
            <a:chExt cx="4269438" cy="369332"/>
          </a:xfrm>
        </p:grpSpPr>
        <p:sp>
          <p:nvSpPr>
            <p:cNvPr id="12310" name="Rectangle 3">
              <a:extLst>
                <a:ext uri="{FF2B5EF4-FFF2-40B4-BE49-F238E27FC236}">
                  <a16:creationId xmlns:a16="http://schemas.microsoft.com/office/drawing/2014/main" id="{F4931CDD-BBA9-A346-9981-14A6DA8E0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7" y="2484956"/>
              <a:ext cx="3798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covered the text?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88A242-603E-594F-9578-F19CCBF1552E}"/>
                </a:ext>
              </a:extLst>
            </p:cNvPr>
            <p:cNvSpPr/>
            <p:nvPr/>
          </p:nvSpPr>
          <p:spPr>
            <a:xfrm>
              <a:off x="755650" y="2502392"/>
              <a:ext cx="333426" cy="334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9621F0-282C-C44F-B484-8AA9C18C323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03538"/>
            <a:ext cx="7048500" cy="369887"/>
            <a:chOff x="755650" y="2903588"/>
            <a:chExt cx="7048412" cy="369332"/>
          </a:xfrm>
        </p:grpSpPr>
        <p:sp>
          <p:nvSpPr>
            <p:cNvPr id="12308" name="Rectangle 6">
              <a:extLst>
                <a:ext uri="{FF2B5EF4-FFF2-40B4-BE49-F238E27FC236}">
                  <a16:creationId xmlns:a16="http://schemas.microsoft.com/office/drawing/2014/main" id="{4C84CFAD-AA91-EE47-A8FD-60CA07FE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2903588"/>
              <a:ext cx="6577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Can I explain the ideas aloud in my own words?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FBD2D7-C40A-7D48-B4E1-73EF25405FBE}"/>
                </a:ext>
              </a:extLst>
            </p:cNvPr>
            <p:cNvSpPr/>
            <p:nvPr/>
          </p:nvSpPr>
          <p:spPr>
            <a:xfrm>
              <a:off x="755650" y="2919439"/>
              <a:ext cx="333371" cy="334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EF0A41-1D14-7C40-838B-7A94FA9884E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322638"/>
            <a:ext cx="7048500" cy="368300"/>
            <a:chOff x="755650" y="3322220"/>
            <a:chExt cx="7048412" cy="369332"/>
          </a:xfrm>
        </p:grpSpPr>
        <p:sp>
          <p:nvSpPr>
            <p:cNvPr id="12306" name="Rectangle 7">
              <a:extLst>
                <a:ext uri="{FF2B5EF4-FFF2-40B4-BE49-F238E27FC236}">
                  <a16:creationId xmlns:a16="http://schemas.microsoft.com/office/drawing/2014/main" id="{EDADFD17-BA63-AC4F-9706-3099C3226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3322220"/>
              <a:ext cx="6577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written the main ideas of the text in my own words?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C17F1B-0DA2-F645-8AA8-B04D21E866D3}"/>
                </a:ext>
              </a:extLst>
            </p:cNvPr>
            <p:cNvSpPr/>
            <p:nvPr/>
          </p:nvSpPr>
          <p:spPr>
            <a:xfrm>
              <a:off x="755650" y="3341323"/>
              <a:ext cx="333371" cy="3327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967247-3909-3443-84DF-D220DE004B3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40150"/>
            <a:ext cx="4552950" cy="369888"/>
            <a:chOff x="755650" y="3740852"/>
            <a:chExt cx="4553115" cy="369332"/>
          </a:xfrm>
        </p:grpSpPr>
        <p:sp>
          <p:nvSpPr>
            <p:cNvPr id="12304" name="Rectangle 10">
              <a:extLst>
                <a:ext uri="{FF2B5EF4-FFF2-40B4-BE49-F238E27FC236}">
                  <a16:creationId xmlns:a16="http://schemas.microsoft.com/office/drawing/2014/main" id="{5A2F200E-E544-1B42-BB16-69A241BFB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3740852"/>
              <a:ext cx="4082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Does my text make sense?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7CF9C8-97D9-9A43-A961-7DCC2E1EFBD7}"/>
                </a:ext>
              </a:extLst>
            </p:cNvPr>
            <p:cNvSpPr/>
            <p:nvPr/>
          </p:nvSpPr>
          <p:spPr>
            <a:xfrm>
              <a:off x="755650" y="3751948"/>
              <a:ext cx="333387" cy="3344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EFAEC2-F5C5-3949-9700-A0C42BCD315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59250"/>
            <a:ext cx="6234113" cy="369888"/>
            <a:chOff x="755650" y="4159484"/>
            <a:chExt cx="6234409" cy="369332"/>
          </a:xfrm>
        </p:grpSpPr>
        <p:sp>
          <p:nvSpPr>
            <p:cNvPr id="12302" name="Rectangle 18">
              <a:extLst>
                <a:ext uri="{FF2B5EF4-FFF2-40B4-BE49-F238E27FC236}">
                  <a16:creationId xmlns:a16="http://schemas.microsoft.com/office/drawing/2014/main" id="{AD4AFF15-1111-4D40-BB0C-DB22B3044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4159484"/>
              <a:ext cx="576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Does my text include the same ideas?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7B5EE9-8463-CE45-932B-0A6FFC6A45ED}"/>
                </a:ext>
              </a:extLst>
            </p:cNvPr>
            <p:cNvSpPr/>
            <p:nvPr/>
          </p:nvSpPr>
          <p:spPr>
            <a:xfrm>
              <a:off x="755650" y="4168995"/>
              <a:ext cx="333391" cy="3328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DEAAB5-91AC-1245-8A4D-5EBC8B5FFFF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78350"/>
            <a:ext cx="6778625" cy="369888"/>
            <a:chOff x="755650" y="4578117"/>
            <a:chExt cx="6778696" cy="369332"/>
          </a:xfrm>
        </p:grpSpPr>
        <p:sp>
          <p:nvSpPr>
            <p:cNvPr id="12300" name="Rectangle 19">
              <a:extLst>
                <a:ext uri="{FF2B5EF4-FFF2-40B4-BE49-F238E27FC236}">
                  <a16:creationId xmlns:a16="http://schemas.microsoft.com/office/drawing/2014/main" id="{D2924021-B03F-A348-9780-A9C2A4E2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7" y="4578117"/>
              <a:ext cx="6308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Is my text shorter than the original text?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05F85C-1E41-D44E-BF8E-C09ED764C1B6}"/>
                </a:ext>
              </a:extLst>
            </p:cNvPr>
            <p:cNvSpPr/>
            <p:nvPr/>
          </p:nvSpPr>
          <p:spPr>
            <a:xfrm>
              <a:off x="755650" y="4589213"/>
              <a:ext cx="333378" cy="3344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90499-3596-D746-A987-3B7EFB17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5187950"/>
            <a:ext cx="773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If you have followed all of these steps you are a paraphrasing professor!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96685AF-7270-2E4B-945D-6F698DF6257C}"/>
              </a:ext>
            </a:extLst>
          </p:cNvPr>
          <p:cNvSpPr/>
          <p:nvPr/>
        </p:nvSpPr>
        <p:spPr>
          <a:xfrm>
            <a:off x="4178300" y="1473200"/>
            <a:ext cx="4208463" cy="4621213"/>
          </a:xfrm>
          <a:prstGeom prst="rect">
            <a:avLst/>
          </a:prstGeom>
          <a:solidFill>
            <a:srgbClr val="AFDE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id="{8A0459ED-A1AE-9D48-A84D-176D889E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Paraphrase It!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57F9C967-DCD7-4E49-954A-745F90F95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12875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Don’t forget your checklist!</a:t>
            </a:r>
          </a:p>
        </p:txBody>
      </p:sp>
      <p:grpSp>
        <p:nvGrpSpPr>
          <p:cNvPr id="13317" name="Group 41">
            <a:extLst>
              <a:ext uri="{FF2B5EF4-FFF2-40B4-BE49-F238E27FC236}">
                <a16:creationId xmlns:a16="http://schemas.microsoft.com/office/drawing/2014/main" id="{9EC22491-9EB0-8347-A096-3DA4BA988BB1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1903413"/>
            <a:ext cx="3336925" cy="4191000"/>
            <a:chOff x="748222" y="1902621"/>
            <a:chExt cx="3336668" cy="4191043"/>
          </a:xfrm>
        </p:grpSpPr>
        <p:pic>
          <p:nvPicPr>
            <p:cNvPr id="13326" name="Picture 40">
              <a:extLst>
                <a:ext uri="{FF2B5EF4-FFF2-40B4-BE49-F238E27FC236}">
                  <a16:creationId xmlns:a16="http://schemas.microsoft.com/office/drawing/2014/main" id="{6DA831C1-0EDC-CE4E-83D8-94AF30BE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2" y="1902621"/>
              <a:ext cx="3140114" cy="4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7BBD48-20EC-1343-880A-38A6C9CC048F}"/>
                </a:ext>
              </a:extLst>
            </p:cNvPr>
            <p:cNvSpPr/>
            <p:nvPr/>
          </p:nvSpPr>
          <p:spPr>
            <a:xfrm>
              <a:off x="952993" y="218837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44B070-EF8A-064A-A228-3DC5CEF00577}"/>
                </a:ext>
              </a:extLst>
            </p:cNvPr>
            <p:cNvSpPr/>
            <p:nvPr/>
          </p:nvSpPr>
          <p:spPr>
            <a:xfrm>
              <a:off x="952993" y="2521752"/>
              <a:ext cx="234932" cy="236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44B686-CDC6-FA42-8510-919C99E51213}"/>
                </a:ext>
              </a:extLst>
            </p:cNvPr>
            <p:cNvSpPr/>
            <p:nvPr/>
          </p:nvSpPr>
          <p:spPr>
            <a:xfrm>
              <a:off x="952993" y="2856718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D6BE93-C889-4349-88D9-C2CC90936E7A}"/>
                </a:ext>
              </a:extLst>
            </p:cNvPr>
            <p:cNvSpPr/>
            <p:nvPr/>
          </p:nvSpPr>
          <p:spPr>
            <a:xfrm>
              <a:off x="952993" y="342822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99A0F3-21D9-DD40-9210-7E4046F183CE}"/>
                </a:ext>
              </a:extLst>
            </p:cNvPr>
            <p:cNvSpPr/>
            <p:nvPr/>
          </p:nvSpPr>
          <p:spPr>
            <a:xfrm>
              <a:off x="952993" y="4199757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41CB35-E8A8-3D4A-9C1E-AEAA7E470E7E}"/>
                </a:ext>
              </a:extLst>
            </p:cNvPr>
            <p:cNvSpPr/>
            <p:nvPr/>
          </p:nvSpPr>
          <p:spPr>
            <a:xfrm>
              <a:off x="952993" y="4533135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718AA5-C45E-1B4E-A06F-AC79287957D8}"/>
                </a:ext>
              </a:extLst>
            </p:cNvPr>
            <p:cNvSpPr/>
            <p:nvPr/>
          </p:nvSpPr>
          <p:spPr>
            <a:xfrm>
              <a:off x="952993" y="5095116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4" name="Rectangle 4">
              <a:extLst>
                <a:ext uri="{FF2B5EF4-FFF2-40B4-BE49-F238E27FC236}">
                  <a16:creationId xmlns:a16="http://schemas.microsoft.com/office/drawing/2014/main" id="{0A53954A-2F78-6A42-8322-84A72054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2144342"/>
              <a:ext cx="27132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/>
                <a:t>Have I read the text?</a:t>
              </a:r>
            </a:p>
          </p:txBody>
        </p:sp>
        <p:sp>
          <p:nvSpPr>
            <p:cNvPr id="13335" name="Rectangle 9">
              <a:extLst>
                <a:ext uri="{FF2B5EF4-FFF2-40B4-BE49-F238E27FC236}">
                  <a16:creationId xmlns:a16="http://schemas.microsoft.com/office/drawing/2014/main" id="{F9EEADCF-0CB2-6E43-8990-780F168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475437"/>
              <a:ext cx="23201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covered the text?</a:t>
              </a:r>
            </a:p>
          </p:txBody>
        </p:sp>
        <p:sp>
          <p:nvSpPr>
            <p:cNvPr id="13336" name="Rectangle 12">
              <a:extLst>
                <a:ext uri="{FF2B5EF4-FFF2-40B4-BE49-F238E27FC236}">
                  <a16:creationId xmlns:a16="http://schemas.microsoft.com/office/drawing/2014/main" id="{BDF795E2-CAE1-2440-B58E-470977A9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806532"/>
              <a:ext cx="25039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Can I explain the ideas aloud in my own words?</a:t>
              </a:r>
            </a:p>
          </p:txBody>
        </p:sp>
        <p:sp>
          <p:nvSpPr>
            <p:cNvPr id="13337" name="Rectangle 14">
              <a:extLst>
                <a:ext uri="{FF2B5EF4-FFF2-40B4-BE49-F238E27FC236}">
                  <a16:creationId xmlns:a16="http://schemas.microsoft.com/office/drawing/2014/main" id="{CEC722E1-B93D-3346-9F9D-C49C3D953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3368460"/>
              <a:ext cx="24473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written the main ideas of the text in my own words?</a:t>
              </a:r>
            </a:p>
          </p:txBody>
        </p:sp>
        <p:sp>
          <p:nvSpPr>
            <p:cNvPr id="13338" name="Rectangle 16">
              <a:extLst>
                <a:ext uri="{FF2B5EF4-FFF2-40B4-BE49-F238E27FC236}">
                  <a16:creationId xmlns:a16="http://schemas.microsoft.com/office/drawing/2014/main" id="{45D3ECFE-849C-474C-B51D-D689387F2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74" y="4161220"/>
              <a:ext cx="24206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make sense?</a:t>
              </a:r>
            </a:p>
          </p:txBody>
        </p:sp>
        <p:sp>
          <p:nvSpPr>
            <p:cNvPr id="13339" name="Rectangle 36">
              <a:extLst>
                <a:ext uri="{FF2B5EF4-FFF2-40B4-BE49-F238E27FC236}">
                  <a16:creationId xmlns:a16="http://schemas.microsoft.com/office/drawing/2014/main" id="{A4F52468-2323-EF40-B02B-71D87276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4492315"/>
              <a:ext cx="224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include the same ideas?</a:t>
              </a:r>
            </a:p>
          </p:txBody>
        </p:sp>
        <p:sp>
          <p:nvSpPr>
            <p:cNvPr id="13340" name="Rectangle 38">
              <a:extLst>
                <a:ext uri="{FF2B5EF4-FFF2-40B4-BE49-F238E27FC236}">
                  <a16:creationId xmlns:a16="http://schemas.microsoft.com/office/drawing/2014/main" id="{4535FAD9-3630-B941-80C6-1112B1B3D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5054242"/>
              <a:ext cx="24473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Is my text shorter than the original text?</a:t>
              </a:r>
            </a:p>
          </p:txBody>
        </p:sp>
      </p:grpSp>
      <p:sp>
        <p:nvSpPr>
          <p:cNvPr id="13318" name="Rectangle 43">
            <a:extLst>
              <a:ext uri="{FF2B5EF4-FFF2-40B4-BE49-F238E27FC236}">
                <a16:creationId xmlns:a16="http://schemas.microsoft.com/office/drawing/2014/main" id="{AC1E7EB1-7F75-4946-AA61-AF34BA4F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631950"/>
            <a:ext cx="382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 b="1"/>
              <a:t>Read the following and then let’s paraphrase it together. </a:t>
            </a:r>
          </a:p>
          <a:p>
            <a:pPr algn="ctr" eaLnBrk="1" hangingPunct="1"/>
            <a:endParaRPr lang="en-GB" altLang="en-US" b="1"/>
          </a:p>
          <a:p>
            <a:pPr algn="ctr" eaLnBrk="1" hangingPunct="1"/>
            <a:r>
              <a:rPr lang="en-GB" altLang="en-US" b="1"/>
              <a:t>Example</a:t>
            </a:r>
            <a:r>
              <a:rPr lang="en-GB" altLang="en-US"/>
              <a:t>: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There are only a few people who can speak Spanish.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B550468-7630-9341-B446-C4BCF5DC5471}"/>
              </a:ext>
            </a:extLst>
          </p:cNvPr>
          <p:cNvCxnSpPr/>
          <p:nvPr/>
        </p:nvCxnSpPr>
        <p:spPr>
          <a:xfrm>
            <a:off x="6264275" y="3910013"/>
            <a:ext cx="0" cy="623887"/>
          </a:xfrm>
          <a:prstGeom prst="straightConnector1">
            <a:avLst/>
          </a:prstGeom>
          <a:ln w="57150">
            <a:solidFill>
              <a:srgbClr val="3FB1E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932C51-181E-4D43-B630-5D7CBE773B32}"/>
              </a:ext>
            </a:extLst>
          </p:cNvPr>
          <p:cNvGraphicFramePr>
            <a:graphicFrameLocks noGrp="1"/>
          </p:cNvGraphicFramePr>
          <p:nvPr/>
        </p:nvGraphicFramePr>
        <p:xfrm>
          <a:off x="4368800" y="4827588"/>
          <a:ext cx="3829050" cy="105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8EFF9C8-FCC3-E149-9C20-EE7E239D3FC9}"/>
              </a:ext>
            </a:extLst>
          </p:cNvPr>
          <p:cNvSpPr/>
          <p:nvPr/>
        </p:nvSpPr>
        <p:spPr>
          <a:xfrm>
            <a:off x="4178300" y="1473200"/>
            <a:ext cx="4208463" cy="4621213"/>
          </a:xfrm>
          <a:prstGeom prst="rect">
            <a:avLst/>
          </a:prstGeom>
          <a:solidFill>
            <a:srgbClr val="AFDE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D33BE938-159D-374C-9042-88886F80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Paraphrase It!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718DD50-893D-0F48-9DCF-B3F60A7F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12875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Don’t forget your checklist!</a:t>
            </a:r>
          </a:p>
        </p:txBody>
      </p:sp>
      <p:grpSp>
        <p:nvGrpSpPr>
          <p:cNvPr id="14341" name="Group 41">
            <a:extLst>
              <a:ext uri="{FF2B5EF4-FFF2-40B4-BE49-F238E27FC236}">
                <a16:creationId xmlns:a16="http://schemas.microsoft.com/office/drawing/2014/main" id="{4CDC4A66-64BB-864B-8197-43F9FA52A809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1903413"/>
            <a:ext cx="3336925" cy="4191000"/>
            <a:chOff x="748222" y="1902621"/>
            <a:chExt cx="3336668" cy="4191043"/>
          </a:xfrm>
        </p:grpSpPr>
        <p:pic>
          <p:nvPicPr>
            <p:cNvPr id="14350" name="Picture 40">
              <a:extLst>
                <a:ext uri="{FF2B5EF4-FFF2-40B4-BE49-F238E27FC236}">
                  <a16:creationId xmlns:a16="http://schemas.microsoft.com/office/drawing/2014/main" id="{37EA3E45-1724-A248-86CE-63ACB7F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2" y="1902621"/>
              <a:ext cx="3140114" cy="4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2FF90-CD89-444A-B7E5-20D348686FB3}"/>
                </a:ext>
              </a:extLst>
            </p:cNvPr>
            <p:cNvSpPr/>
            <p:nvPr/>
          </p:nvSpPr>
          <p:spPr>
            <a:xfrm>
              <a:off x="952993" y="218837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203021-6D6D-654B-9A69-39720993B7C7}"/>
                </a:ext>
              </a:extLst>
            </p:cNvPr>
            <p:cNvSpPr/>
            <p:nvPr/>
          </p:nvSpPr>
          <p:spPr>
            <a:xfrm>
              <a:off x="952993" y="2521752"/>
              <a:ext cx="234932" cy="236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95BB31-1FF2-2E4E-A72A-BE1015C6208F}"/>
                </a:ext>
              </a:extLst>
            </p:cNvPr>
            <p:cNvSpPr/>
            <p:nvPr/>
          </p:nvSpPr>
          <p:spPr>
            <a:xfrm>
              <a:off x="952993" y="2856718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89E794-A5A3-2F4D-95FD-8045003F638E}"/>
                </a:ext>
              </a:extLst>
            </p:cNvPr>
            <p:cNvSpPr/>
            <p:nvPr/>
          </p:nvSpPr>
          <p:spPr>
            <a:xfrm>
              <a:off x="952993" y="342822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23B363-EB23-824D-82DD-F4FC950C80F6}"/>
                </a:ext>
              </a:extLst>
            </p:cNvPr>
            <p:cNvSpPr/>
            <p:nvPr/>
          </p:nvSpPr>
          <p:spPr>
            <a:xfrm>
              <a:off x="952993" y="4199757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2D84E6-E513-A64F-B369-AB77D6DCD7C2}"/>
                </a:ext>
              </a:extLst>
            </p:cNvPr>
            <p:cNvSpPr/>
            <p:nvPr/>
          </p:nvSpPr>
          <p:spPr>
            <a:xfrm>
              <a:off x="952993" y="4533135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D1689B-D44C-2247-9334-3A10D89CD11E}"/>
                </a:ext>
              </a:extLst>
            </p:cNvPr>
            <p:cNvSpPr/>
            <p:nvPr/>
          </p:nvSpPr>
          <p:spPr>
            <a:xfrm>
              <a:off x="952993" y="5095116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8" name="Rectangle 4">
              <a:extLst>
                <a:ext uri="{FF2B5EF4-FFF2-40B4-BE49-F238E27FC236}">
                  <a16:creationId xmlns:a16="http://schemas.microsoft.com/office/drawing/2014/main" id="{BDA95FA5-D969-D046-BA07-8DB0A606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2144342"/>
              <a:ext cx="27132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/>
                <a:t>Have I read the text?</a:t>
              </a:r>
            </a:p>
          </p:txBody>
        </p:sp>
        <p:sp>
          <p:nvSpPr>
            <p:cNvPr id="14359" name="Rectangle 9">
              <a:extLst>
                <a:ext uri="{FF2B5EF4-FFF2-40B4-BE49-F238E27FC236}">
                  <a16:creationId xmlns:a16="http://schemas.microsoft.com/office/drawing/2014/main" id="{C10B42AE-312A-BA4E-B53B-D30DA04F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475437"/>
              <a:ext cx="23201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covered the text?</a:t>
              </a:r>
            </a:p>
          </p:txBody>
        </p:sp>
        <p:sp>
          <p:nvSpPr>
            <p:cNvPr id="14360" name="Rectangle 12">
              <a:extLst>
                <a:ext uri="{FF2B5EF4-FFF2-40B4-BE49-F238E27FC236}">
                  <a16:creationId xmlns:a16="http://schemas.microsoft.com/office/drawing/2014/main" id="{7E7CB347-E0CA-FD43-988C-E6F872081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806532"/>
              <a:ext cx="25039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Can I explain the ideas aloud in my own words?</a:t>
              </a:r>
            </a:p>
          </p:txBody>
        </p:sp>
        <p:sp>
          <p:nvSpPr>
            <p:cNvPr id="14361" name="Rectangle 14">
              <a:extLst>
                <a:ext uri="{FF2B5EF4-FFF2-40B4-BE49-F238E27FC236}">
                  <a16:creationId xmlns:a16="http://schemas.microsoft.com/office/drawing/2014/main" id="{8A15DBD2-A49B-8D4E-BB32-DC3A06FC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3368460"/>
              <a:ext cx="24473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written the main ideas of the text in my own words?</a:t>
              </a:r>
            </a:p>
          </p:txBody>
        </p:sp>
        <p:sp>
          <p:nvSpPr>
            <p:cNvPr id="14362" name="Rectangle 16">
              <a:extLst>
                <a:ext uri="{FF2B5EF4-FFF2-40B4-BE49-F238E27FC236}">
                  <a16:creationId xmlns:a16="http://schemas.microsoft.com/office/drawing/2014/main" id="{A31D2E19-23D2-1E46-971E-13CBFDF0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74" y="4161220"/>
              <a:ext cx="24206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make sense?</a:t>
              </a:r>
            </a:p>
          </p:txBody>
        </p:sp>
        <p:sp>
          <p:nvSpPr>
            <p:cNvPr id="14363" name="Rectangle 36">
              <a:extLst>
                <a:ext uri="{FF2B5EF4-FFF2-40B4-BE49-F238E27FC236}">
                  <a16:creationId xmlns:a16="http://schemas.microsoft.com/office/drawing/2014/main" id="{D3A3E896-39D9-5547-B14E-DF4E23316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4492315"/>
              <a:ext cx="224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include the same ideas?</a:t>
              </a:r>
            </a:p>
          </p:txBody>
        </p:sp>
        <p:sp>
          <p:nvSpPr>
            <p:cNvPr id="14364" name="Rectangle 38">
              <a:extLst>
                <a:ext uri="{FF2B5EF4-FFF2-40B4-BE49-F238E27FC236}">
                  <a16:creationId xmlns:a16="http://schemas.microsoft.com/office/drawing/2014/main" id="{7866F2FF-EEE4-D843-AD23-94706BBD1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5054242"/>
              <a:ext cx="24473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Is my text shorter than the original text?</a:t>
              </a:r>
            </a:p>
          </p:txBody>
        </p:sp>
      </p:grpSp>
      <p:sp>
        <p:nvSpPr>
          <p:cNvPr id="14342" name="Rectangle 43">
            <a:extLst>
              <a:ext uri="{FF2B5EF4-FFF2-40B4-BE49-F238E27FC236}">
                <a16:creationId xmlns:a16="http://schemas.microsoft.com/office/drawing/2014/main" id="{0459834E-BC7B-1645-9FF0-DC65C9A1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631950"/>
            <a:ext cx="382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 b="1"/>
              <a:t>Read the following and then let’s paraphrase it together. </a:t>
            </a:r>
          </a:p>
          <a:p>
            <a:pPr algn="ctr" eaLnBrk="1" hangingPunct="1"/>
            <a:endParaRPr lang="en-GB" altLang="en-US" b="1"/>
          </a:p>
          <a:p>
            <a:pPr algn="ctr" eaLnBrk="1" hangingPunct="1"/>
            <a:r>
              <a:rPr lang="en-GB" altLang="en-US" b="1"/>
              <a:t>Example</a:t>
            </a:r>
            <a:r>
              <a:rPr lang="en-GB" altLang="en-US"/>
              <a:t>: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last time he went to see his cousin’s house was six months ago.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5240B3-53B9-1440-A062-D742232E37F5}"/>
              </a:ext>
            </a:extLst>
          </p:cNvPr>
          <p:cNvCxnSpPr/>
          <p:nvPr/>
        </p:nvCxnSpPr>
        <p:spPr>
          <a:xfrm>
            <a:off x="6264275" y="3910013"/>
            <a:ext cx="0" cy="623887"/>
          </a:xfrm>
          <a:prstGeom prst="straightConnector1">
            <a:avLst/>
          </a:prstGeom>
          <a:ln w="57150">
            <a:solidFill>
              <a:srgbClr val="3FB1E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D29C47-F6CA-BB41-8CDE-E17A4A2CE14D}"/>
              </a:ext>
            </a:extLst>
          </p:cNvPr>
          <p:cNvGraphicFramePr>
            <a:graphicFrameLocks noGrp="1"/>
          </p:cNvGraphicFramePr>
          <p:nvPr/>
        </p:nvGraphicFramePr>
        <p:xfrm>
          <a:off x="4368800" y="4827588"/>
          <a:ext cx="3829050" cy="105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C48B03A-C3AA-E845-87CF-803B12D59CAC}"/>
              </a:ext>
            </a:extLst>
          </p:cNvPr>
          <p:cNvSpPr/>
          <p:nvPr/>
        </p:nvSpPr>
        <p:spPr>
          <a:xfrm>
            <a:off x="4178300" y="1473200"/>
            <a:ext cx="4208463" cy="4621213"/>
          </a:xfrm>
          <a:prstGeom prst="rect">
            <a:avLst/>
          </a:prstGeom>
          <a:solidFill>
            <a:srgbClr val="AFDE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id="{35440BF8-05D2-1247-995D-CAF89E46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Paraphrase It!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443C01AD-8B1D-754E-A595-4F96FB12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12875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Don’t forget your checklist!</a:t>
            </a:r>
          </a:p>
        </p:txBody>
      </p:sp>
      <p:grpSp>
        <p:nvGrpSpPr>
          <p:cNvPr id="15365" name="Group 41">
            <a:extLst>
              <a:ext uri="{FF2B5EF4-FFF2-40B4-BE49-F238E27FC236}">
                <a16:creationId xmlns:a16="http://schemas.microsoft.com/office/drawing/2014/main" id="{A6CF70D1-DE11-494C-9DDA-D4FE8D8E301D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1903413"/>
            <a:ext cx="3336925" cy="4191000"/>
            <a:chOff x="748222" y="1902621"/>
            <a:chExt cx="3336668" cy="4191043"/>
          </a:xfrm>
        </p:grpSpPr>
        <p:pic>
          <p:nvPicPr>
            <p:cNvPr id="15374" name="Picture 40">
              <a:extLst>
                <a:ext uri="{FF2B5EF4-FFF2-40B4-BE49-F238E27FC236}">
                  <a16:creationId xmlns:a16="http://schemas.microsoft.com/office/drawing/2014/main" id="{E82D39F8-009D-3143-B8DB-EC253836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2" y="1902621"/>
              <a:ext cx="3140114" cy="4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997CFF-1771-864D-8D8F-0B9280FD88BE}"/>
                </a:ext>
              </a:extLst>
            </p:cNvPr>
            <p:cNvSpPr/>
            <p:nvPr/>
          </p:nvSpPr>
          <p:spPr>
            <a:xfrm>
              <a:off x="952993" y="218837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606AAE-4F11-2A43-969E-FDD6D480BF76}"/>
                </a:ext>
              </a:extLst>
            </p:cNvPr>
            <p:cNvSpPr/>
            <p:nvPr/>
          </p:nvSpPr>
          <p:spPr>
            <a:xfrm>
              <a:off x="952993" y="2521752"/>
              <a:ext cx="234932" cy="236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E8A418-FE61-2640-9F7B-457C83EA324E}"/>
                </a:ext>
              </a:extLst>
            </p:cNvPr>
            <p:cNvSpPr/>
            <p:nvPr/>
          </p:nvSpPr>
          <p:spPr>
            <a:xfrm>
              <a:off x="952993" y="2856718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8674CB-3BF4-A849-A96A-55A3387AD54C}"/>
                </a:ext>
              </a:extLst>
            </p:cNvPr>
            <p:cNvSpPr/>
            <p:nvPr/>
          </p:nvSpPr>
          <p:spPr>
            <a:xfrm>
              <a:off x="952993" y="342822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258814-98A8-3A4C-A96E-A0D2B249103F}"/>
                </a:ext>
              </a:extLst>
            </p:cNvPr>
            <p:cNvSpPr/>
            <p:nvPr/>
          </p:nvSpPr>
          <p:spPr>
            <a:xfrm>
              <a:off x="952993" y="4199757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E01C47-1EDB-6048-ABAC-8C714D2D9645}"/>
                </a:ext>
              </a:extLst>
            </p:cNvPr>
            <p:cNvSpPr/>
            <p:nvPr/>
          </p:nvSpPr>
          <p:spPr>
            <a:xfrm>
              <a:off x="952993" y="4533135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ED08B6-7BE4-834D-AC47-70C54DE52285}"/>
                </a:ext>
              </a:extLst>
            </p:cNvPr>
            <p:cNvSpPr/>
            <p:nvPr/>
          </p:nvSpPr>
          <p:spPr>
            <a:xfrm>
              <a:off x="952993" y="5095116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2" name="Rectangle 4">
              <a:extLst>
                <a:ext uri="{FF2B5EF4-FFF2-40B4-BE49-F238E27FC236}">
                  <a16:creationId xmlns:a16="http://schemas.microsoft.com/office/drawing/2014/main" id="{E999F576-E61F-D34A-8A0B-60FA2FF8F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2144342"/>
              <a:ext cx="27132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/>
                <a:t>Have I read the text?</a:t>
              </a:r>
            </a:p>
          </p:txBody>
        </p:sp>
        <p:sp>
          <p:nvSpPr>
            <p:cNvPr id="15383" name="Rectangle 9">
              <a:extLst>
                <a:ext uri="{FF2B5EF4-FFF2-40B4-BE49-F238E27FC236}">
                  <a16:creationId xmlns:a16="http://schemas.microsoft.com/office/drawing/2014/main" id="{0A369C94-1D9B-6046-A921-59D904D3E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475437"/>
              <a:ext cx="23201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covered the text?</a:t>
              </a:r>
            </a:p>
          </p:txBody>
        </p:sp>
        <p:sp>
          <p:nvSpPr>
            <p:cNvPr id="15384" name="Rectangle 12">
              <a:extLst>
                <a:ext uri="{FF2B5EF4-FFF2-40B4-BE49-F238E27FC236}">
                  <a16:creationId xmlns:a16="http://schemas.microsoft.com/office/drawing/2014/main" id="{0540DE4B-FE1D-2B40-8E56-708750D64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806532"/>
              <a:ext cx="25039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Can I explain the ideas aloud in my own words?</a:t>
              </a:r>
            </a:p>
          </p:txBody>
        </p:sp>
        <p:sp>
          <p:nvSpPr>
            <p:cNvPr id="15385" name="Rectangle 14">
              <a:extLst>
                <a:ext uri="{FF2B5EF4-FFF2-40B4-BE49-F238E27FC236}">
                  <a16:creationId xmlns:a16="http://schemas.microsoft.com/office/drawing/2014/main" id="{A1EE7808-EC47-F640-94E1-F220C5381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3368460"/>
              <a:ext cx="24473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written the main ideas of the text in my own words?</a:t>
              </a:r>
            </a:p>
          </p:txBody>
        </p:sp>
        <p:sp>
          <p:nvSpPr>
            <p:cNvPr id="15386" name="Rectangle 16">
              <a:extLst>
                <a:ext uri="{FF2B5EF4-FFF2-40B4-BE49-F238E27FC236}">
                  <a16:creationId xmlns:a16="http://schemas.microsoft.com/office/drawing/2014/main" id="{BD8BF71E-733C-8B49-9DDD-0BF95D85F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74" y="4161220"/>
              <a:ext cx="24206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make sense?</a:t>
              </a:r>
            </a:p>
          </p:txBody>
        </p:sp>
        <p:sp>
          <p:nvSpPr>
            <p:cNvPr id="15387" name="Rectangle 36">
              <a:extLst>
                <a:ext uri="{FF2B5EF4-FFF2-40B4-BE49-F238E27FC236}">
                  <a16:creationId xmlns:a16="http://schemas.microsoft.com/office/drawing/2014/main" id="{4720CCC6-4604-0746-982E-C60F199C6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4492315"/>
              <a:ext cx="224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include the same ideas?</a:t>
              </a:r>
            </a:p>
          </p:txBody>
        </p:sp>
        <p:sp>
          <p:nvSpPr>
            <p:cNvPr id="15388" name="Rectangle 38">
              <a:extLst>
                <a:ext uri="{FF2B5EF4-FFF2-40B4-BE49-F238E27FC236}">
                  <a16:creationId xmlns:a16="http://schemas.microsoft.com/office/drawing/2014/main" id="{5C27786B-A655-514E-81C1-9BC75E35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5054242"/>
              <a:ext cx="24473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Is my text shorter than the original text?</a:t>
              </a:r>
            </a:p>
          </p:txBody>
        </p:sp>
      </p:grpSp>
      <p:sp>
        <p:nvSpPr>
          <p:cNvPr id="15366" name="Rectangle 43">
            <a:extLst>
              <a:ext uri="{FF2B5EF4-FFF2-40B4-BE49-F238E27FC236}">
                <a16:creationId xmlns:a16="http://schemas.microsoft.com/office/drawing/2014/main" id="{CC24518E-B307-4C43-AAE4-51128B4D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631950"/>
            <a:ext cx="3829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 b="1"/>
              <a:t>Read the following and then let’s paraphrase it together. </a:t>
            </a:r>
          </a:p>
          <a:p>
            <a:pPr algn="ctr" eaLnBrk="1" hangingPunct="1"/>
            <a:endParaRPr lang="en-GB" altLang="en-US" b="1"/>
          </a:p>
          <a:p>
            <a:pPr algn="ctr" eaLnBrk="1" hangingPunct="1"/>
            <a:r>
              <a:rPr lang="en-GB" altLang="en-US" b="1"/>
              <a:t>Example</a:t>
            </a:r>
            <a:r>
              <a:rPr lang="en-GB" altLang="en-US"/>
              <a:t>: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She stayed up late because she needed to finish off her assignment which was due the next day.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97F143-84BF-6048-A18E-BCC123A1EFC0}"/>
              </a:ext>
            </a:extLst>
          </p:cNvPr>
          <p:cNvCxnSpPr/>
          <p:nvPr/>
        </p:nvCxnSpPr>
        <p:spPr>
          <a:xfrm>
            <a:off x="6264275" y="3975100"/>
            <a:ext cx="0" cy="623888"/>
          </a:xfrm>
          <a:prstGeom prst="straightConnector1">
            <a:avLst/>
          </a:prstGeom>
          <a:ln w="57150">
            <a:solidFill>
              <a:srgbClr val="3FB1E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0CEF66-32F1-9049-A0DF-BA5095E4099D}"/>
              </a:ext>
            </a:extLst>
          </p:cNvPr>
          <p:cNvGraphicFramePr>
            <a:graphicFrameLocks noGrp="1"/>
          </p:cNvGraphicFramePr>
          <p:nvPr/>
        </p:nvGraphicFramePr>
        <p:xfrm>
          <a:off x="4368800" y="4827588"/>
          <a:ext cx="3829050" cy="105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6133C04-EF09-8A40-892C-91B051947F3A}"/>
              </a:ext>
            </a:extLst>
          </p:cNvPr>
          <p:cNvSpPr/>
          <p:nvPr/>
        </p:nvSpPr>
        <p:spPr>
          <a:xfrm>
            <a:off x="4178300" y="1473200"/>
            <a:ext cx="4208463" cy="4621213"/>
          </a:xfrm>
          <a:prstGeom prst="rect">
            <a:avLst/>
          </a:prstGeom>
          <a:solidFill>
            <a:srgbClr val="AFDE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id="{B7B1CAB9-C058-E641-A361-0D4BFF14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Paraphrase It!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AE4D224-0D8C-134C-A496-99636A39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12875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Don’t forget your checklist!</a:t>
            </a:r>
          </a:p>
        </p:txBody>
      </p:sp>
      <p:grpSp>
        <p:nvGrpSpPr>
          <p:cNvPr id="16389" name="Group 41">
            <a:extLst>
              <a:ext uri="{FF2B5EF4-FFF2-40B4-BE49-F238E27FC236}">
                <a16:creationId xmlns:a16="http://schemas.microsoft.com/office/drawing/2014/main" id="{4E6E047D-B99D-9842-8E0C-BB39988F6B04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1903413"/>
            <a:ext cx="3336925" cy="4191000"/>
            <a:chOff x="748222" y="1902621"/>
            <a:chExt cx="3336668" cy="4191043"/>
          </a:xfrm>
        </p:grpSpPr>
        <p:pic>
          <p:nvPicPr>
            <p:cNvPr id="16398" name="Picture 40">
              <a:extLst>
                <a:ext uri="{FF2B5EF4-FFF2-40B4-BE49-F238E27FC236}">
                  <a16:creationId xmlns:a16="http://schemas.microsoft.com/office/drawing/2014/main" id="{DADFF406-D844-5943-ACEF-E5D22F4E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2" y="1902621"/>
              <a:ext cx="3140114" cy="4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71D44E-ED07-9C4E-A5EC-69170D2A9EC2}"/>
                </a:ext>
              </a:extLst>
            </p:cNvPr>
            <p:cNvSpPr/>
            <p:nvPr/>
          </p:nvSpPr>
          <p:spPr>
            <a:xfrm>
              <a:off x="952993" y="218837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0D5E57-2A8B-014F-96CC-10E08531FD6F}"/>
                </a:ext>
              </a:extLst>
            </p:cNvPr>
            <p:cNvSpPr/>
            <p:nvPr/>
          </p:nvSpPr>
          <p:spPr>
            <a:xfrm>
              <a:off x="952993" y="2521752"/>
              <a:ext cx="234932" cy="236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F01F0D-CE22-1B4A-829F-C36428B5EBC9}"/>
                </a:ext>
              </a:extLst>
            </p:cNvPr>
            <p:cNvSpPr/>
            <p:nvPr/>
          </p:nvSpPr>
          <p:spPr>
            <a:xfrm>
              <a:off x="952993" y="2856718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41629E-AF5B-7B43-B5E6-56F948D98084}"/>
                </a:ext>
              </a:extLst>
            </p:cNvPr>
            <p:cNvSpPr/>
            <p:nvPr/>
          </p:nvSpPr>
          <p:spPr>
            <a:xfrm>
              <a:off x="952993" y="3428224"/>
              <a:ext cx="234932" cy="234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947723-E630-BC4D-9577-0302D389F026}"/>
                </a:ext>
              </a:extLst>
            </p:cNvPr>
            <p:cNvSpPr/>
            <p:nvPr/>
          </p:nvSpPr>
          <p:spPr>
            <a:xfrm>
              <a:off x="952993" y="4199757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DB9AE6-8730-E34F-948E-B2489A83309D}"/>
                </a:ext>
              </a:extLst>
            </p:cNvPr>
            <p:cNvSpPr/>
            <p:nvPr/>
          </p:nvSpPr>
          <p:spPr>
            <a:xfrm>
              <a:off x="952993" y="4533135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348846-D3AA-3C4D-B09B-6BA502604CFC}"/>
                </a:ext>
              </a:extLst>
            </p:cNvPr>
            <p:cNvSpPr/>
            <p:nvPr/>
          </p:nvSpPr>
          <p:spPr>
            <a:xfrm>
              <a:off x="952993" y="5095116"/>
              <a:ext cx="234932" cy="2365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406" name="Rectangle 4">
              <a:extLst>
                <a:ext uri="{FF2B5EF4-FFF2-40B4-BE49-F238E27FC236}">
                  <a16:creationId xmlns:a16="http://schemas.microsoft.com/office/drawing/2014/main" id="{C6274E87-218E-4A47-A90D-393C28A40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2144342"/>
              <a:ext cx="27132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/>
                <a:t>Have I read the text?</a:t>
              </a:r>
            </a:p>
          </p:txBody>
        </p:sp>
        <p:sp>
          <p:nvSpPr>
            <p:cNvPr id="16407" name="Rectangle 9">
              <a:extLst>
                <a:ext uri="{FF2B5EF4-FFF2-40B4-BE49-F238E27FC236}">
                  <a16:creationId xmlns:a16="http://schemas.microsoft.com/office/drawing/2014/main" id="{646E34ED-73C0-1247-82B5-AD18B343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475437"/>
              <a:ext cx="23201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covered the text?</a:t>
              </a:r>
            </a:p>
          </p:txBody>
        </p:sp>
        <p:sp>
          <p:nvSpPr>
            <p:cNvPr id="16408" name="Rectangle 12">
              <a:extLst>
                <a:ext uri="{FF2B5EF4-FFF2-40B4-BE49-F238E27FC236}">
                  <a16:creationId xmlns:a16="http://schemas.microsoft.com/office/drawing/2014/main" id="{553A7DB7-AF49-BD4B-81B6-8EED4F856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806532"/>
              <a:ext cx="25039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Can I explain the ideas aloud in my own words?</a:t>
              </a:r>
            </a:p>
          </p:txBody>
        </p:sp>
        <p:sp>
          <p:nvSpPr>
            <p:cNvPr id="16409" name="Rectangle 14">
              <a:extLst>
                <a:ext uri="{FF2B5EF4-FFF2-40B4-BE49-F238E27FC236}">
                  <a16:creationId xmlns:a16="http://schemas.microsoft.com/office/drawing/2014/main" id="{2A7BE8CC-209E-5548-8E78-C3437963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3368460"/>
              <a:ext cx="24473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Have I written the main ideas of the text in my own words?</a:t>
              </a:r>
            </a:p>
          </p:txBody>
        </p:sp>
        <p:sp>
          <p:nvSpPr>
            <p:cNvPr id="16410" name="Rectangle 16">
              <a:extLst>
                <a:ext uri="{FF2B5EF4-FFF2-40B4-BE49-F238E27FC236}">
                  <a16:creationId xmlns:a16="http://schemas.microsoft.com/office/drawing/2014/main" id="{CF1126C5-D226-0E4B-ADA3-EEB4837A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74" y="4161220"/>
              <a:ext cx="24206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make sense?</a:t>
              </a:r>
            </a:p>
          </p:txBody>
        </p:sp>
        <p:sp>
          <p:nvSpPr>
            <p:cNvPr id="16411" name="Rectangle 36">
              <a:extLst>
                <a:ext uri="{FF2B5EF4-FFF2-40B4-BE49-F238E27FC236}">
                  <a16:creationId xmlns:a16="http://schemas.microsoft.com/office/drawing/2014/main" id="{92D02E74-BE57-EF44-B453-87DF90C38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4492315"/>
              <a:ext cx="224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Does my text include the same ideas?</a:t>
              </a:r>
            </a:p>
          </p:txBody>
        </p:sp>
        <p:sp>
          <p:nvSpPr>
            <p:cNvPr id="16412" name="Rectangle 38">
              <a:extLst>
                <a:ext uri="{FF2B5EF4-FFF2-40B4-BE49-F238E27FC236}">
                  <a16:creationId xmlns:a16="http://schemas.microsoft.com/office/drawing/2014/main" id="{8DBCB48C-F37F-B64E-B104-960410F57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5054242"/>
              <a:ext cx="24473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 sz="1500">
                  <a:solidFill>
                    <a:srgbClr val="1C1C1C"/>
                  </a:solidFill>
                </a:rPr>
                <a:t>Is my text shorter than the original text?</a:t>
              </a:r>
            </a:p>
          </p:txBody>
        </p:sp>
      </p:grpSp>
      <p:sp>
        <p:nvSpPr>
          <p:cNvPr id="16390" name="Rectangle 43">
            <a:extLst>
              <a:ext uri="{FF2B5EF4-FFF2-40B4-BE49-F238E27FC236}">
                <a16:creationId xmlns:a16="http://schemas.microsoft.com/office/drawing/2014/main" id="{CE8C38FE-C0D3-404B-A0B9-E1921419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631950"/>
            <a:ext cx="382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 b="1"/>
              <a:t>Read the following and then let’s paraphrase it together. </a:t>
            </a:r>
          </a:p>
          <a:p>
            <a:pPr algn="ctr" eaLnBrk="1" hangingPunct="1"/>
            <a:endParaRPr lang="en-GB" altLang="en-US" b="1"/>
          </a:p>
          <a:p>
            <a:pPr algn="ctr" eaLnBrk="1" hangingPunct="1"/>
            <a:r>
              <a:rPr lang="en-GB" altLang="en-US" b="1"/>
              <a:t>Example</a:t>
            </a:r>
            <a:r>
              <a:rPr lang="en-GB" altLang="en-US"/>
              <a:t>: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You will be late for swimming unless you leave now.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FA2F89-43E2-5E4B-8C93-51A040B77FD9}"/>
              </a:ext>
            </a:extLst>
          </p:cNvPr>
          <p:cNvCxnSpPr/>
          <p:nvPr/>
        </p:nvCxnSpPr>
        <p:spPr>
          <a:xfrm>
            <a:off x="6264275" y="3910013"/>
            <a:ext cx="0" cy="623887"/>
          </a:xfrm>
          <a:prstGeom prst="straightConnector1">
            <a:avLst/>
          </a:prstGeom>
          <a:ln w="57150">
            <a:solidFill>
              <a:srgbClr val="3FB1E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EA8E2-DCF7-CC48-8473-452A25C6C604}"/>
              </a:ext>
            </a:extLst>
          </p:cNvPr>
          <p:cNvGraphicFramePr>
            <a:graphicFrameLocks noGrp="1"/>
          </p:cNvGraphicFramePr>
          <p:nvPr/>
        </p:nvGraphicFramePr>
        <p:xfrm>
          <a:off x="4368800" y="4827588"/>
          <a:ext cx="3829050" cy="105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729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</vt:lpstr>
      <vt:lpstr>Twinkl SemiBold</vt:lpstr>
      <vt:lpstr>Calibri</vt:lpstr>
      <vt:lpstr>Arial</vt:lpstr>
      <vt:lpstr>Office Theme</vt:lpstr>
      <vt:lpstr>PowerPoint Presentation</vt:lpstr>
      <vt:lpstr>What is Paraphrasing? </vt:lpstr>
      <vt:lpstr>Steps to Paraphrasing </vt:lpstr>
      <vt:lpstr>Example of Paraphrasing </vt:lpstr>
      <vt:lpstr>Checklist for Paraphrasing </vt:lpstr>
      <vt:lpstr>Paraphrase It!</vt:lpstr>
      <vt:lpstr>Paraphrase It!</vt:lpstr>
      <vt:lpstr>Paraphrase It!</vt:lpstr>
      <vt:lpstr>Paraphrase It!</vt:lpstr>
      <vt:lpstr>Paraphrase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Davis</dc:creator>
  <cp:lastModifiedBy>Jo Heydon</cp:lastModifiedBy>
  <cp:revision>14</cp:revision>
  <dcterms:created xsi:type="dcterms:W3CDTF">2018-09-11T06:53:04Z</dcterms:created>
  <dcterms:modified xsi:type="dcterms:W3CDTF">2020-11-06T12:01:04Z</dcterms:modified>
</cp:coreProperties>
</file>